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652" r:id="rId3"/>
    <p:sldMasterId id="2147483653" r:id="rId4"/>
    <p:sldMasterId id="2147483702" r:id="rId5"/>
    <p:sldMasterId id="2147484437" r:id="rId6"/>
    <p:sldMasterId id="2147486797" r:id="rId7"/>
    <p:sldMasterId id="2147486809" r:id="rId8"/>
    <p:sldMasterId id="2147486821" r:id="rId9"/>
    <p:sldMasterId id="2147486833" r:id="rId10"/>
    <p:sldMasterId id="2147486845" r:id="rId11"/>
    <p:sldMasterId id="2147486857" r:id="rId12"/>
    <p:sldMasterId id="2147486869" r:id="rId13"/>
  </p:sldMasterIdLst>
  <p:notesMasterIdLst>
    <p:notesMasterId r:id="rId201"/>
  </p:notesMasterIdLst>
  <p:handoutMasterIdLst>
    <p:handoutMasterId r:id="rId202"/>
  </p:handoutMasterIdLst>
  <p:sldIdLst>
    <p:sldId id="1317" r:id="rId14"/>
    <p:sldId id="1319" r:id="rId15"/>
    <p:sldId id="1695" r:id="rId16"/>
    <p:sldId id="1562" r:id="rId17"/>
    <p:sldId id="1563" r:id="rId18"/>
    <p:sldId id="1564" r:id="rId19"/>
    <p:sldId id="1565" r:id="rId20"/>
    <p:sldId id="1570" r:id="rId21"/>
    <p:sldId id="1573" r:id="rId22"/>
    <p:sldId id="1571" r:id="rId23"/>
    <p:sldId id="1574" r:id="rId24"/>
    <p:sldId id="1572" r:id="rId25"/>
    <p:sldId id="1567" r:id="rId26"/>
    <p:sldId id="1650" r:id="rId27"/>
    <p:sldId id="1550" r:id="rId28"/>
    <p:sldId id="1552" r:id="rId29"/>
    <p:sldId id="1553" r:id="rId30"/>
    <p:sldId id="1698" r:id="rId31"/>
    <p:sldId id="1649" r:id="rId32"/>
    <p:sldId id="1647" r:id="rId33"/>
    <p:sldId id="1648" r:id="rId34"/>
    <p:sldId id="1558" r:id="rId35"/>
    <p:sldId id="1703" r:id="rId36"/>
    <p:sldId id="1704" r:id="rId37"/>
    <p:sldId id="1705" r:id="rId38"/>
    <p:sldId id="1699" r:id="rId39"/>
    <p:sldId id="1700" r:id="rId40"/>
    <p:sldId id="1701" r:id="rId41"/>
    <p:sldId id="1561" r:id="rId42"/>
    <p:sldId id="1702" r:id="rId43"/>
    <p:sldId id="1576" r:id="rId44"/>
    <p:sldId id="1577" r:id="rId45"/>
    <p:sldId id="1578" r:id="rId46"/>
    <p:sldId id="1580" r:id="rId47"/>
    <p:sldId id="1581" r:id="rId48"/>
    <p:sldId id="1582" r:id="rId49"/>
    <p:sldId id="1583" r:id="rId50"/>
    <p:sldId id="1697" r:id="rId51"/>
    <p:sldId id="1643" r:id="rId52"/>
    <p:sldId id="1103" r:id="rId53"/>
    <p:sldId id="1696" r:id="rId54"/>
    <p:sldId id="1387" r:id="rId55"/>
    <p:sldId id="1263" r:id="rId56"/>
    <p:sldId id="1426" r:id="rId57"/>
    <p:sldId id="1427" r:id="rId58"/>
    <p:sldId id="1428" r:id="rId59"/>
    <p:sldId id="1521" r:id="rId60"/>
    <p:sldId id="1386" r:id="rId61"/>
    <p:sldId id="1385" r:id="rId62"/>
    <p:sldId id="1531" r:id="rId63"/>
    <p:sldId id="1525" r:id="rId64"/>
    <p:sldId id="1547" r:id="rId65"/>
    <p:sldId id="1526" r:id="rId66"/>
    <p:sldId id="1527" r:id="rId67"/>
    <p:sldId id="1706" r:id="rId68"/>
    <p:sldId id="1644" r:id="rId69"/>
    <p:sldId id="1645" r:id="rId70"/>
    <p:sldId id="1646" r:id="rId71"/>
    <p:sldId id="1517" r:id="rId72"/>
    <p:sldId id="1535" r:id="rId73"/>
    <p:sldId id="1543" r:id="rId74"/>
    <p:sldId id="1516" r:id="rId75"/>
    <p:sldId id="1396" r:id="rId76"/>
    <p:sldId id="1269" r:id="rId77"/>
    <p:sldId id="1548" r:id="rId78"/>
    <p:sldId id="1270" r:id="rId79"/>
    <p:sldId id="1403" r:id="rId80"/>
    <p:sldId id="1404" r:id="rId81"/>
    <p:sldId id="1406" r:id="rId82"/>
    <p:sldId id="1409" r:id="rId83"/>
    <p:sldId id="1416" r:id="rId84"/>
    <p:sldId id="1422" r:id="rId85"/>
    <p:sldId id="1418" r:id="rId86"/>
    <p:sldId id="1397" r:id="rId87"/>
    <p:sldId id="1500" r:id="rId88"/>
    <p:sldId id="1494" r:id="rId89"/>
    <p:sldId id="1496" r:id="rId90"/>
    <p:sldId id="1509" r:id="rId91"/>
    <p:sldId id="1510" r:id="rId92"/>
    <p:sldId id="1503" r:id="rId93"/>
    <p:sldId id="1423" r:id="rId94"/>
    <p:sldId id="1707" r:id="rId95"/>
    <p:sldId id="1708" r:id="rId96"/>
    <p:sldId id="1709" r:id="rId97"/>
    <p:sldId id="1710" r:id="rId98"/>
    <p:sldId id="1431" r:id="rId99"/>
    <p:sldId id="1651" r:id="rId100"/>
    <p:sldId id="1652" r:id="rId101"/>
    <p:sldId id="1653" r:id="rId102"/>
    <p:sldId id="1654" r:id="rId103"/>
    <p:sldId id="1655" r:id="rId104"/>
    <p:sldId id="1656" r:id="rId105"/>
    <p:sldId id="1657" r:id="rId106"/>
    <p:sldId id="1658" r:id="rId107"/>
    <p:sldId id="1659" r:id="rId108"/>
    <p:sldId id="1660" r:id="rId109"/>
    <p:sldId id="1661" r:id="rId110"/>
    <p:sldId id="1662" r:id="rId111"/>
    <p:sldId id="1663" r:id="rId112"/>
    <p:sldId id="1664" r:id="rId113"/>
    <p:sldId id="1665" r:id="rId114"/>
    <p:sldId id="1666" r:id="rId115"/>
    <p:sldId id="1667" r:id="rId116"/>
    <p:sldId id="1668" r:id="rId117"/>
    <p:sldId id="1669" r:id="rId118"/>
    <p:sldId id="1670" r:id="rId119"/>
    <p:sldId id="1671" r:id="rId120"/>
    <p:sldId id="1672" r:id="rId121"/>
    <p:sldId id="1673" r:id="rId122"/>
    <p:sldId id="1674" r:id="rId123"/>
    <p:sldId id="1675" r:id="rId124"/>
    <p:sldId id="1676" r:id="rId125"/>
    <p:sldId id="1677" r:id="rId126"/>
    <p:sldId id="1678" r:id="rId127"/>
    <p:sldId id="1679" r:id="rId128"/>
    <p:sldId id="1680" r:id="rId129"/>
    <p:sldId id="1681" r:id="rId130"/>
    <p:sldId id="1682" r:id="rId131"/>
    <p:sldId id="1683" r:id="rId132"/>
    <p:sldId id="1684" r:id="rId133"/>
    <p:sldId id="1685" r:id="rId134"/>
    <p:sldId id="1686" r:id="rId135"/>
    <p:sldId id="1687" r:id="rId136"/>
    <p:sldId id="1688" r:id="rId137"/>
    <p:sldId id="1477" r:id="rId138"/>
    <p:sldId id="1584" r:id="rId139"/>
    <p:sldId id="1464" r:id="rId140"/>
    <p:sldId id="1588" r:id="rId141"/>
    <p:sldId id="1592" r:id="rId142"/>
    <p:sldId id="1589" r:id="rId143"/>
    <p:sldId id="1590" r:id="rId144"/>
    <p:sldId id="1591" r:id="rId145"/>
    <p:sldId id="1585" r:id="rId146"/>
    <p:sldId id="1586" r:id="rId147"/>
    <p:sldId id="1587" r:id="rId148"/>
    <p:sldId id="1465" r:id="rId149"/>
    <p:sldId id="1486" r:id="rId150"/>
    <p:sldId id="1466" r:id="rId151"/>
    <p:sldId id="1435" r:id="rId152"/>
    <p:sldId id="1436" r:id="rId153"/>
    <p:sldId id="1437" r:id="rId154"/>
    <p:sldId id="1438" r:id="rId155"/>
    <p:sldId id="1439" r:id="rId156"/>
    <p:sldId id="1440" r:id="rId157"/>
    <p:sldId id="1441" r:id="rId158"/>
    <p:sldId id="1711" r:id="rId159"/>
    <p:sldId id="1633" r:id="rId160"/>
    <p:sldId id="1634" r:id="rId161"/>
    <p:sldId id="1635" r:id="rId162"/>
    <p:sldId id="1636" r:id="rId163"/>
    <p:sldId id="1637" r:id="rId164"/>
    <p:sldId id="1638" r:id="rId165"/>
    <p:sldId id="1639" r:id="rId166"/>
    <p:sldId id="1640" r:id="rId167"/>
    <p:sldId id="1642" r:id="rId168"/>
    <p:sldId id="1641" r:id="rId169"/>
    <p:sldId id="1627" r:id="rId170"/>
    <p:sldId id="1628" r:id="rId171"/>
    <p:sldId id="1593" r:id="rId172"/>
    <p:sldId id="1631" r:id="rId173"/>
    <p:sldId id="1629" r:id="rId174"/>
    <p:sldId id="1630" r:id="rId175"/>
    <p:sldId id="1596" r:id="rId176"/>
    <p:sldId id="1597" r:id="rId177"/>
    <p:sldId id="1600" r:id="rId178"/>
    <p:sldId id="1602" r:id="rId179"/>
    <p:sldId id="1603" r:id="rId180"/>
    <p:sldId id="1605" r:id="rId181"/>
    <p:sldId id="1606" r:id="rId182"/>
    <p:sldId id="1607" r:id="rId183"/>
    <p:sldId id="1609" r:id="rId184"/>
    <p:sldId id="1610" r:id="rId185"/>
    <p:sldId id="1611" r:id="rId186"/>
    <p:sldId id="1612" r:id="rId187"/>
    <p:sldId id="1613" r:id="rId188"/>
    <p:sldId id="1614" r:id="rId189"/>
    <p:sldId id="1615" r:id="rId190"/>
    <p:sldId id="1617" r:id="rId191"/>
    <p:sldId id="1619" r:id="rId192"/>
    <p:sldId id="1620" r:id="rId193"/>
    <p:sldId id="1624" r:id="rId194"/>
    <p:sldId id="1625" r:id="rId195"/>
    <p:sldId id="1566" r:id="rId196"/>
    <p:sldId id="1482" r:id="rId197"/>
    <p:sldId id="1483" r:id="rId198"/>
    <p:sldId id="1542" r:id="rId199"/>
    <p:sldId id="1484" r:id="rId200"/>
  </p:sldIdLst>
  <p:sldSz cx="9144000" cy="6858000" type="screen4x3"/>
  <p:notesSz cx="7053263" cy="93091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5400D0"/>
    <a:srgbClr val="9900CC"/>
    <a:srgbClr val="00CCFF"/>
    <a:srgbClr val="FF66CC"/>
    <a:srgbClr val="FF3300"/>
    <a:srgbClr val="E1E1FF"/>
    <a:srgbClr val="D5D5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9822" autoAdjust="0"/>
  </p:normalViewPr>
  <p:slideViewPr>
    <p:cSldViewPr>
      <p:cViewPr>
        <p:scale>
          <a:sx n="70" d="100"/>
          <a:sy n="70" d="100"/>
        </p:scale>
        <p:origin x="-1284" y="-9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322"/>
    </p:cViewPr>
  </p:sorterViewPr>
  <p:notesViewPr>
    <p:cSldViewPr>
      <p:cViewPr>
        <p:scale>
          <a:sx n="75" d="100"/>
          <a:sy n="75" d="100"/>
        </p:scale>
        <p:origin x="-1362" y="684"/>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slide" Target="slides/slide168.xml"/><Relationship Id="rId186" Type="http://schemas.openxmlformats.org/officeDocument/2006/relationships/slide" Target="slides/slide173.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92" Type="http://schemas.openxmlformats.org/officeDocument/2006/relationships/slide" Target="slides/slide179.xml"/><Relationship Id="rId197" Type="http://schemas.openxmlformats.org/officeDocument/2006/relationships/slide" Target="slides/slide184.xml"/><Relationship Id="rId206" Type="http://schemas.openxmlformats.org/officeDocument/2006/relationships/tableStyles" Target="tableStyles.xml"/><Relationship Id="rId201"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172" Type="http://schemas.openxmlformats.org/officeDocument/2006/relationships/slide" Target="slides/slide159.xml"/><Relationship Id="rId193" Type="http://schemas.openxmlformats.org/officeDocument/2006/relationships/slide" Target="slides/slide180.xml"/><Relationship Id="rId202"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190" Type="http://schemas.openxmlformats.org/officeDocument/2006/relationships/slide" Target="slides/slide177.xml"/><Relationship Id="rId204"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6"/>
      <c:rotY val="20"/>
      <c:depthPercent val="100"/>
      <c:rAngAx val="1"/>
    </c:view3D>
    <c:floor>
      <c:thickness val="0"/>
      <c:spPr>
        <a:solidFill>
          <a:srgbClr val="C0C0C0"/>
        </a:solidFill>
        <a:ln w="3175">
          <a:solidFill>
            <a:schemeClr val="tx1"/>
          </a:solidFill>
          <a:prstDash val="solid"/>
        </a:ln>
      </c:spPr>
    </c:floor>
    <c:sideWall>
      <c:thickness val="0"/>
      <c:spPr>
        <a:solidFill>
          <a:schemeClr val="bg2"/>
        </a:solidFill>
        <a:ln w="12700">
          <a:solidFill>
            <a:schemeClr val="tx1"/>
          </a:solidFill>
          <a:prstDash val="solid"/>
        </a:ln>
      </c:spPr>
    </c:sideWall>
    <c:backWall>
      <c:thickness val="0"/>
      <c:spPr>
        <a:solidFill>
          <a:schemeClr val="bg1"/>
        </a:solidFill>
        <a:ln w="12700">
          <a:solidFill>
            <a:schemeClr val="tx1"/>
          </a:solidFill>
          <a:prstDash val="solid"/>
        </a:ln>
      </c:spPr>
    </c:backWall>
    <c:plotArea>
      <c:layout>
        <c:manualLayout>
          <c:layoutTarget val="inner"/>
          <c:xMode val="edge"/>
          <c:yMode val="edge"/>
          <c:x val="9.8609177901745101E-2"/>
          <c:y val="7.7954071655636933E-2"/>
          <c:w val="0.90431266846361191"/>
          <c:h val="0.80805687203791465"/>
        </c:manualLayout>
      </c:layout>
      <c:bar3DChart>
        <c:barDir val="col"/>
        <c:grouping val="clustered"/>
        <c:varyColors val="0"/>
        <c:ser>
          <c:idx val="0"/>
          <c:order val="0"/>
          <c:tx>
            <c:strRef>
              <c:f>Sheet1!$A$2</c:f>
              <c:strCache>
                <c:ptCount val="1"/>
                <c:pt idx="0">
                  <c:v>% Alc. Dep.</c:v>
                </c:pt>
              </c:strCache>
            </c:strRef>
          </c:tx>
          <c:spPr>
            <a:solidFill>
              <a:schemeClr val="accent1"/>
            </a:solidFill>
            <a:ln w="13513">
              <a:solidFill>
                <a:schemeClr val="tx1"/>
              </a:solidFill>
              <a:prstDash val="solid"/>
            </a:ln>
          </c:spPr>
          <c:invertIfNegative val="0"/>
          <c:dLbls>
            <c:numFmt formatCode="0" sourceLinked="0"/>
            <c:spPr>
              <a:noFill/>
              <a:ln w="27027">
                <a:noFill/>
              </a:ln>
            </c:spPr>
            <c:txPr>
              <a:bodyPr/>
              <a:lstStyle/>
              <a:p>
                <a:pPr>
                  <a:defRPr sz="149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dLbls>
          <c:cat>
            <c:strRef>
              <c:f>Sheet1!$B$1:$J$1</c:f>
              <c:strCache>
                <c:ptCount val="9"/>
                <c:pt idx="0">
                  <c:v>&lt;=13</c:v>
                </c:pt>
                <c:pt idx="1">
                  <c:v>14</c:v>
                </c:pt>
                <c:pt idx="2">
                  <c:v>15</c:v>
                </c:pt>
                <c:pt idx="3">
                  <c:v>16</c:v>
                </c:pt>
                <c:pt idx="4">
                  <c:v>17</c:v>
                </c:pt>
                <c:pt idx="5">
                  <c:v>18</c:v>
                </c:pt>
                <c:pt idx="6">
                  <c:v>19</c:v>
                </c:pt>
                <c:pt idx="7">
                  <c:v>20</c:v>
                </c:pt>
                <c:pt idx="8">
                  <c:v>&gt;=21</c:v>
                </c:pt>
              </c:strCache>
            </c:strRef>
          </c:cat>
          <c:val>
            <c:numRef>
              <c:f>Sheet1!$B$2:$J$2</c:f>
              <c:numCache>
                <c:formatCode>General</c:formatCode>
                <c:ptCount val="9"/>
                <c:pt idx="0">
                  <c:v>47</c:v>
                </c:pt>
                <c:pt idx="1">
                  <c:v>45</c:v>
                </c:pt>
                <c:pt idx="2">
                  <c:v>38</c:v>
                </c:pt>
                <c:pt idx="3">
                  <c:v>32</c:v>
                </c:pt>
                <c:pt idx="4">
                  <c:v>28</c:v>
                </c:pt>
                <c:pt idx="5">
                  <c:v>15</c:v>
                </c:pt>
                <c:pt idx="6">
                  <c:v>17</c:v>
                </c:pt>
                <c:pt idx="7">
                  <c:v>11</c:v>
                </c:pt>
                <c:pt idx="8">
                  <c:v>9</c:v>
                </c:pt>
              </c:numCache>
            </c:numRef>
          </c:val>
        </c:ser>
        <c:dLbls>
          <c:showLegendKey val="0"/>
          <c:showVal val="0"/>
          <c:showCatName val="0"/>
          <c:showSerName val="0"/>
          <c:showPercent val="0"/>
          <c:showBubbleSize val="0"/>
        </c:dLbls>
        <c:gapWidth val="150"/>
        <c:gapDepth val="0"/>
        <c:shape val="box"/>
        <c:axId val="86253568"/>
        <c:axId val="86255104"/>
        <c:axId val="0"/>
      </c:bar3DChart>
      <c:catAx>
        <c:axId val="86253568"/>
        <c:scaling>
          <c:orientation val="minMax"/>
        </c:scaling>
        <c:delete val="0"/>
        <c:axPos val="b"/>
        <c:numFmt formatCode="General" sourceLinked="1"/>
        <c:majorTickMark val="out"/>
        <c:minorTickMark val="none"/>
        <c:tickLblPos val="low"/>
        <c:spPr>
          <a:solidFill>
            <a:schemeClr val="bg1"/>
          </a:solidFill>
          <a:ln w="3378">
            <a:solidFill>
              <a:schemeClr val="tx1"/>
            </a:solidFill>
            <a:prstDash val="solid"/>
          </a:ln>
        </c:spPr>
        <c:txPr>
          <a:bodyPr rot="0" vert="horz"/>
          <a:lstStyle/>
          <a:p>
            <a:pPr>
              <a:defRPr sz="1915" b="1" i="0" u="none" strike="noStrike" baseline="0">
                <a:solidFill>
                  <a:schemeClr val="tx1"/>
                </a:solidFill>
                <a:latin typeface="Arial"/>
                <a:ea typeface="Arial"/>
                <a:cs typeface="Arial"/>
              </a:defRPr>
            </a:pPr>
            <a:endParaRPr lang="en-US"/>
          </a:p>
        </c:txPr>
        <c:crossAx val="86255104"/>
        <c:crosses val="autoZero"/>
        <c:auto val="1"/>
        <c:lblAlgn val="ctr"/>
        <c:lblOffset val="100"/>
        <c:tickLblSkip val="1"/>
        <c:tickMarkSkip val="1"/>
        <c:noMultiLvlLbl val="0"/>
      </c:catAx>
      <c:valAx>
        <c:axId val="86255104"/>
        <c:scaling>
          <c:orientation val="minMax"/>
          <c:max val="100"/>
        </c:scaling>
        <c:delete val="0"/>
        <c:axPos val="l"/>
        <c:majorGridlines>
          <c:spPr>
            <a:ln w="3378">
              <a:solidFill>
                <a:schemeClr val="tx1"/>
              </a:solidFill>
              <a:prstDash val="solid"/>
            </a:ln>
          </c:spPr>
        </c:majorGridlines>
        <c:numFmt formatCode="General" sourceLinked="1"/>
        <c:majorTickMark val="out"/>
        <c:minorTickMark val="none"/>
        <c:tickLblPos val="nextTo"/>
        <c:spPr>
          <a:ln w="3378">
            <a:solidFill>
              <a:schemeClr val="bg1"/>
            </a:solidFill>
            <a:prstDash val="solid"/>
          </a:ln>
        </c:spPr>
        <c:txPr>
          <a:bodyPr rot="0" vert="horz"/>
          <a:lstStyle/>
          <a:p>
            <a:pPr>
              <a:defRPr sz="1915" b="1" i="0" u="none" strike="noStrike" baseline="0">
                <a:solidFill>
                  <a:schemeClr val="tx1"/>
                </a:solidFill>
                <a:latin typeface="Arial"/>
                <a:ea typeface="Arial"/>
                <a:cs typeface="Arial"/>
              </a:defRPr>
            </a:pPr>
            <a:endParaRPr lang="en-US"/>
          </a:p>
        </c:txPr>
        <c:crossAx val="86253568"/>
        <c:crosses val="autoZero"/>
        <c:crossBetween val="between"/>
      </c:valAx>
      <c:spPr>
        <a:solidFill>
          <a:schemeClr val="bg1"/>
        </a:solidFill>
        <a:ln w="27027">
          <a:solidFill>
            <a:schemeClr val="bg1"/>
          </a:solidFill>
        </a:ln>
      </c:spPr>
    </c:plotArea>
    <c:plotVisOnly val="1"/>
    <c:dispBlanksAs val="gap"/>
    <c:showDLblsOverMax val="0"/>
  </c:chart>
  <c:spPr>
    <a:solidFill>
      <a:schemeClr val="bg1"/>
    </a:solidFill>
    <a:ln>
      <a:solidFill>
        <a:schemeClr val="bg1">
          <a:lumMod val="95000"/>
        </a:schemeClr>
      </a:solidFill>
    </a:ln>
  </c:spPr>
  <c:txPr>
    <a:bodyPr/>
    <a:lstStyle/>
    <a:p>
      <a:pPr>
        <a:defRPr sz="1915" b="1" i="0" u="none" strike="noStrike" baseline="0">
          <a:solidFill>
            <a:schemeClr val="tx1"/>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5736E-4E87-4B8D-9CE8-E289195AA222}" type="doc">
      <dgm:prSet loTypeId="urn:microsoft.com/office/officeart/2005/8/layout/pyramid1" loCatId="pyramid" qsTypeId="urn:microsoft.com/office/officeart/2005/8/quickstyle/simple1" qsCatId="simple" csTypeId="urn:microsoft.com/office/officeart/2005/8/colors/accent1_2" csCatId="accent1"/>
      <dgm:spPr/>
    </dgm:pt>
    <dgm:pt modelId="{33126D81-7D81-47FF-9A36-D3876DAE236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Early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Death</a:t>
          </a:r>
        </a:p>
      </dgm:t>
    </dgm:pt>
    <dgm:pt modelId="{07C58323-B262-47AF-8161-E6B1867D9C52}" type="parTrans" cxnId="{D344106B-FFE6-407D-8B71-F139F7DD946A}">
      <dgm:prSet/>
      <dgm:spPr/>
    </dgm:pt>
    <dgm:pt modelId="{DE4CE8C7-CEA5-4C4D-A648-8AC01B93E2AF}" type="sibTrans" cxnId="{D344106B-FFE6-407D-8B71-F139F7DD946A}">
      <dgm:prSet/>
      <dgm:spPr/>
    </dgm:pt>
    <dgm:pt modelId="{382F5CF9-D0F0-49E7-97F5-FA8FA70543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Disease,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Disability</a:t>
          </a:r>
        </a:p>
      </dgm:t>
    </dgm:pt>
    <dgm:pt modelId="{498C0B9A-D5D9-4BDE-8577-2FABFFF96863}" type="parTrans" cxnId="{F3DEECBC-3C9C-4B52-827F-95C75F89EB33}">
      <dgm:prSet/>
      <dgm:spPr/>
    </dgm:pt>
    <dgm:pt modelId="{25443C55-4DFB-4CC8-85A1-D3EE177C81B3}" type="sibTrans" cxnId="{F3DEECBC-3C9C-4B52-827F-95C75F89EB33}">
      <dgm:prSet/>
      <dgm:spPr/>
    </dgm:pt>
    <dgm:pt modelId="{87CA07C3-D984-4DE6-BA5C-E242A3D1188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Adoption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Health-Risk Behaviors</a:t>
          </a:r>
        </a:p>
      </dgm:t>
    </dgm:pt>
    <dgm:pt modelId="{A7DFDD1A-F0E0-4C1C-B9F0-A212C8123DBF}" type="parTrans" cxnId="{792DC0E4-885F-40F7-91E2-05A20DBA7382}">
      <dgm:prSet/>
      <dgm:spPr/>
    </dgm:pt>
    <dgm:pt modelId="{8A0B2467-E8E9-4736-BB68-6A14A770906E}" type="sibTrans" cxnId="{792DC0E4-885F-40F7-91E2-05A20DBA7382}">
      <dgm:prSet/>
      <dgm:spPr/>
    </dgm:pt>
    <dgm:pt modelId="{06CB1DDB-09C5-475D-AE7E-6466BEDE509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Social, Emotional,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Cognitive Impairment</a:t>
          </a:r>
        </a:p>
      </dgm:t>
    </dgm:pt>
    <dgm:pt modelId="{9E933FF9-65CC-413C-8C30-7475F3C25727}" type="parTrans" cxnId="{5C749C88-93D1-4A0E-B23D-32CB9856B682}">
      <dgm:prSet/>
      <dgm:spPr/>
    </dgm:pt>
    <dgm:pt modelId="{3218F245-1E24-4B3D-974F-6B8116BD6370}" type="sibTrans" cxnId="{5C749C88-93D1-4A0E-B23D-32CB9856B682}">
      <dgm:prSet/>
      <dgm:spPr/>
    </dgm:pt>
    <dgm:pt modelId="{84DE8989-F475-41D2-87DA-74736CE8E48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itchFamily="34" charset="0"/>
              <a:cs typeface="Arial" pitchFamily="34" charset="0"/>
            </a:rPr>
            <a:t>Adverse Childhood Experiences</a:t>
          </a:r>
        </a:p>
      </dgm:t>
    </dgm:pt>
    <dgm:pt modelId="{15112371-3815-442A-9A6D-46B7B0893925}" type="parTrans" cxnId="{53ED7E01-F829-47FC-BF9D-5DFCEDDD65C6}">
      <dgm:prSet/>
      <dgm:spPr/>
    </dgm:pt>
    <dgm:pt modelId="{BE848319-297E-4CA3-AD6D-1C9B3CC6D4B7}" type="sibTrans" cxnId="{53ED7E01-F829-47FC-BF9D-5DFCEDDD65C6}">
      <dgm:prSet/>
      <dgm:spPr/>
    </dgm:pt>
    <dgm:pt modelId="{7B80B375-7E9F-4464-B02F-8887ACF6213B}" type="pres">
      <dgm:prSet presAssocID="{6F25736E-4E87-4B8D-9CE8-E289195AA222}" presName="Name0" presStyleCnt="0">
        <dgm:presLayoutVars>
          <dgm:dir/>
          <dgm:animLvl val="lvl"/>
          <dgm:resizeHandles val="exact"/>
        </dgm:presLayoutVars>
      </dgm:prSet>
      <dgm:spPr/>
    </dgm:pt>
    <dgm:pt modelId="{A33395B8-6239-4DA1-B7D0-BF599ED05D90}" type="pres">
      <dgm:prSet presAssocID="{33126D81-7D81-47FF-9A36-D3876DAE2361}" presName="Name8" presStyleCnt="0"/>
      <dgm:spPr/>
    </dgm:pt>
    <dgm:pt modelId="{5B6B32CD-4F03-4233-965A-0A9F623764BD}" type="pres">
      <dgm:prSet presAssocID="{33126D81-7D81-47FF-9A36-D3876DAE2361}" presName="level" presStyleLbl="node1" presStyleIdx="0" presStyleCnt="5">
        <dgm:presLayoutVars>
          <dgm:chMax val="1"/>
          <dgm:bulletEnabled val="1"/>
        </dgm:presLayoutVars>
      </dgm:prSet>
      <dgm:spPr/>
      <dgm:t>
        <a:bodyPr/>
        <a:lstStyle/>
        <a:p>
          <a:endParaRPr lang="en-US"/>
        </a:p>
      </dgm:t>
    </dgm:pt>
    <dgm:pt modelId="{BA565D4D-D9D8-4BA2-8D49-97910D0490CD}" type="pres">
      <dgm:prSet presAssocID="{33126D81-7D81-47FF-9A36-D3876DAE2361}" presName="levelTx" presStyleLbl="revTx" presStyleIdx="0" presStyleCnt="0">
        <dgm:presLayoutVars>
          <dgm:chMax val="1"/>
          <dgm:bulletEnabled val="1"/>
        </dgm:presLayoutVars>
      </dgm:prSet>
      <dgm:spPr/>
      <dgm:t>
        <a:bodyPr/>
        <a:lstStyle/>
        <a:p>
          <a:endParaRPr lang="en-US"/>
        </a:p>
      </dgm:t>
    </dgm:pt>
    <dgm:pt modelId="{4C0ECC36-3354-48F7-B4C6-864E5C85748C}" type="pres">
      <dgm:prSet presAssocID="{382F5CF9-D0F0-49E7-97F5-FA8FA70543E0}" presName="Name8" presStyleCnt="0"/>
      <dgm:spPr/>
    </dgm:pt>
    <dgm:pt modelId="{2CD0C369-B91D-44A6-AF45-16658CF4050D}" type="pres">
      <dgm:prSet presAssocID="{382F5CF9-D0F0-49E7-97F5-FA8FA70543E0}" presName="level" presStyleLbl="node1" presStyleIdx="1" presStyleCnt="5">
        <dgm:presLayoutVars>
          <dgm:chMax val="1"/>
          <dgm:bulletEnabled val="1"/>
        </dgm:presLayoutVars>
      </dgm:prSet>
      <dgm:spPr/>
      <dgm:t>
        <a:bodyPr/>
        <a:lstStyle/>
        <a:p>
          <a:endParaRPr lang="en-US"/>
        </a:p>
      </dgm:t>
    </dgm:pt>
    <dgm:pt modelId="{727F1E87-904A-4A11-B0A1-0A7E8BA66585}" type="pres">
      <dgm:prSet presAssocID="{382F5CF9-D0F0-49E7-97F5-FA8FA70543E0}" presName="levelTx" presStyleLbl="revTx" presStyleIdx="0" presStyleCnt="0">
        <dgm:presLayoutVars>
          <dgm:chMax val="1"/>
          <dgm:bulletEnabled val="1"/>
        </dgm:presLayoutVars>
      </dgm:prSet>
      <dgm:spPr/>
      <dgm:t>
        <a:bodyPr/>
        <a:lstStyle/>
        <a:p>
          <a:endParaRPr lang="en-US"/>
        </a:p>
      </dgm:t>
    </dgm:pt>
    <dgm:pt modelId="{6FB8D39F-A14D-4FD8-8960-11A99D91ABBE}" type="pres">
      <dgm:prSet presAssocID="{87CA07C3-D984-4DE6-BA5C-E242A3D11889}" presName="Name8" presStyleCnt="0"/>
      <dgm:spPr/>
    </dgm:pt>
    <dgm:pt modelId="{D758FB2C-5C95-47CD-8120-D10F23E64E40}" type="pres">
      <dgm:prSet presAssocID="{87CA07C3-D984-4DE6-BA5C-E242A3D11889}" presName="level" presStyleLbl="node1" presStyleIdx="2" presStyleCnt="5">
        <dgm:presLayoutVars>
          <dgm:chMax val="1"/>
          <dgm:bulletEnabled val="1"/>
        </dgm:presLayoutVars>
      </dgm:prSet>
      <dgm:spPr/>
      <dgm:t>
        <a:bodyPr/>
        <a:lstStyle/>
        <a:p>
          <a:endParaRPr lang="en-US"/>
        </a:p>
      </dgm:t>
    </dgm:pt>
    <dgm:pt modelId="{A006D225-3B09-49CC-AEF4-C0B1BD6C4A70}" type="pres">
      <dgm:prSet presAssocID="{87CA07C3-D984-4DE6-BA5C-E242A3D11889}" presName="levelTx" presStyleLbl="revTx" presStyleIdx="0" presStyleCnt="0">
        <dgm:presLayoutVars>
          <dgm:chMax val="1"/>
          <dgm:bulletEnabled val="1"/>
        </dgm:presLayoutVars>
      </dgm:prSet>
      <dgm:spPr/>
      <dgm:t>
        <a:bodyPr/>
        <a:lstStyle/>
        <a:p>
          <a:endParaRPr lang="en-US"/>
        </a:p>
      </dgm:t>
    </dgm:pt>
    <dgm:pt modelId="{F85FCDBC-4966-4C4B-A072-BC433ED99C37}" type="pres">
      <dgm:prSet presAssocID="{06CB1DDB-09C5-475D-AE7E-6466BEDE5092}" presName="Name8" presStyleCnt="0"/>
      <dgm:spPr/>
    </dgm:pt>
    <dgm:pt modelId="{F285C3B8-E745-49D7-8ADA-669D372151A0}" type="pres">
      <dgm:prSet presAssocID="{06CB1DDB-09C5-475D-AE7E-6466BEDE5092}" presName="level" presStyleLbl="node1" presStyleIdx="3" presStyleCnt="5">
        <dgm:presLayoutVars>
          <dgm:chMax val="1"/>
          <dgm:bulletEnabled val="1"/>
        </dgm:presLayoutVars>
      </dgm:prSet>
      <dgm:spPr/>
      <dgm:t>
        <a:bodyPr/>
        <a:lstStyle/>
        <a:p>
          <a:endParaRPr lang="en-US"/>
        </a:p>
      </dgm:t>
    </dgm:pt>
    <dgm:pt modelId="{2F82B4EA-1029-43E4-80A6-0E6EFC23ED26}" type="pres">
      <dgm:prSet presAssocID="{06CB1DDB-09C5-475D-AE7E-6466BEDE5092}" presName="levelTx" presStyleLbl="revTx" presStyleIdx="0" presStyleCnt="0">
        <dgm:presLayoutVars>
          <dgm:chMax val="1"/>
          <dgm:bulletEnabled val="1"/>
        </dgm:presLayoutVars>
      </dgm:prSet>
      <dgm:spPr/>
      <dgm:t>
        <a:bodyPr/>
        <a:lstStyle/>
        <a:p>
          <a:endParaRPr lang="en-US"/>
        </a:p>
      </dgm:t>
    </dgm:pt>
    <dgm:pt modelId="{616A2954-7C8F-4EFA-94AF-CE744BD39374}" type="pres">
      <dgm:prSet presAssocID="{84DE8989-F475-41D2-87DA-74736CE8E489}" presName="Name8" presStyleCnt="0"/>
      <dgm:spPr/>
    </dgm:pt>
    <dgm:pt modelId="{5F36391C-F58F-4EEC-8BFC-9C43A91D7DA4}" type="pres">
      <dgm:prSet presAssocID="{84DE8989-F475-41D2-87DA-74736CE8E489}" presName="level" presStyleLbl="node1" presStyleIdx="4" presStyleCnt="5">
        <dgm:presLayoutVars>
          <dgm:chMax val="1"/>
          <dgm:bulletEnabled val="1"/>
        </dgm:presLayoutVars>
      </dgm:prSet>
      <dgm:spPr/>
      <dgm:t>
        <a:bodyPr/>
        <a:lstStyle/>
        <a:p>
          <a:endParaRPr lang="en-US"/>
        </a:p>
      </dgm:t>
    </dgm:pt>
    <dgm:pt modelId="{40BD2B81-4ECA-4546-A913-311559BF0077}" type="pres">
      <dgm:prSet presAssocID="{84DE8989-F475-41D2-87DA-74736CE8E489}" presName="levelTx" presStyleLbl="revTx" presStyleIdx="0" presStyleCnt="0">
        <dgm:presLayoutVars>
          <dgm:chMax val="1"/>
          <dgm:bulletEnabled val="1"/>
        </dgm:presLayoutVars>
      </dgm:prSet>
      <dgm:spPr/>
      <dgm:t>
        <a:bodyPr/>
        <a:lstStyle/>
        <a:p>
          <a:endParaRPr lang="en-US"/>
        </a:p>
      </dgm:t>
    </dgm:pt>
  </dgm:ptLst>
  <dgm:cxnLst>
    <dgm:cxn modelId="{792DC0E4-885F-40F7-91E2-05A20DBA7382}" srcId="{6F25736E-4E87-4B8D-9CE8-E289195AA222}" destId="{87CA07C3-D984-4DE6-BA5C-E242A3D11889}" srcOrd="2" destOrd="0" parTransId="{A7DFDD1A-F0E0-4C1C-B9F0-A212C8123DBF}" sibTransId="{8A0B2467-E8E9-4736-BB68-6A14A770906E}"/>
    <dgm:cxn modelId="{E585CE5B-AB2C-4516-A3F8-AD173E1A349E}" type="presOf" srcId="{87CA07C3-D984-4DE6-BA5C-E242A3D11889}" destId="{D758FB2C-5C95-47CD-8120-D10F23E64E40}" srcOrd="0" destOrd="0" presId="urn:microsoft.com/office/officeart/2005/8/layout/pyramid1"/>
    <dgm:cxn modelId="{A139F235-EB4D-412A-BF6A-12AB38ECD878}" type="presOf" srcId="{382F5CF9-D0F0-49E7-97F5-FA8FA70543E0}" destId="{727F1E87-904A-4A11-B0A1-0A7E8BA66585}" srcOrd="1" destOrd="0" presId="urn:microsoft.com/office/officeart/2005/8/layout/pyramid1"/>
    <dgm:cxn modelId="{FD093CE6-760B-4BEF-B305-37B45E2F5DC5}" type="presOf" srcId="{06CB1DDB-09C5-475D-AE7E-6466BEDE5092}" destId="{2F82B4EA-1029-43E4-80A6-0E6EFC23ED26}" srcOrd="1" destOrd="0" presId="urn:microsoft.com/office/officeart/2005/8/layout/pyramid1"/>
    <dgm:cxn modelId="{FC1505EF-C5BE-4116-A589-1CB205918E87}" type="presOf" srcId="{84DE8989-F475-41D2-87DA-74736CE8E489}" destId="{5F36391C-F58F-4EEC-8BFC-9C43A91D7DA4}" srcOrd="0" destOrd="0" presId="urn:microsoft.com/office/officeart/2005/8/layout/pyramid1"/>
    <dgm:cxn modelId="{D8C3BDBC-8509-40E9-A2D2-EF1E93A82122}" type="presOf" srcId="{84DE8989-F475-41D2-87DA-74736CE8E489}" destId="{40BD2B81-4ECA-4546-A913-311559BF0077}" srcOrd="1" destOrd="0" presId="urn:microsoft.com/office/officeart/2005/8/layout/pyramid1"/>
    <dgm:cxn modelId="{5C749C88-93D1-4A0E-B23D-32CB9856B682}" srcId="{6F25736E-4E87-4B8D-9CE8-E289195AA222}" destId="{06CB1DDB-09C5-475D-AE7E-6466BEDE5092}" srcOrd="3" destOrd="0" parTransId="{9E933FF9-65CC-413C-8C30-7475F3C25727}" sibTransId="{3218F245-1E24-4B3D-974F-6B8116BD6370}"/>
    <dgm:cxn modelId="{5B9E76E8-7406-41B1-8244-FB1B3A3D6AB6}" type="presOf" srcId="{33126D81-7D81-47FF-9A36-D3876DAE2361}" destId="{BA565D4D-D9D8-4BA2-8D49-97910D0490CD}" srcOrd="1" destOrd="0" presId="urn:microsoft.com/office/officeart/2005/8/layout/pyramid1"/>
    <dgm:cxn modelId="{2E8E8BED-9274-4C79-8983-129F789CEA96}" type="presOf" srcId="{06CB1DDB-09C5-475D-AE7E-6466BEDE5092}" destId="{F285C3B8-E745-49D7-8ADA-669D372151A0}" srcOrd="0" destOrd="0" presId="urn:microsoft.com/office/officeart/2005/8/layout/pyramid1"/>
    <dgm:cxn modelId="{53ED7E01-F829-47FC-BF9D-5DFCEDDD65C6}" srcId="{6F25736E-4E87-4B8D-9CE8-E289195AA222}" destId="{84DE8989-F475-41D2-87DA-74736CE8E489}" srcOrd="4" destOrd="0" parTransId="{15112371-3815-442A-9A6D-46B7B0893925}" sibTransId="{BE848319-297E-4CA3-AD6D-1C9B3CC6D4B7}"/>
    <dgm:cxn modelId="{D344106B-FFE6-407D-8B71-F139F7DD946A}" srcId="{6F25736E-4E87-4B8D-9CE8-E289195AA222}" destId="{33126D81-7D81-47FF-9A36-D3876DAE2361}" srcOrd="0" destOrd="0" parTransId="{07C58323-B262-47AF-8161-E6B1867D9C52}" sibTransId="{DE4CE8C7-CEA5-4C4D-A648-8AC01B93E2AF}"/>
    <dgm:cxn modelId="{F3DEECBC-3C9C-4B52-827F-95C75F89EB33}" srcId="{6F25736E-4E87-4B8D-9CE8-E289195AA222}" destId="{382F5CF9-D0F0-49E7-97F5-FA8FA70543E0}" srcOrd="1" destOrd="0" parTransId="{498C0B9A-D5D9-4BDE-8577-2FABFFF96863}" sibTransId="{25443C55-4DFB-4CC8-85A1-D3EE177C81B3}"/>
    <dgm:cxn modelId="{F86FB128-27BD-4ED6-82F5-7A9B87EF34CF}" type="presOf" srcId="{382F5CF9-D0F0-49E7-97F5-FA8FA70543E0}" destId="{2CD0C369-B91D-44A6-AF45-16658CF4050D}" srcOrd="0" destOrd="0" presId="urn:microsoft.com/office/officeart/2005/8/layout/pyramid1"/>
    <dgm:cxn modelId="{F6D55BDE-EB5C-42D2-8108-3E97109AFCD8}" type="presOf" srcId="{33126D81-7D81-47FF-9A36-D3876DAE2361}" destId="{5B6B32CD-4F03-4233-965A-0A9F623764BD}" srcOrd="0" destOrd="0" presId="urn:microsoft.com/office/officeart/2005/8/layout/pyramid1"/>
    <dgm:cxn modelId="{F312A660-A045-48C2-A374-C635CA9F1265}" type="presOf" srcId="{6F25736E-4E87-4B8D-9CE8-E289195AA222}" destId="{7B80B375-7E9F-4464-B02F-8887ACF6213B}" srcOrd="0" destOrd="0" presId="urn:microsoft.com/office/officeart/2005/8/layout/pyramid1"/>
    <dgm:cxn modelId="{FAE93308-1257-491C-A7E5-0EDAA7D834FA}" type="presOf" srcId="{87CA07C3-D984-4DE6-BA5C-E242A3D11889}" destId="{A006D225-3B09-49CC-AEF4-C0B1BD6C4A70}" srcOrd="1" destOrd="0" presId="urn:microsoft.com/office/officeart/2005/8/layout/pyramid1"/>
    <dgm:cxn modelId="{E19D5B09-8EFF-4A96-8B72-399F1E6A0AC0}" type="presParOf" srcId="{7B80B375-7E9F-4464-B02F-8887ACF6213B}" destId="{A33395B8-6239-4DA1-B7D0-BF599ED05D90}" srcOrd="0" destOrd="0" presId="urn:microsoft.com/office/officeart/2005/8/layout/pyramid1"/>
    <dgm:cxn modelId="{CA7BA31A-92BA-441B-8CB8-5C650752F61A}" type="presParOf" srcId="{A33395B8-6239-4DA1-B7D0-BF599ED05D90}" destId="{5B6B32CD-4F03-4233-965A-0A9F623764BD}" srcOrd="0" destOrd="0" presId="urn:microsoft.com/office/officeart/2005/8/layout/pyramid1"/>
    <dgm:cxn modelId="{FFBF2548-5745-4446-BCB8-CC8A3D2C26B1}" type="presParOf" srcId="{A33395B8-6239-4DA1-B7D0-BF599ED05D90}" destId="{BA565D4D-D9D8-4BA2-8D49-97910D0490CD}" srcOrd="1" destOrd="0" presId="urn:microsoft.com/office/officeart/2005/8/layout/pyramid1"/>
    <dgm:cxn modelId="{992DA265-8BA6-4450-81AE-AFE8F77E33AA}" type="presParOf" srcId="{7B80B375-7E9F-4464-B02F-8887ACF6213B}" destId="{4C0ECC36-3354-48F7-B4C6-864E5C85748C}" srcOrd="1" destOrd="0" presId="urn:microsoft.com/office/officeart/2005/8/layout/pyramid1"/>
    <dgm:cxn modelId="{B574BBAC-6D13-4AA4-B000-FE07FB63406C}" type="presParOf" srcId="{4C0ECC36-3354-48F7-B4C6-864E5C85748C}" destId="{2CD0C369-B91D-44A6-AF45-16658CF4050D}" srcOrd="0" destOrd="0" presId="urn:microsoft.com/office/officeart/2005/8/layout/pyramid1"/>
    <dgm:cxn modelId="{EFF2CB33-D24B-40A6-851F-400A833F856B}" type="presParOf" srcId="{4C0ECC36-3354-48F7-B4C6-864E5C85748C}" destId="{727F1E87-904A-4A11-B0A1-0A7E8BA66585}" srcOrd="1" destOrd="0" presId="urn:microsoft.com/office/officeart/2005/8/layout/pyramid1"/>
    <dgm:cxn modelId="{BFDE3C61-9382-469F-81F1-55CC9FEC2CD0}" type="presParOf" srcId="{7B80B375-7E9F-4464-B02F-8887ACF6213B}" destId="{6FB8D39F-A14D-4FD8-8960-11A99D91ABBE}" srcOrd="2" destOrd="0" presId="urn:microsoft.com/office/officeart/2005/8/layout/pyramid1"/>
    <dgm:cxn modelId="{EF06098F-DC2A-48F1-AB8A-424995F37302}" type="presParOf" srcId="{6FB8D39F-A14D-4FD8-8960-11A99D91ABBE}" destId="{D758FB2C-5C95-47CD-8120-D10F23E64E40}" srcOrd="0" destOrd="0" presId="urn:microsoft.com/office/officeart/2005/8/layout/pyramid1"/>
    <dgm:cxn modelId="{DDF288E1-8842-4862-A2E5-7D3A11A7FD7E}" type="presParOf" srcId="{6FB8D39F-A14D-4FD8-8960-11A99D91ABBE}" destId="{A006D225-3B09-49CC-AEF4-C0B1BD6C4A70}" srcOrd="1" destOrd="0" presId="urn:microsoft.com/office/officeart/2005/8/layout/pyramid1"/>
    <dgm:cxn modelId="{B6E67927-3A2F-4CD6-A918-8C07FA35E9B6}" type="presParOf" srcId="{7B80B375-7E9F-4464-B02F-8887ACF6213B}" destId="{F85FCDBC-4966-4C4B-A072-BC433ED99C37}" srcOrd="3" destOrd="0" presId="urn:microsoft.com/office/officeart/2005/8/layout/pyramid1"/>
    <dgm:cxn modelId="{13CFF80A-2EED-46E9-B793-8F187FA18EE8}" type="presParOf" srcId="{F85FCDBC-4966-4C4B-A072-BC433ED99C37}" destId="{F285C3B8-E745-49D7-8ADA-669D372151A0}" srcOrd="0" destOrd="0" presId="urn:microsoft.com/office/officeart/2005/8/layout/pyramid1"/>
    <dgm:cxn modelId="{AD92D13C-B2D7-4E15-9D97-32BF390AFB53}" type="presParOf" srcId="{F85FCDBC-4966-4C4B-A072-BC433ED99C37}" destId="{2F82B4EA-1029-43E4-80A6-0E6EFC23ED26}" srcOrd="1" destOrd="0" presId="urn:microsoft.com/office/officeart/2005/8/layout/pyramid1"/>
    <dgm:cxn modelId="{CA6E2953-0175-48A2-A04C-899460BC5A30}" type="presParOf" srcId="{7B80B375-7E9F-4464-B02F-8887ACF6213B}" destId="{616A2954-7C8F-4EFA-94AF-CE744BD39374}" srcOrd="4" destOrd="0" presId="urn:microsoft.com/office/officeart/2005/8/layout/pyramid1"/>
    <dgm:cxn modelId="{2C6975C6-81DE-4612-B505-B442D0C0D4D0}" type="presParOf" srcId="{616A2954-7C8F-4EFA-94AF-CE744BD39374}" destId="{5F36391C-F58F-4EEC-8BFC-9C43A91D7DA4}" srcOrd="0" destOrd="0" presId="urn:microsoft.com/office/officeart/2005/8/layout/pyramid1"/>
    <dgm:cxn modelId="{22336D9E-3003-4A8F-B8B1-AC127A50E92F}" type="presParOf" srcId="{616A2954-7C8F-4EFA-94AF-CE744BD39374}" destId="{40BD2B81-4ECA-4546-A913-311559BF007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B32CD-4F03-4233-965A-0A9F623764BD}">
      <dsp:nvSpPr>
        <dsp:cNvPr id="0" name=""/>
        <dsp:cNvSpPr/>
      </dsp:nvSpPr>
      <dsp:spPr>
        <a:xfrm>
          <a:off x="2712719" y="0"/>
          <a:ext cx="1356359" cy="1112520"/>
        </a:xfrm>
        <a:prstGeom prst="trapezoid">
          <a:avLst>
            <a:gd name="adj" fmla="val 609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kern="1200"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Early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Death</a:t>
          </a:r>
        </a:p>
      </dsp:txBody>
      <dsp:txXfrm>
        <a:off x="2712719" y="0"/>
        <a:ext cx="1356359" cy="1112520"/>
      </dsp:txXfrm>
    </dsp:sp>
    <dsp:sp modelId="{2CD0C369-B91D-44A6-AF45-16658CF4050D}">
      <dsp:nvSpPr>
        <dsp:cNvPr id="0" name=""/>
        <dsp:cNvSpPr/>
      </dsp:nvSpPr>
      <dsp:spPr>
        <a:xfrm>
          <a:off x="2034540" y="1112520"/>
          <a:ext cx="2712719" cy="1112520"/>
        </a:xfrm>
        <a:prstGeom prst="trapezoid">
          <a:avLst>
            <a:gd name="adj" fmla="val 609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Disease,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Disability</a:t>
          </a:r>
        </a:p>
      </dsp:txBody>
      <dsp:txXfrm>
        <a:off x="2509265" y="1112520"/>
        <a:ext cx="1763268" cy="1112520"/>
      </dsp:txXfrm>
    </dsp:sp>
    <dsp:sp modelId="{D758FB2C-5C95-47CD-8120-D10F23E64E40}">
      <dsp:nvSpPr>
        <dsp:cNvPr id="0" name=""/>
        <dsp:cNvSpPr/>
      </dsp:nvSpPr>
      <dsp:spPr>
        <a:xfrm>
          <a:off x="1356360" y="2225040"/>
          <a:ext cx="4069079" cy="1112520"/>
        </a:xfrm>
        <a:prstGeom prst="trapezoid">
          <a:avLst>
            <a:gd name="adj" fmla="val 609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Adoption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Health-Risk Behaviors</a:t>
          </a:r>
        </a:p>
      </dsp:txBody>
      <dsp:txXfrm>
        <a:off x="2068448" y="2225040"/>
        <a:ext cx="2644902" cy="1112520"/>
      </dsp:txXfrm>
    </dsp:sp>
    <dsp:sp modelId="{F285C3B8-E745-49D7-8ADA-669D372151A0}">
      <dsp:nvSpPr>
        <dsp:cNvPr id="0" name=""/>
        <dsp:cNvSpPr/>
      </dsp:nvSpPr>
      <dsp:spPr>
        <a:xfrm>
          <a:off x="678180" y="3337560"/>
          <a:ext cx="5425439" cy="1112520"/>
        </a:xfrm>
        <a:prstGeom prst="trapezoid">
          <a:avLst>
            <a:gd name="adj" fmla="val 609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Social, Emotional,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Cognitive Impairment</a:t>
          </a:r>
        </a:p>
      </dsp:txBody>
      <dsp:txXfrm>
        <a:off x="1627631" y="3337560"/>
        <a:ext cx="3526536" cy="1112520"/>
      </dsp:txXfrm>
    </dsp:sp>
    <dsp:sp modelId="{5F36391C-F58F-4EEC-8BFC-9C43A91D7DA4}">
      <dsp:nvSpPr>
        <dsp:cNvPr id="0" name=""/>
        <dsp:cNvSpPr/>
      </dsp:nvSpPr>
      <dsp:spPr>
        <a:xfrm>
          <a:off x="0" y="4450080"/>
          <a:ext cx="6781800" cy="1112520"/>
        </a:xfrm>
        <a:prstGeom prst="trapezoid">
          <a:avLst>
            <a:gd name="adj" fmla="val 609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kern="1200" cap="none" normalizeH="0" baseline="0" smtClean="0">
              <a:ln>
                <a:noFill/>
              </a:ln>
              <a:solidFill>
                <a:schemeClr val="tx1"/>
              </a:solidFill>
              <a:effectLst/>
              <a:latin typeface="Arial" pitchFamily="34" charset="0"/>
              <a:cs typeface="Arial" pitchFamily="34" charset="0"/>
            </a:rPr>
            <a:t>Adverse Childhood Experiences</a:t>
          </a:r>
        </a:p>
      </dsp:txBody>
      <dsp:txXfrm>
        <a:off x="1186814" y="4450080"/>
        <a:ext cx="4408170" cy="11125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bwMode="auto">
          <a:xfrm>
            <a:off x="0" y="0"/>
            <a:ext cx="3055938"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b="0">
                <a:latin typeface="Arial" charset="0"/>
              </a:defRPr>
            </a:lvl1pPr>
          </a:lstStyle>
          <a:p>
            <a:pPr>
              <a:defRPr/>
            </a:pPr>
            <a:endParaRPr lang="en-US"/>
          </a:p>
        </p:txBody>
      </p:sp>
      <p:sp>
        <p:nvSpPr>
          <p:cNvPr id="232451" name="Rectangle 3"/>
          <p:cNvSpPr>
            <a:spLocks noGrp="1" noChangeArrowheads="1"/>
          </p:cNvSpPr>
          <p:nvPr>
            <p:ph type="dt" sz="quarter" idx="1"/>
          </p:nvPr>
        </p:nvSpPr>
        <p:spPr bwMode="auto">
          <a:xfrm>
            <a:off x="3995738" y="0"/>
            <a:ext cx="3055937"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b="0">
                <a:latin typeface="Arial" charset="0"/>
              </a:defRPr>
            </a:lvl1pPr>
          </a:lstStyle>
          <a:p>
            <a:pPr>
              <a:defRPr/>
            </a:pPr>
            <a:endParaRPr lang="en-US"/>
          </a:p>
        </p:txBody>
      </p:sp>
      <p:sp>
        <p:nvSpPr>
          <p:cNvPr id="232452" name="Rectangle 4"/>
          <p:cNvSpPr>
            <a:spLocks noGrp="1" noChangeArrowheads="1"/>
          </p:cNvSpPr>
          <p:nvPr>
            <p:ph type="ftr" sz="quarter" idx="2"/>
          </p:nvPr>
        </p:nvSpPr>
        <p:spPr bwMode="auto">
          <a:xfrm>
            <a:off x="0" y="8842375"/>
            <a:ext cx="3055938"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b="0">
                <a:latin typeface="Arial" charset="0"/>
              </a:defRPr>
            </a:lvl1pPr>
          </a:lstStyle>
          <a:p>
            <a:pPr>
              <a:defRPr/>
            </a:pPr>
            <a:endParaRPr lang="en-US"/>
          </a:p>
        </p:txBody>
      </p:sp>
      <p:sp>
        <p:nvSpPr>
          <p:cNvPr id="232453" name="Rectangle 5"/>
          <p:cNvSpPr>
            <a:spLocks noGrp="1" noChangeArrowheads="1"/>
          </p:cNvSpPr>
          <p:nvPr>
            <p:ph type="sldNum" sz="quarter" idx="3"/>
          </p:nvPr>
        </p:nvSpPr>
        <p:spPr bwMode="auto">
          <a:xfrm>
            <a:off x="3995738" y="8842375"/>
            <a:ext cx="3055937"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b="0">
                <a:latin typeface="Arial" charset="0"/>
              </a:defRPr>
            </a:lvl1pPr>
          </a:lstStyle>
          <a:p>
            <a:pPr>
              <a:defRPr/>
            </a:pPr>
            <a:fld id="{922B205A-0CA5-4801-B318-5FA6B8D832BC}" type="slidenum">
              <a:rPr lang="en-US"/>
              <a:pPr>
                <a:defRPr/>
              </a:pPr>
              <a:t>‹#›</a:t>
            </a:fld>
            <a:endParaRPr lang="en-US"/>
          </a:p>
        </p:txBody>
      </p:sp>
    </p:spTree>
    <p:extLst>
      <p:ext uri="{BB962C8B-B14F-4D97-AF65-F5344CB8AC3E}">
        <p14:creationId xmlns:p14="http://schemas.microsoft.com/office/powerpoint/2010/main" val="576476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55938"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b="0">
                <a:latin typeface="Arial" charset="0"/>
              </a:defRPr>
            </a:lvl1pPr>
          </a:lstStyle>
          <a:p>
            <a:pPr>
              <a:defRPr/>
            </a:pPr>
            <a:endParaRPr lang="en-US"/>
          </a:p>
        </p:txBody>
      </p:sp>
      <p:sp>
        <p:nvSpPr>
          <p:cNvPr id="18435" name="Rectangle 3"/>
          <p:cNvSpPr>
            <a:spLocks noGrp="1" noChangeArrowheads="1"/>
          </p:cNvSpPr>
          <p:nvPr>
            <p:ph type="dt" idx="1"/>
          </p:nvPr>
        </p:nvSpPr>
        <p:spPr bwMode="auto">
          <a:xfrm>
            <a:off x="3995738" y="0"/>
            <a:ext cx="3055937" cy="465138"/>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b="0">
                <a:latin typeface="Arial" charset="0"/>
              </a:defRPr>
            </a:lvl1pPr>
          </a:lstStyle>
          <a:p>
            <a:pPr>
              <a:defRPr/>
            </a:pPr>
            <a:endParaRPr lang="en-US"/>
          </a:p>
        </p:txBody>
      </p:sp>
      <p:sp>
        <p:nvSpPr>
          <p:cNvPr id="169988" name="Rectangle 4"/>
          <p:cNvSpPr>
            <a:spLocks noGrp="1" noRot="1" noChangeAspect="1"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04850" y="4421188"/>
            <a:ext cx="5643563" cy="4189412"/>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42375"/>
            <a:ext cx="3055938"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b="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995738" y="8842375"/>
            <a:ext cx="3055937" cy="465138"/>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b="0">
                <a:latin typeface="Arial" charset="0"/>
              </a:defRPr>
            </a:lvl1pPr>
          </a:lstStyle>
          <a:p>
            <a:pPr>
              <a:defRPr/>
            </a:pPr>
            <a:fld id="{333FE875-9B83-454C-A656-4AC0F5C53196}" type="slidenum">
              <a:rPr lang="en-US"/>
              <a:pPr>
                <a:defRPr/>
              </a:pPr>
              <a:t>‹#›</a:t>
            </a:fld>
            <a:endParaRPr lang="en-US"/>
          </a:p>
        </p:txBody>
      </p:sp>
    </p:spTree>
    <p:extLst>
      <p:ext uri="{BB962C8B-B14F-4D97-AF65-F5344CB8AC3E}">
        <p14:creationId xmlns:p14="http://schemas.microsoft.com/office/powerpoint/2010/main" val="392145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B7FA6C-1A7B-4207-87F2-571F00FF094B}" type="slidenum">
              <a:rPr lang="en-US" altLang="en-US" smtClean="0">
                <a:solidFill>
                  <a:srgbClr val="000000"/>
                </a:solidFill>
              </a:rPr>
              <a:pPr eaLnBrk="1" hangingPunct="1">
                <a:spcBef>
                  <a:spcPct val="0"/>
                </a:spcBef>
              </a:pPr>
              <a:t>5</a:t>
            </a:fld>
            <a:endParaRPr lang="en-US" altLang="en-US" smtClean="0">
              <a:solidFill>
                <a:srgbClr val="000000"/>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When a mother holds her child the child and mother’s brains release dopamine and other pleasure chemicals.  The need for human love and affection is just that, human.  We are born seeking connection with others and for most that first connection is made with our parental figures.  Many trauma survivors may not have been provided that love and connection. The human need for connection and love was never met.  In many cases the opposite of a loving caring connection was what the child experienced.  This does not mean that as survivors we learned to turn off our need for love.  We still have the human need for love and connection as a drive, but since it is through our relationships with others that we were harmed, we avoid or have not learned to meet this need through our connections with others in healthy ways.  The use of heroin and other drugs that affect the dopamine system may be one way that trauma survivors have learned to receive that same sense of love and care, but in a maladaptive way. </a:t>
            </a:r>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fld id="{D7EC479A-BFA0-4100-B876-B0FAA8CC962F}" type="slidenum">
              <a:rPr lang="en-US" altLang="en-US" b="0" smtClean="0">
                <a:solidFill>
                  <a:srgbClr val="000000"/>
                </a:solidFill>
              </a:rPr>
              <a:pPr eaLnBrk="1" hangingPunct="1"/>
              <a:t>29</a:t>
            </a:fld>
            <a:endParaRPr lang="en-US" altLang="en-US" b="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8825" indent="-292100" eaLnBrk="0" hangingPunct="0">
              <a:defRPr b="1">
                <a:solidFill>
                  <a:schemeClr val="tx1"/>
                </a:solidFill>
                <a:latin typeface="Arial" pitchFamily="34" charset="0"/>
              </a:defRPr>
            </a:lvl2pPr>
            <a:lvl3pPr marL="1168400" indent="-233363" eaLnBrk="0" hangingPunct="0">
              <a:defRPr b="1">
                <a:solidFill>
                  <a:schemeClr val="tx1"/>
                </a:solidFill>
                <a:latin typeface="Arial" pitchFamily="34" charset="0"/>
              </a:defRPr>
            </a:lvl3pPr>
            <a:lvl4pPr marL="1635125" indent="-233363" eaLnBrk="0" hangingPunct="0">
              <a:defRPr b="1">
                <a:solidFill>
                  <a:schemeClr val="tx1"/>
                </a:solidFill>
                <a:latin typeface="Arial" pitchFamily="34" charset="0"/>
              </a:defRPr>
            </a:lvl4pPr>
            <a:lvl5pPr marL="2103438" indent="-233363" eaLnBrk="0" hangingPunct="0">
              <a:defRPr b="1">
                <a:solidFill>
                  <a:schemeClr val="tx1"/>
                </a:solidFill>
                <a:latin typeface="Arial" pitchFamily="34" charset="0"/>
              </a:defRPr>
            </a:lvl5pPr>
            <a:lvl6pPr marL="2560638" indent="-233363" eaLnBrk="0" fontAlgn="base" hangingPunct="0">
              <a:spcBef>
                <a:spcPct val="0"/>
              </a:spcBef>
              <a:spcAft>
                <a:spcPct val="0"/>
              </a:spcAft>
              <a:defRPr b="1">
                <a:solidFill>
                  <a:schemeClr val="tx1"/>
                </a:solidFill>
                <a:latin typeface="Arial" pitchFamily="34" charset="0"/>
              </a:defRPr>
            </a:lvl6pPr>
            <a:lvl7pPr marL="3017838" indent="-233363" eaLnBrk="0" fontAlgn="base" hangingPunct="0">
              <a:spcBef>
                <a:spcPct val="0"/>
              </a:spcBef>
              <a:spcAft>
                <a:spcPct val="0"/>
              </a:spcAft>
              <a:defRPr b="1">
                <a:solidFill>
                  <a:schemeClr val="tx1"/>
                </a:solidFill>
                <a:latin typeface="Arial" pitchFamily="34" charset="0"/>
              </a:defRPr>
            </a:lvl7pPr>
            <a:lvl8pPr marL="3475038" indent="-233363" eaLnBrk="0" fontAlgn="base" hangingPunct="0">
              <a:spcBef>
                <a:spcPct val="0"/>
              </a:spcBef>
              <a:spcAft>
                <a:spcPct val="0"/>
              </a:spcAft>
              <a:defRPr b="1">
                <a:solidFill>
                  <a:schemeClr val="tx1"/>
                </a:solidFill>
                <a:latin typeface="Arial" pitchFamily="34" charset="0"/>
              </a:defRPr>
            </a:lvl8pPr>
            <a:lvl9pPr marL="3932238" indent="-233363" eaLnBrk="0" fontAlgn="base" hangingPunct="0">
              <a:spcBef>
                <a:spcPct val="0"/>
              </a:spcBef>
              <a:spcAft>
                <a:spcPct val="0"/>
              </a:spcAft>
              <a:defRPr b="1">
                <a:solidFill>
                  <a:schemeClr val="tx1"/>
                </a:solidFill>
                <a:latin typeface="Arial" pitchFamily="34" charset="0"/>
              </a:defRPr>
            </a:lvl9pPr>
          </a:lstStyle>
          <a:p>
            <a:pPr eaLnBrk="1" hangingPunct="1"/>
            <a:fld id="{C07EFCFA-3BF3-4829-AE55-E04530B1B234}" type="slidenum">
              <a:rPr lang="en-US" altLang="en-US" b="0" smtClean="0">
                <a:latin typeface="Times" pitchFamily="18" charset="0"/>
              </a:rPr>
              <a:pPr eaLnBrk="1" hangingPunct="1"/>
              <a:t>31</a:t>
            </a:fld>
            <a:endParaRPr lang="en-US" altLang="en-US" b="0" smtClean="0">
              <a:latin typeface="Times"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8825" indent="-292100" eaLnBrk="0" hangingPunct="0">
              <a:defRPr b="1">
                <a:solidFill>
                  <a:schemeClr val="tx1"/>
                </a:solidFill>
                <a:latin typeface="Arial" pitchFamily="34" charset="0"/>
              </a:defRPr>
            </a:lvl2pPr>
            <a:lvl3pPr marL="1168400" indent="-233363" eaLnBrk="0" hangingPunct="0">
              <a:defRPr b="1">
                <a:solidFill>
                  <a:schemeClr val="tx1"/>
                </a:solidFill>
                <a:latin typeface="Arial" pitchFamily="34" charset="0"/>
              </a:defRPr>
            </a:lvl3pPr>
            <a:lvl4pPr marL="1635125" indent="-233363" eaLnBrk="0" hangingPunct="0">
              <a:defRPr b="1">
                <a:solidFill>
                  <a:schemeClr val="tx1"/>
                </a:solidFill>
                <a:latin typeface="Arial" pitchFamily="34" charset="0"/>
              </a:defRPr>
            </a:lvl4pPr>
            <a:lvl5pPr marL="2103438" indent="-233363" eaLnBrk="0" hangingPunct="0">
              <a:defRPr b="1">
                <a:solidFill>
                  <a:schemeClr val="tx1"/>
                </a:solidFill>
                <a:latin typeface="Arial" pitchFamily="34" charset="0"/>
              </a:defRPr>
            </a:lvl5pPr>
            <a:lvl6pPr marL="2560638" indent="-233363" eaLnBrk="0" fontAlgn="base" hangingPunct="0">
              <a:spcBef>
                <a:spcPct val="0"/>
              </a:spcBef>
              <a:spcAft>
                <a:spcPct val="0"/>
              </a:spcAft>
              <a:defRPr b="1">
                <a:solidFill>
                  <a:schemeClr val="tx1"/>
                </a:solidFill>
                <a:latin typeface="Arial" pitchFamily="34" charset="0"/>
              </a:defRPr>
            </a:lvl6pPr>
            <a:lvl7pPr marL="3017838" indent="-233363" eaLnBrk="0" fontAlgn="base" hangingPunct="0">
              <a:spcBef>
                <a:spcPct val="0"/>
              </a:spcBef>
              <a:spcAft>
                <a:spcPct val="0"/>
              </a:spcAft>
              <a:defRPr b="1">
                <a:solidFill>
                  <a:schemeClr val="tx1"/>
                </a:solidFill>
                <a:latin typeface="Arial" pitchFamily="34" charset="0"/>
              </a:defRPr>
            </a:lvl7pPr>
            <a:lvl8pPr marL="3475038" indent="-233363" eaLnBrk="0" fontAlgn="base" hangingPunct="0">
              <a:spcBef>
                <a:spcPct val="0"/>
              </a:spcBef>
              <a:spcAft>
                <a:spcPct val="0"/>
              </a:spcAft>
              <a:defRPr b="1">
                <a:solidFill>
                  <a:schemeClr val="tx1"/>
                </a:solidFill>
                <a:latin typeface="Arial" pitchFamily="34" charset="0"/>
              </a:defRPr>
            </a:lvl8pPr>
            <a:lvl9pPr marL="3932238" indent="-233363" eaLnBrk="0" fontAlgn="base" hangingPunct="0">
              <a:spcBef>
                <a:spcPct val="0"/>
              </a:spcBef>
              <a:spcAft>
                <a:spcPct val="0"/>
              </a:spcAft>
              <a:defRPr b="1">
                <a:solidFill>
                  <a:schemeClr val="tx1"/>
                </a:solidFill>
                <a:latin typeface="Arial" pitchFamily="34" charset="0"/>
              </a:defRPr>
            </a:lvl9pPr>
          </a:lstStyle>
          <a:p>
            <a:pPr eaLnBrk="1" hangingPunct="1"/>
            <a:fld id="{E25878E3-A15A-4669-B661-932E78573BB4}" type="slidenum">
              <a:rPr lang="en-US" altLang="en-US" b="0" smtClean="0">
                <a:latin typeface="Times" pitchFamily="18" charset="0"/>
              </a:rPr>
              <a:pPr eaLnBrk="1" hangingPunct="1"/>
              <a:t>32</a:t>
            </a:fld>
            <a:endParaRPr lang="en-US" altLang="en-US" b="0" smtClean="0">
              <a:latin typeface="Times"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What does it look like among clients in your program?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8825" indent="-292100" eaLnBrk="0" hangingPunct="0">
              <a:defRPr b="1">
                <a:solidFill>
                  <a:schemeClr val="tx1"/>
                </a:solidFill>
                <a:latin typeface="Arial" pitchFamily="34" charset="0"/>
              </a:defRPr>
            </a:lvl2pPr>
            <a:lvl3pPr marL="1168400" indent="-233363" eaLnBrk="0" hangingPunct="0">
              <a:defRPr b="1">
                <a:solidFill>
                  <a:schemeClr val="tx1"/>
                </a:solidFill>
                <a:latin typeface="Arial" pitchFamily="34" charset="0"/>
              </a:defRPr>
            </a:lvl3pPr>
            <a:lvl4pPr marL="1635125" indent="-233363" eaLnBrk="0" hangingPunct="0">
              <a:defRPr b="1">
                <a:solidFill>
                  <a:schemeClr val="tx1"/>
                </a:solidFill>
                <a:latin typeface="Arial" pitchFamily="34" charset="0"/>
              </a:defRPr>
            </a:lvl4pPr>
            <a:lvl5pPr marL="2103438" indent="-233363" eaLnBrk="0" hangingPunct="0">
              <a:defRPr b="1">
                <a:solidFill>
                  <a:schemeClr val="tx1"/>
                </a:solidFill>
                <a:latin typeface="Arial" pitchFamily="34" charset="0"/>
              </a:defRPr>
            </a:lvl5pPr>
            <a:lvl6pPr marL="2560638" indent="-233363" eaLnBrk="0" fontAlgn="base" hangingPunct="0">
              <a:spcBef>
                <a:spcPct val="0"/>
              </a:spcBef>
              <a:spcAft>
                <a:spcPct val="0"/>
              </a:spcAft>
              <a:defRPr b="1">
                <a:solidFill>
                  <a:schemeClr val="tx1"/>
                </a:solidFill>
                <a:latin typeface="Arial" pitchFamily="34" charset="0"/>
              </a:defRPr>
            </a:lvl6pPr>
            <a:lvl7pPr marL="3017838" indent="-233363" eaLnBrk="0" fontAlgn="base" hangingPunct="0">
              <a:spcBef>
                <a:spcPct val="0"/>
              </a:spcBef>
              <a:spcAft>
                <a:spcPct val="0"/>
              </a:spcAft>
              <a:defRPr b="1">
                <a:solidFill>
                  <a:schemeClr val="tx1"/>
                </a:solidFill>
                <a:latin typeface="Arial" pitchFamily="34" charset="0"/>
              </a:defRPr>
            </a:lvl7pPr>
            <a:lvl8pPr marL="3475038" indent="-233363" eaLnBrk="0" fontAlgn="base" hangingPunct="0">
              <a:spcBef>
                <a:spcPct val="0"/>
              </a:spcBef>
              <a:spcAft>
                <a:spcPct val="0"/>
              </a:spcAft>
              <a:defRPr b="1">
                <a:solidFill>
                  <a:schemeClr val="tx1"/>
                </a:solidFill>
                <a:latin typeface="Arial" pitchFamily="34" charset="0"/>
              </a:defRPr>
            </a:lvl8pPr>
            <a:lvl9pPr marL="3932238" indent="-233363" eaLnBrk="0" fontAlgn="base" hangingPunct="0">
              <a:spcBef>
                <a:spcPct val="0"/>
              </a:spcBef>
              <a:spcAft>
                <a:spcPct val="0"/>
              </a:spcAft>
              <a:defRPr b="1">
                <a:solidFill>
                  <a:schemeClr val="tx1"/>
                </a:solidFill>
                <a:latin typeface="Arial" pitchFamily="34" charset="0"/>
              </a:defRPr>
            </a:lvl9pPr>
          </a:lstStyle>
          <a:p>
            <a:pPr eaLnBrk="1" hangingPunct="1"/>
            <a:fld id="{5712E187-856A-4497-A562-30709D1EC425}" type="slidenum">
              <a:rPr lang="en-US" altLang="en-US" b="0" smtClean="0">
                <a:latin typeface="Times" pitchFamily="18" charset="0"/>
              </a:rPr>
              <a:pPr eaLnBrk="1" hangingPunct="1"/>
              <a:t>33</a:t>
            </a:fld>
            <a:endParaRPr lang="en-US" altLang="en-US" b="0" smtClean="0">
              <a:latin typeface="Times"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8825" indent="-292100" eaLnBrk="0" hangingPunct="0">
              <a:defRPr b="1">
                <a:solidFill>
                  <a:schemeClr val="tx1"/>
                </a:solidFill>
                <a:latin typeface="Arial" pitchFamily="34" charset="0"/>
              </a:defRPr>
            </a:lvl2pPr>
            <a:lvl3pPr marL="1168400" indent="-233363" eaLnBrk="0" hangingPunct="0">
              <a:defRPr b="1">
                <a:solidFill>
                  <a:schemeClr val="tx1"/>
                </a:solidFill>
                <a:latin typeface="Arial" pitchFamily="34" charset="0"/>
              </a:defRPr>
            </a:lvl3pPr>
            <a:lvl4pPr marL="1635125" indent="-233363" eaLnBrk="0" hangingPunct="0">
              <a:defRPr b="1">
                <a:solidFill>
                  <a:schemeClr val="tx1"/>
                </a:solidFill>
                <a:latin typeface="Arial" pitchFamily="34" charset="0"/>
              </a:defRPr>
            </a:lvl4pPr>
            <a:lvl5pPr marL="2103438" indent="-233363" eaLnBrk="0" hangingPunct="0">
              <a:defRPr b="1">
                <a:solidFill>
                  <a:schemeClr val="tx1"/>
                </a:solidFill>
                <a:latin typeface="Arial" pitchFamily="34" charset="0"/>
              </a:defRPr>
            </a:lvl5pPr>
            <a:lvl6pPr marL="2560638" indent="-233363" eaLnBrk="0" fontAlgn="base" hangingPunct="0">
              <a:spcBef>
                <a:spcPct val="0"/>
              </a:spcBef>
              <a:spcAft>
                <a:spcPct val="0"/>
              </a:spcAft>
              <a:defRPr b="1">
                <a:solidFill>
                  <a:schemeClr val="tx1"/>
                </a:solidFill>
                <a:latin typeface="Arial" pitchFamily="34" charset="0"/>
              </a:defRPr>
            </a:lvl6pPr>
            <a:lvl7pPr marL="3017838" indent="-233363" eaLnBrk="0" fontAlgn="base" hangingPunct="0">
              <a:spcBef>
                <a:spcPct val="0"/>
              </a:spcBef>
              <a:spcAft>
                <a:spcPct val="0"/>
              </a:spcAft>
              <a:defRPr b="1">
                <a:solidFill>
                  <a:schemeClr val="tx1"/>
                </a:solidFill>
                <a:latin typeface="Arial" pitchFamily="34" charset="0"/>
              </a:defRPr>
            </a:lvl7pPr>
            <a:lvl8pPr marL="3475038" indent="-233363" eaLnBrk="0" fontAlgn="base" hangingPunct="0">
              <a:spcBef>
                <a:spcPct val="0"/>
              </a:spcBef>
              <a:spcAft>
                <a:spcPct val="0"/>
              </a:spcAft>
              <a:defRPr b="1">
                <a:solidFill>
                  <a:schemeClr val="tx1"/>
                </a:solidFill>
                <a:latin typeface="Arial" pitchFamily="34" charset="0"/>
              </a:defRPr>
            </a:lvl8pPr>
            <a:lvl9pPr marL="3932238" indent="-233363" eaLnBrk="0" fontAlgn="base" hangingPunct="0">
              <a:spcBef>
                <a:spcPct val="0"/>
              </a:spcBef>
              <a:spcAft>
                <a:spcPct val="0"/>
              </a:spcAft>
              <a:defRPr b="1">
                <a:solidFill>
                  <a:schemeClr val="tx1"/>
                </a:solidFill>
                <a:latin typeface="Arial" pitchFamily="34" charset="0"/>
              </a:defRPr>
            </a:lvl9pPr>
          </a:lstStyle>
          <a:p>
            <a:pPr eaLnBrk="1" hangingPunct="1"/>
            <a:fld id="{576B7F04-BB3C-43FC-8220-8462EA0804C7}" type="slidenum">
              <a:rPr lang="en-US" altLang="en-US" b="0" smtClean="0">
                <a:latin typeface="Times" pitchFamily="18" charset="0"/>
              </a:rPr>
              <a:pPr eaLnBrk="1" hangingPunct="1"/>
              <a:t>35</a:t>
            </a:fld>
            <a:endParaRPr lang="en-US" altLang="en-US" b="0" smtClean="0">
              <a:latin typeface="Times"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41D35A-D542-4131-9008-CEF8E2405AC4}" type="slidenum">
              <a:rPr lang="en-US" altLang="en-US" smtClean="0"/>
              <a:pPr eaLnBrk="1" hangingPunct="1">
                <a:spcBef>
                  <a:spcPct val="0"/>
                </a:spcBef>
              </a:pPr>
              <a:t>43</a:t>
            </a:fld>
            <a:endParaRPr lang="en-US" altLang="en-US" smtClean="0"/>
          </a:p>
        </p:txBody>
      </p:sp>
      <p:sp>
        <p:nvSpPr>
          <p:cNvPr id="188419" name="Rectangle 2"/>
          <p:cNvSpPr>
            <a:spLocks noGrp="1" noRot="1" noChangeAspect="1" noChangeArrowheads="1" noTextEdit="1"/>
          </p:cNvSpPr>
          <p:nvPr>
            <p:ph type="sldImg"/>
          </p:nvPr>
        </p:nvSpPr>
        <p:spPr>
          <a:xfrm>
            <a:off x="1227138" y="304800"/>
            <a:ext cx="4635500" cy="3476625"/>
          </a:xfrm>
          <a:ln/>
        </p:spPr>
      </p:sp>
      <p:sp>
        <p:nvSpPr>
          <p:cNvPr id="188420" name="Rectangle 3"/>
          <p:cNvSpPr>
            <a:spLocks noGrp="1" noChangeArrowheads="1"/>
          </p:cNvSpPr>
          <p:nvPr>
            <p:ph type="body" idx="1"/>
          </p:nvPr>
        </p:nvSpPr>
        <p:spPr>
          <a:xfrm>
            <a:off x="922338" y="3973513"/>
            <a:ext cx="5227637" cy="5045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 indent="-114300">
              <a:buFontTx/>
              <a:buChar char="•"/>
            </a:pPr>
            <a:r>
              <a:rPr lang="en-US" altLang="en-US" smtClean="0">
                <a:latin typeface="Arial" pitchFamily="34" charset="0"/>
              </a:rPr>
              <a:t>FAS is the most commonly recognized term.  However, it only represents one group of individuals affected by prenatal alcohol exposure.</a:t>
            </a:r>
          </a:p>
          <a:p>
            <a:pPr marL="114300" indent="-114300">
              <a:buFontTx/>
              <a:buChar char="•"/>
            </a:pPr>
            <a:endParaRPr lang="en-US" altLang="en-US" smtClean="0">
              <a:latin typeface="Arial" pitchFamily="34" charset="0"/>
            </a:endParaRPr>
          </a:p>
          <a:p>
            <a:pPr marL="114300" indent="-114300">
              <a:buFontTx/>
              <a:buChar char="•"/>
            </a:pPr>
            <a:r>
              <a:rPr lang="en-US" altLang="en-US" b="1" smtClean="0">
                <a:latin typeface="Arial" pitchFamily="34" charset="0"/>
              </a:rPr>
              <a:t>Fetal Alcohol Syndrome (FAS):</a:t>
            </a:r>
            <a:r>
              <a:rPr lang="en-US" altLang="en-US" smtClean="0">
                <a:latin typeface="Arial" pitchFamily="34" charset="0"/>
              </a:rPr>
              <a:t> This term was first used in 1973 by Dr. David Smith and Dr. Kenneth Lyons Jones at the University of Washington to describe a small group of children who had similar patterns of facial features, growth deficiency, central nervous system dysfunction, and mothers who drank heavily during pregnancy.  They remarked that these children looked as though they were related, but they were not.  When this term was coined, Drs. Smith and Jones said that it was a diagnosis for two (the child and the mother).  This term reflects the cause of the difficulties, rather than the symptoms.   </a:t>
            </a:r>
          </a:p>
          <a:p>
            <a:pPr marL="114300" indent="-114300"/>
            <a:endParaRPr lang="en-US" altLang="en-US" smtClean="0">
              <a:latin typeface="Arial" pitchFamily="34" charset="0"/>
            </a:endParaRPr>
          </a:p>
          <a:p>
            <a:pPr marL="114300" indent="-114300">
              <a:buFontTx/>
              <a:buChar char="•"/>
            </a:pPr>
            <a:r>
              <a:rPr lang="en-US" altLang="en-US" smtClean="0">
                <a:latin typeface="Arial" pitchFamily="34" charset="0"/>
              </a:rPr>
              <a:t>The International Classification of Diseases (ICD) is a codebook for all medical conditions.  The only specific term in the ICD related to prenatal alcohol exposure is “fetal alcohol syndrome.”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475FB12-86C6-4B60-B714-E668CECA05A9}" type="slidenum">
              <a:rPr lang="en-US" altLang="en-US" smtClean="0"/>
              <a:pPr eaLnBrk="1" hangingPunct="1">
                <a:spcBef>
                  <a:spcPct val="0"/>
                </a:spcBef>
              </a:pPr>
              <a:t>45</a:t>
            </a:fld>
            <a:endParaRPr lang="en-US" altLang="en-US" smtClean="0"/>
          </a:p>
        </p:txBody>
      </p:sp>
      <p:sp>
        <p:nvSpPr>
          <p:cNvPr id="189443" name="Rectangle 2"/>
          <p:cNvSpPr>
            <a:spLocks noGrp="1" noRot="1" noChangeAspect="1" noChangeArrowheads="1" noTextEdit="1"/>
          </p:cNvSpPr>
          <p:nvPr>
            <p:ph type="sldImg"/>
          </p:nvPr>
        </p:nvSpPr>
        <p:spPr>
          <a:xfrm>
            <a:off x="1201738" y="698500"/>
            <a:ext cx="4656137" cy="3490913"/>
          </a:xfrm>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This slide show four children born to one mother who was drinking heavily during each pregnancy.  The first born, the child in the red shirt, was born with no apparent effects from her mother’s alcohol consumption.  The next born child, the one in the black shirt, probably has partial FAS.  The last two children both have clear FAS.  This is an example of how each pregnancy can be more severely affected than the previous one, if a mother continues to drink.  It also explains why women will often say something like , “Well, I have 2 kids already, I drank through those pregnancies, and those kids are just fine.”    She may be right; her first two children may be fine.  But it is important for her to understand that she was lucky for those first two pregnancies, and that each subsequent child being affected is higher.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A81ECC-C425-4686-9053-D20CB5EAE61B}" type="slidenum">
              <a:rPr lang="en-US" altLang="en-US" smtClean="0"/>
              <a:pPr eaLnBrk="1" hangingPunct="1">
                <a:spcBef>
                  <a:spcPct val="0"/>
                </a:spcBef>
              </a:pPr>
              <a:t>48</a:t>
            </a:fld>
            <a:endParaRPr lang="en-US" alt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000" smtClean="0">
                <a:latin typeface="Arial" pitchFamily="34" charset="0"/>
              </a:rPr>
              <a:t>The corpus callosum connects the two hemispheres of the brain, allowing the left and right sides to communicate. Prenatal alcohol exposure can include the thinning or complete absence of the corpus callosum. These have been linked to deficits in attention, intellectual function, reading, learning, verbal memory, executive function, and psychosocial functioning. Clients with an FASD may have trouble paying attention in sessions, reading materials, remembering concepts, and applying concepts.</a:t>
            </a:r>
          </a:p>
          <a:p>
            <a:pPr>
              <a:lnSpc>
                <a:spcPct val="90000"/>
              </a:lnSpc>
            </a:pPr>
            <a:r>
              <a:rPr lang="en-US" altLang="en-US" sz="1000" smtClean="0">
                <a:latin typeface="Arial" pitchFamily="34" charset="0"/>
              </a:rPr>
              <a:t>The hippocampus is involved in memory, but its precise function is uncertain. Alcohol can change the fibers and cause cell reduction. Some persons with prenatal alcohol exposure have deficits in spatial memory and other memory functions associated with the hippocampus. The hippocampus also acts as a mood control center. Damage to the hippocampus can affect the ability to respond appropriately to emotions, such as anger. Clients with an FASD may be prone to outbursts or other inappropriate displays of emotion.</a:t>
            </a:r>
          </a:p>
          <a:p>
            <a:pPr>
              <a:lnSpc>
                <a:spcPct val="90000"/>
              </a:lnSpc>
            </a:pPr>
            <a:r>
              <a:rPr lang="en-US" altLang="en-US" sz="1000" smtClean="0">
                <a:latin typeface="Arial" pitchFamily="34" charset="0"/>
              </a:rPr>
              <a:t>The basal ganglia are nerve cell clusters involved in motor abilities and cognitive functions. Heavy prenatal alcohol exposure can reduce basal ganglia volume. This can affect skills related to perception, spatial memory and inhibition of inappropriate behavior. Clients with an FASD may be late to appointments, interrupt during sessions, or make inappropriate comments or gestures.</a:t>
            </a:r>
          </a:p>
          <a:p>
            <a:pPr>
              <a:lnSpc>
                <a:spcPct val="90000"/>
              </a:lnSpc>
            </a:pPr>
            <a:r>
              <a:rPr lang="en-US" altLang="en-US" sz="1000" smtClean="0">
                <a:latin typeface="Arial" pitchFamily="34" charset="0"/>
              </a:rPr>
              <a:t>The cerebellum is involved in both motor and cognitive skills. The cerebellum tends to be smaller in people with an FASD. Damage to the cerebellum can cause learning deficits and problems with motor skills, such as balance and coordination. Clients with an FASD may be clumsy or have difficulty writing. </a:t>
            </a:r>
          </a:p>
          <a:p>
            <a:pPr>
              <a:lnSpc>
                <a:spcPct val="90000"/>
              </a:lnSpc>
            </a:pPr>
            <a:r>
              <a:rPr lang="en-US" altLang="en-US" sz="1000" smtClean="0">
                <a:latin typeface="Arial" pitchFamily="34" charset="0"/>
              </a:rPr>
              <a:t>The frontal lobes control executive functions, such as planning and problem solving. They also control impulses and judgment. Frontal lobes can be smaller in individuals prenatally exposed to alcohol. Persons with an FASD may have poor impulse control and self-monitoring. They might engage in risky or illegal activity to fit in with peers.</a:t>
            </a:r>
          </a:p>
          <a:p>
            <a:pPr>
              <a:lnSpc>
                <a:spcPct val="90000"/>
              </a:lnSpc>
            </a:pPr>
            <a:endParaRPr lang="en-US" altLang="en-US" sz="100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5CD0777-3920-49EA-9313-1793AE217F21}" type="slidenum">
              <a:rPr lang="en-US" altLang="en-US" smtClean="0"/>
              <a:pPr eaLnBrk="1" hangingPunct="1">
                <a:spcBef>
                  <a:spcPct val="0"/>
                </a:spcBef>
              </a:pPr>
              <a:t>50</a:t>
            </a:fld>
            <a:endParaRPr lang="en-US" altLang="en-US" smtClean="0"/>
          </a:p>
        </p:txBody>
      </p:sp>
      <p:sp>
        <p:nvSpPr>
          <p:cNvPr id="192515" name="Rectangle 2"/>
          <p:cNvSpPr>
            <a:spLocks noGrp="1" noRot="1" noChangeAspect="1" noChangeArrowheads="1" noTextEdit="1"/>
          </p:cNvSpPr>
          <p:nvPr>
            <p:ph type="sldImg"/>
          </p:nvPr>
        </p:nvSpPr>
        <p:spPr>
          <a:xfrm>
            <a:off x="1203325" y="698500"/>
            <a:ext cx="4656138" cy="3490913"/>
          </a:xfrm>
          <a:ln/>
        </p:spPr>
      </p:sp>
      <p:sp>
        <p:nvSpPr>
          <p:cNvPr id="192516" name="Rectangle 3"/>
          <p:cNvSpPr>
            <a:spLocks noGrp="1" noChangeArrowheads="1"/>
          </p:cNvSpPr>
          <p:nvPr>
            <p:ph type="body" idx="1"/>
          </p:nvPr>
        </p:nvSpPr>
        <p:spPr>
          <a:xfrm>
            <a:off x="939800" y="4421188"/>
            <a:ext cx="5173663"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Not all children with FAS or an FASD will experience all of these characteristics. Not all children with LD, ADHD, or ADD have an FASD, though most children with an FASD exhibit symptoms of these conditions. One of the few studies undertaken suggests that alcohol-affected children do not have the same neurocognitive and behavioral characteristics as children with a primary diagnoses of ADHD. See Coles et al (1997). (Enid has this article)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itchFamily="34" charset="0"/>
                <a:ea typeface="MS PGothic" pitchFamily="34" charset="-128"/>
              </a:rPr>
              <a:t>A neurobehavioral profile must be both sensitive (correctly include alcohol-affected children) </a:t>
            </a:r>
            <a:r>
              <a:rPr lang="en-US" altLang="en-US" i="1" smtClean="0">
                <a:latin typeface="Arial" pitchFamily="34" charset="0"/>
                <a:ea typeface="MS PGothic" pitchFamily="34" charset="-128"/>
              </a:rPr>
              <a:t>and</a:t>
            </a:r>
            <a:r>
              <a:rPr lang="en-US" altLang="en-US" smtClean="0">
                <a:latin typeface="Arial" pitchFamily="34" charset="0"/>
                <a:ea typeface="MS PGothic" pitchFamily="34" charset="-128"/>
              </a:rPr>
              <a:t> specific (correctly exclude those not alcohol-affected). </a:t>
            </a:r>
          </a:p>
          <a:p>
            <a:pPr eaLnBrk="1" hangingPunct="1">
              <a:spcBef>
                <a:spcPct val="0"/>
              </a:spcBef>
            </a:pPr>
            <a:endParaRPr lang="en-US" altLang="en-US" smtClean="0">
              <a:latin typeface="Arial" pitchFamily="34" charset="0"/>
              <a:ea typeface="MS PGothic" pitchFamily="34" charset="-128"/>
            </a:endParaRPr>
          </a:p>
          <a:p>
            <a:pPr eaLnBrk="1" hangingPunct="1">
              <a:spcBef>
                <a:spcPct val="0"/>
              </a:spcBef>
            </a:pPr>
            <a:r>
              <a:rPr lang="en-US" altLang="en-US" smtClean="0">
                <a:latin typeface="Arial" pitchFamily="34" charset="0"/>
                <a:ea typeface="MS PGothic" pitchFamily="34" charset="-128"/>
              </a:rPr>
              <a:t>Determining a profile that is sensitive is fairly straightforward in principal; it involves identifying a cognitive ability or set of abilities that are deficient in alcohol-affected persons. What is more difficult is determining whether this profile is also specific to alcohol exposure or also occurs in other developmental disorders. </a:t>
            </a:r>
          </a:p>
          <a:p>
            <a:pPr eaLnBrk="1" hangingPunct="1">
              <a:spcBef>
                <a:spcPct val="0"/>
              </a:spcBef>
            </a:pPr>
            <a:endParaRPr lang="en-US" altLang="en-US" smtClean="0">
              <a:latin typeface="Arial" pitchFamily="34" charset="0"/>
              <a:ea typeface="MS PGothic" pitchFamily="34" charset="-128"/>
            </a:endParaRPr>
          </a:p>
          <a:p>
            <a:pPr eaLnBrk="1" hangingPunct="1">
              <a:spcBef>
                <a:spcPct val="0"/>
              </a:spcBef>
            </a:pPr>
            <a:r>
              <a:rPr lang="en-US" altLang="en-US" smtClean="0">
                <a:latin typeface="Arial" pitchFamily="34" charset="0"/>
                <a:ea typeface="MS PGothic" pitchFamily="34" charset="-128"/>
              </a:rPr>
              <a:t>As part of CIFASD, we tested whether our neuropsychological measures could be used to accurately distinguish children with FASD (without FAS) from non-exposed children with ADHD. We used an ADHD control group because of the high rates of ADHD in alcohol-exposed children. Using neurobehavioral data, our overall classification accuracy was 74%. These results tell us that we can accurately distinguish FASD from ADHD in the majority of cases, meaning that the profile is specific. But because the classification accuracy is not 100% there are still children that may be mis-identified – we need to keep working to make our profile even better. </a:t>
            </a: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5ADC6AD-59D6-4342-A66B-F3E9595D7F2C}" type="slidenum">
              <a:rPr lang="en-US" altLang="en-US" smtClean="0">
                <a:solidFill>
                  <a:srgbClr val="000000"/>
                </a:solidFill>
              </a:rPr>
              <a:pPr eaLnBrk="1" hangingPunct="1">
                <a:spcBef>
                  <a:spcPct val="0"/>
                </a:spcBef>
              </a:pPr>
              <a:t>52</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8B69095-DDE8-470A-A940-FF254C9177A6}" type="slidenum">
              <a:rPr lang="en-US" altLang="en-US" smtClean="0">
                <a:solidFill>
                  <a:srgbClr val="000000"/>
                </a:solidFill>
              </a:rPr>
              <a:pPr eaLnBrk="1" hangingPunct="1">
                <a:spcBef>
                  <a:spcPct val="0"/>
                </a:spcBef>
              </a:pPr>
              <a:t>6</a:t>
            </a:fld>
            <a:endParaRPr lang="en-US" altLang="en-US" smtClean="0">
              <a:solidFill>
                <a:srgbClr val="000000"/>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42FB8F6-3C09-4C13-9CE0-125D58F4E83B}" type="slidenum">
              <a:rPr lang="en-US" altLang="en-US" smtClean="0"/>
              <a:pPr eaLnBrk="1" hangingPunct="1">
                <a:spcBef>
                  <a:spcPct val="0"/>
                </a:spcBef>
              </a:pPr>
              <a:t>61</a:t>
            </a:fld>
            <a:endParaRPr lang="en-US" alt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Having an FASD is not predictive that individuals will encounter all of these problems, though they are at risk of them without proper intervention and treatment. Ann Streissguth of the University of Washington has been a leader in the field of FASD. In a study of 415 patients with FAS, or another condition within the syndrome, she identified particular ‘adverse life outcomes’ (seen in this and following slide) that are prevalent in individuals with an FASD. See later slide on her ‘protective factors.’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83215E8-FB0C-40E3-B235-CCAF087E9E51}" type="slidenum">
              <a:rPr lang="en-US" altLang="en-US" smtClean="0"/>
              <a:pPr eaLnBrk="1" hangingPunct="1">
                <a:spcBef>
                  <a:spcPct val="0"/>
                </a:spcBef>
              </a:pPr>
              <a:t>74</a:t>
            </a:fld>
            <a:endParaRPr lang="en-US" alt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You are all familiar with Ann Streissguth’s work on the benefit of early diagnosis.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41E9FD6-E387-44A9-A68B-EEF6B554AB88}" type="slidenum">
              <a:rPr lang="en-US" altLang="en-US" smtClean="0"/>
              <a:pPr eaLnBrk="1" hangingPunct="1">
                <a:spcBef>
                  <a:spcPct val="0"/>
                </a:spcBef>
              </a:pPr>
              <a:t>77</a:t>
            </a:fld>
            <a:endParaRPr lang="en-US" altLang="en-US" smtClean="0"/>
          </a:p>
        </p:txBody>
      </p:sp>
      <p:sp>
        <p:nvSpPr>
          <p:cNvPr id="205827" name="Rectangle 2"/>
          <p:cNvSpPr>
            <a:spLocks noGrp="1" noRot="1" noChangeAspect="1" noChangeArrowheads="1" noTextEdit="1"/>
          </p:cNvSpPr>
          <p:nvPr>
            <p:ph type="sldImg"/>
          </p:nvPr>
        </p:nvSpPr>
        <p:spPr>
          <a:xfrm>
            <a:off x="1201738" y="698500"/>
            <a:ext cx="4656137" cy="3490913"/>
          </a:xfrm>
          <a:ln/>
        </p:spPr>
      </p:sp>
      <p:sp>
        <p:nvSpPr>
          <p:cNvPr id="1069059" name="Rectangle 3"/>
          <p:cNvSpPr>
            <a:spLocks noGrp="1" noChangeArrowheads="1"/>
          </p:cNvSpPr>
          <p:nvPr>
            <p:ph type="body" idx="1"/>
          </p:nvPr>
        </p:nvSpPr>
        <p:spPr/>
        <p:txBody>
          <a:bodyPr/>
          <a:lstStyle/>
          <a:p>
            <a:pPr>
              <a:defRPr/>
            </a:pPr>
            <a:r>
              <a:rPr lang="en-US" altLang="en-US" sz="700" b="1">
                <a:effectLst>
                  <a:outerShdw blurRad="38100" dist="38100" dir="2700000" algn="tl">
                    <a:srgbClr val="C0C0C0"/>
                  </a:outerShdw>
                </a:effectLst>
              </a:rPr>
              <a:t>COMMON MEDICAL PROBLEMS</a:t>
            </a:r>
            <a:r>
              <a:rPr lang="en-US" altLang="en-US" sz="900" b="1">
                <a:effectLst>
                  <a:outerShdw blurRad="38100" dist="38100" dir="2700000" algn="tl">
                    <a:srgbClr val="C0C0C0"/>
                  </a:outerShdw>
                </a:effectLst>
              </a:rPr>
              <a:t> </a:t>
            </a:r>
            <a:br>
              <a:rPr lang="en-US" altLang="en-US" sz="900" b="1">
                <a:effectLst>
                  <a:outerShdw blurRad="38100" dist="38100" dir="2700000" algn="tl">
                    <a:srgbClr val="C0C0C0"/>
                  </a:outerShdw>
                </a:effectLst>
              </a:rPr>
            </a:br>
            <a:r>
              <a:rPr lang="en-US" altLang="en-US" sz="700" b="1">
                <a:solidFill>
                  <a:schemeClr val="hlink"/>
                </a:solidFill>
                <a:effectLst>
                  <a:outerShdw blurRad="38100" dist="38100" dir="2700000" algn="tl">
                    <a:srgbClr val="C0C0C0"/>
                  </a:outerShdw>
                </a:effectLst>
              </a:rPr>
              <a:t>in Newborns, Infants, &amp; Toddlers w/ FASD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38781038" indent="-38312725"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0EFA08A-F6E0-45DE-A7AD-06C68D1E7AC3}" type="slidenum">
              <a:rPr lang="en-US" altLang="en-US" smtClean="0">
                <a:ea typeface="MS PGothic" pitchFamily="34" charset="-128"/>
              </a:rPr>
              <a:pPr eaLnBrk="1" hangingPunct="1">
                <a:spcBef>
                  <a:spcPct val="0"/>
                </a:spcBef>
              </a:pPr>
              <a:t>80</a:t>
            </a:fld>
            <a:endParaRPr lang="en-US" altLang="en-US" smtClean="0">
              <a:ea typeface="MS PGothic" pitchFamily="34" charset="-128"/>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Thus, rather than IQ, discrepancies are the problem in FASD: discrepancies between IQ and adaptive skills, between IQ and achievement, and even between skill levels on the IQ test. I frequently see significant splits between Verbal and Performance IQs where the individual is able to communicate and sound “normal” in a conversation but is significantly impaired in terms of his ability to reason and use good judgment.</a:t>
            </a:r>
          </a:p>
        </p:txBody>
      </p:sp>
      <p:sp>
        <p:nvSpPr>
          <p:cNvPr id="20787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en-US" altLang="en-US" smtClean="0"/>
              <a:t>Do not copy without express permission of presenter.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4A49484-3833-4401-9709-8E78E142166F}" type="slidenum">
              <a:rPr lang="en-US" altLang="en-US" smtClean="0"/>
              <a:pPr eaLnBrk="1" hangingPunct="1">
                <a:spcBef>
                  <a:spcPct val="0"/>
                </a:spcBef>
              </a:pPr>
              <a:t>81</a:t>
            </a:fld>
            <a:endParaRPr lang="en-US" altLang="en-US" smtClean="0"/>
          </a:p>
        </p:txBody>
      </p:sp>
      <p:sp>
        <p:nvSpPr>
          <p:cNvPr id="208899" name="Rectangle 2"/>
          <p:cNvSpPr>
            <a:spLocks noGrp="1" noRot="1" noChangeAspect="1" noChangeArrowheads="1" noTextEdit="1"/>
          </p:cNvSpPr>
          <p:nvPr>
            <p:ph type="sldImg"/>
          </p:nvPr>
        </p:nvSpPr>
        <p:spPr>
          <a:xfrm>
            <a:off x="1208088" y="704850"/>
            <a:ext cx="4638675" cy="3478213"/>
          </a:xfrm>
          <a:ln/>
        </p:spPr>
      </p:sp>
      <p:sp>
        <p:nvSpPr>
          <p:cNvPr id="208900" name="Rectangle 3"/>
          <p:cNvSpPr>
            <a:spLocks noGrp="1" noChangeArrowheads="1"/>
          </p:cNvSpPr>
          <p:nvPr>
            <p:ph type="body" idx="1"/>
          </p:nvPr>
        </p:nvSpPr>
        <p:spPr>
          <a:xfrm>
            <a:off x="938213" y="4421188"/>
            <a:ext cx="5176837"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3038" indent="-173038" eaLnBrk="1" hangingPunct="1">
              <a:buFontTx/>
              <a:buChar char="•"/>
            </a:pPr>
            <a:r>
              <a:rPr lang="en-US" altLang="en-US" smtClean="0">
                <a:latin typeface="Arial" pitchFamily="34" charset="0"/>
              </a:rPr>
              <a:t>Further information is available through the FASD Center’s Information Resource Center, 1-866-STOPFAS (786-7327) or fasdcenter@samhsa.gov.  In addition, users may request training from the FASD Center by contacting the Information Resource Center or completing the the online form at fasdcenter.samhsa.gov/resource/ta/trainingassistance.cfm.</a:t>
            </a:r>
          </a:p>
          <a:p>
            <a:pPr marL="173038" indent="-173038" eaLnBrk="1" hangingPunct="1">
              <a:buFontTx/>
              <a:buChar char="•"/>
            </a:pPr>
            <a:endParaRPr lang="en-US" altLang="en-US" b="1"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66DF9-87C6-40D9-AE01-E89C75A87054}" type="slidenum">
              <a:rPr lang="en-US"/>
              <a:pPr/>
              <a:t>82</a:t>
            </a:fld>
            <a:endParaRPr lang="en-US"/>
          </a:p>
        </p:txBody>
      </p:sp>
      <p:sp>
        <p:nvSpPr>
          <p:cNvPr id="208898" name="Rectangle 2"/>
          <p:cNvSpPr>
            <a:spLocks noGrp="1" noRot="1" noChangeAspect="1" noChangeArrowheads="1" noTextEdit="1"/>
          </p:cNvSpPr>
          <p:nvPr>
            <p:ph type="sldImg"/>
          </p:nvPr>
        </p:nvSpPr>
        <p:spPr>
          <a:xfrm>
            <a:off x="1203325" y="698500"/>
            <a:ext cx="4654550" cy="3490913"/>
          </a:xfrm>
          <a:ln/>
        </p:spPr>
      </p:sp>
      <p:sp>
        <p:nvSpPr>
          <p:cNvPr id="208899" name="Rectangle 3"/>
          <p:cNvSpPr>
            <a:spLocks noGrp="1" noChangeArrowheads="1"/>
          </p:cNvSpPr>
          <p:nvPr>
            <p:ph type="body" idx="1"/>
          </p:nvPr>
        </p:nvSpPr>
        <p:spPr>
          <a:xfrm>
            <a:off x="940435" y="4421823"/>
            <a:ext cx="5172393" cy="4189095"/>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50" indent="-292134" eaLnBrk="0" hangingPunct="0">
              <a:defRPr sz="2500">
                <a:solidFill>
                  <a:schemeClr val="tx1"/>
                </a:solidFill>
                <a:latin typeface="Times New Roman" pitchFamily="18" charset="0"/>
              </a:defRPr>
            </a:lvl2pPr>
            <a:lvl3pPr marL="1168540" indent="-233708" eaLnBrk="0" hangingPunct="0">
              <a:defRPr sz="2500">
                <a:solidFill>
                  <a:schemeClr val="tx1"/>
                </a:solidFill>
                <a:latin typeface="Times New Roman" pitchFamily="18" charset="0"/>
              </a:defRPr>
            </a:lvl3pPr>
            <a:lvl4pPr marL="1635956" indent="-233708" eaLnBrk="0" hangingPunct="0">
              <a:defRPr sz="2500">
                <a:solidFill>
                  <a:schemeClr val="tx1"/>
                </a:solidFill>
                <a:latin typeface="Times New Roman" pitchFamily="18" charset="0"/>
              </a:defRPr>
            </a:lvl4pPr>
            <a:lvl5pPr marL="2103370" indent="-233708" eaLnBrk="0" hangingPunct="0">
              <a:defRPr sz="2500">
                <a:solidFill>
                  <a:schemeClr val="tx1"/>
                </a:solidFill>
                <a:latin typeface="Times New Roman" pitchFamily="18" charset="0"/>
              </a:defRPr>
            </a:lvl5pPr>
            <a:lvl6pPr marL="2570787" indent="-233708" eaLnBrk="0" fontAlgn="base" hangingPunct="0">
              <a:spcBef>
                <a:spcPct val="0"/>
              </a:spcBef>
              <a:spcAft>
                <a:spcPct val="0"/>
              </a:spcAft>
              <a:defRPr sz="2500">
                <a:solidFill>
                  <a:schemeClr val="tx1"/>
                </a:solidFill>
                <a:latin typeface="Times New Roman" pitchFamily="18" charset="0"/>
              </a:defRPr>
            </a:lvl6pPr>
            <a:lvl7pPr marL="3038202" indent="-233708" eaLnBrk="0" fontAlgn="base" hangingPunct="0">
              <a:spcBef>
                <a:spcPct val="0"/>
              </a:spcBef>
              <a:spcAft>
                <a:spcPct val="0"/>
              </a:spcAft>
              <a:defRPr sz="2500">
                <a:solidFill>
                  <a:schemeClr val="tx1"/>
                </a:solidFill>
                <a:latin typeface="Times New Roman" pitchFamily="18" charset="0"/>
              </a:defRPr>
            </a:lvl7pPr>
            <a:lvl8pPr marL="3505619" indent="-233708" eaLnBrk="0" fontAlgn="base" hangingPunct="0">
              <a:spcBef>
                <a:spcPct val="0"/>
              </a:spcBef>
              <a:spcAft>
                <a:spcPct val="0"/>
              </a:spcAft>
              <a:defRPr sz="2500">
                <a:solidFill>
                  <a:schemeClr val="tx1"/>
                </a:solidFill>
                <a:latin typeface="Times New Roman" pitchFamily="18" charset="0"/>
              </a:defRPr>
            </a:lvl8pPr>
            <a:lvl9pPr marL="3973034" indent="-233708" eaLnBrk="0" fontAlgn="base" hangingPunct="0">
              <a:spcBef>
                <a:spcPct val="0"/>
              </a:spcBef>
              <a:spcAft>
                <a:spcPct val="0"/>
              </a:spcAft>
              <a:defRPr sz="2500">
                <a:solidFill>
                  <a:schemeClr val="tx1"/>
                </a:solidFill>
                <a:latin typeface="Times New Roman" pitchFamily="18" charset="0"/>
              </a:defRPr>
            </a:lvl9pPr>
          </a:lstStyle>
          <a:p>
            <a:pPr eaLnBrk="1" hangingPunct="1"/>
            <a:fld id="{1FE650A4-11C8-435B-AE5E-700F4D60C055}" type="slidenum">
              <a:rPr lang="en-US" altLang="en-US" sz="1200"/>
              <a:pPr eaLnBrk="1" hangingPunct="1"/>
              <a:t>91</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92" indent="-292151" eaLnBrk="0" hangingPunct="0">
              <a:defRPr sz="2500">
                <a:solidFill>
                  <a:schemeClr val="tx1"/>
                </a:solidFill>
                <a:latin typeface="Times New Roman" pitchFamily="18" charset="0"/>
              </a:defRPr>
            </a:lvl2pPr>
            <a:lvl3pPr marL="1168604" indent="-233721" eaLnBrk="0" hangingPunct="0">
              <a:defRPr sz="2500">
                <a:solidFill>
                  <a:schemeClr val="tx1"/>
                </a:solidFill>
                <a:latin typeface="Times New Roman" pitchFamily="18" charset="0"/>
              </a:defRPr>
            </a:lvl3pPr>
            <a:lvl4pPr marL="1636046" indent="-233721" eaLnBrk="0" hangingPunct="0">
              <a:defRPr sz="2500">
                <a:solidFill>
                  <a:schemeClr val="tx1"/>
                </a:solidFill>
                <a:latin typeface="Times New Roman" pitchFamily="18" charset="0"/>
              </a:defRPr>
            </a:lvl4pPr>
            <a:lvl5pPr marL="2103487" indent="-233721" eaLnBrk="0" hangingPunct="0">
              <a:defRPr sz="2500">
                <a:solidFill>
                  <a:schemeClr val="tx1"/>
                </a:solidFill>
                <a:latin typeface="Times New Roman" pitchFamily="18" charset="0"/>
              </a:defRPr>
            </a:lvl5pPr>
            <a:lvl6pPr marL="2570929" indent="-233721" eaLnBrk="0" fontAlgn="base" hangingPunct="0">
              <a:spcBef>
                <a:spcPct val="0"/>
              </a:spcBef>
              <a:spcAft>
                <a:spcPct val="0"/>
              </a:spcAft>
              <a:defRPr sz="2500">
                <a:solidFill>
                  <a:schemeClr val="tx1"/>
                </a:solidFill>
                <a:latin typeface="Times New Roman" pitchFamily="18" charset="0"/>
              </a:defRPr>
            </a:lvl6pPr>
            <a:lvl7pPr marL="3038370" indent="-233721" eaLnBrk="0" fontAlgn="base" hangingPunct="0">
              <a:spcBef>
                <a:spcPct val="0"/>
              </a:spcBef>
              <a:spcAft>
                <a:spcPct val="0"/>
              </a:spcAft>
              <a:defRPr sz="2500">
                <a:solidFill>
                  <a:schemeClr val="tx1"/>
                </a:solidFill>
                <a:latin typeface="Times New Roman" pitchFamily="18" charset="0"/>
              </a:defRPr>
            </a:lvl7pPr>
            <a:lvl8pPr marL="3505812" indent="-233721" eaLnBrk="0" fontAlgn="base" hangingPunct="0">
              <a:spcBef>
                <a:spcPct val="0"/>
              </a:spcBef>
              <a:spcAft>
                <a:spcPct val="0"/>
              </a:spcAft>
              <a:defRPr sz="2500">
                <a:solidFill>
                  <a:schemeClr val="tx1"/>
                </a:solidFill>
                <a:latin typeface="Times New Roman" pitchFamily="18" charset="0"/>
              </a:defRPr>
            </a:lvl8pPr>
            <a:lvl9pPr marL="3973254" indent="-233721" eaLnBrk="0" fontAlgn="base" hangingPunct="0">
              <a:spcBef>
                <a:spcPct val="0"/>
              </a:spcBef>
              <a:spcAft>
                <a:spcPct val="0"/>
              </a:spcAft>
              <a:defRPr sz="2500">
                <a:solidFill>
                  <a:schemeClr val="tx1"/>
                </a:solidFill>
                <a:latin typeface="Times New Roman" pitchFamily="18" charset="0"/>
              </a:defRPr>
            </a:lvl9pPr>
          </a:lstStyle>
          <a:p>
            <a:pPr eaLnBrk="1" hangingPunct="1"/>
            <a:fld id="{5A100298-F68D-48B3-A571-3CEA5EE1631E}" type="slidenum">
              <a:rPr lang="en-US" altLang="en-US" sz="1200"/>
              <a:pPr eaLnBrk="1" hangingPunct="1"/>
              <a:t>96</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92" indent="-292151" eaLnBrk="0" hangingPunct="0">
              <a:defRPr sz="2500">
                <a:solidFill>
                  <a:schemeClr val="tx1"/>
                </a:solidFill>
                <a:latin typeface="Times New Roman" pitchFamily="18" charset="0"/>
              </a:defRPr>
            </a:lvl2pPr>
            <a:lvl3pPr marL="1168604" indent="-233721" eaLnBrk="0" hangingPunct="0">
              <a:defRPr sz="2500">
                <a:solidFill>
                  <a:schemeClr val="tx1"/>
                </a:solidFill>
                <a:latin typeface="Times New Roman" pitchFamily="18" charset="0"/>
              </a:defRPr>
            </a:lvl3pPr>
            <a:lvl4pPr marL="1636046" indent="-233721" eaLnBrk="0" hangingPunct="0">
              <a:defRPr sz="2500">
                <a:solidFill>
                  <a:schemeClr val="tx1"/>
                </a:solidFill>
                <a:latin typeface="Times New Roman" pitchFamily="18" charset="0"/>
              </a:defRPr>
            </a:lvl4pPr>
            <a:lvl5pPr marL="2103487" indent="-233721" eaLnBrk="0" hangingPunct="0">
              <a:defRPr sz="2500">
                <a:solidFill>
                  <a:schemeClr val="tx1"/>
                </a:solidFill>
                <a:latin typeface="Times New Roman" pitchFamily="18" charset="0"/>
              </a:defRPr>
            </a:lvl5pPr>
            <a:lvl6pPr marL="2570929" indent="-233721" eaLnBrk="0" fontAlgn="base" hangingPunct="0">
              <a:spcBef>
                <a:spcPct val="0"/>
              </a:spcBef>
              <a:spcAft>
                <a:spcPct val="0"/>
              </a:spcAft>
              <a:defRPr sz="2500">
                <a:solidFill>
                  <a:schemeClr val="tx1"/>
                </a:solidFill>
                <a:latin typeface="Times New Roman" pitchFamily="18" charset="0"/>
              </a:defRPr>
            </a:lvl6pPr>
            <a:lvl7pPr marL="3038370" indent="-233721" eaLnBrk="0" fontAlgn="base" hangingPunct="0">
              <a:spcBef>
                <a:spcPct val="0"/>
              </a:spcBef>
              <a:spcAft>
                <a:spcPct val="0"/>
              </a:spcAft>
              <a:defRPr sz="2500">
                <a:solidFill>
                  <a:schemeClr val="tx1"/>
                </a:solidFill>
                <a:latin typeface="Times New Roman" pitchFamily="18" charset="0"/>
              </a:defRPr>
            </a:lvl7pPr>
            <a:lvl8pPr marL="3505812" indent="-233721" eaLnBrk="0" fontAlgn="base" hangingPunct="0">
              <a:spcBef>
                <a:spcPct val="0"/>
              </a:spcBef>
              <a:spcAft>
                <a:spcPct val="0"/>
              </a:spcAft>
              <a:defRPr sz="2500">
                <a:solidFill>
                  <a:schemeClr val="tx1"/>
                </a:solidFill>
                <a:latin typeface="Times New Roman" pitchFamily="18" charset="0"/>
              </a:defRPr>
            </a:lvl8pPr>
            <a:lvl9pPr marL="3973254" indent="-233721" eaLnBrk="0" fontAlgn="base" hangingPunct="0">
              <a:spcBef>
                <a:spcPct val="0"/>
              </a:spcBef>
              <a:spcAft>
                <a:spcPct val="0"/>
              </a:spcAft>
              <a:defRPr sz="2500">
                <a:solidFill>
                  <a:schemeClr val="tx1"/>
                </a:solidFill>
                <a:latin typeface="Times New Roman" pitchFamily="18" charset="0"/>
              </a:defRPr>
            </a:lvl9pPr>
          </a:lstStyle>
          <a:p>
            <a:pPr eaLnBrk="1" hangingPunct="1"/>
            <a:fld id="{671FF306-299D-4935-83D2-1D65A98DF72B}" type="slidenum">
              <a:rPr lang="en-US" altLang="en-US" sz="1200"/>
              <a:pPr eaLnBrk="1" hangingPunct="1"/>
              <a:t>99</a:t>
            </a:fld>
            <a:endParaRPr lang="en-US" altLang="en-US" sz="1200"/>
          </a:p>
        </p:txBody>
      </p:sp>
      <p:sp>
        <p:nvSpPr>
          <p:cNvPr id="158723" name="Rectangle 2"/>
          <p:cNvSpPr>
            <a:spLocks noGrp="1" noRot="1" noChangeAspect="1" noChangeArrowheads="1" noTextEdit="1"/>
          </p:cNvSpPr>
          <p:nvPr>
            <p:ph type="sldImg"/>
          </p:nvPr>
        </p:nvSpPr>
        <p:spPr>
          <a:xfrm>
            <a:off x="1201738" y="698500"/>
            <a:ext cx="4654550" cy="3490913"/>
          </a:xfrm>
          <a:ln/>
        </p:spPr>
      </p:sp>
      <p:sp>
        <p:nvSpPr>
          <p:cNvPr id="158724" name="Rectangle 3"/>
          <p:cNvSpPr>
            <a:spLocks noGrp="1" noChangeArrowheads="1"/>
          </p:cNvSpPr>
          <p:nvPr>
            <p:ph type="body" idx="1"/>
          </p:nvPr>
        </p:nvSpPr>
        <p:spPr>
          <a:xfrm>
            <a:off x="705327" y="4423092"/>
            <a:ext cx="5642610" cy="4187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92" indent="-292151" eaLnBrk="0" hangingPunct="0">
              <a:defRPr sz="2500">
                <a:solidFill>
                  <a:schemeClr val="tx1"/>
                </a:solidFill>
                <a:latin typeface="Times New Roman" pitchFamily="18" charset="0"/>
              </a:defRPr>
            </a:lvl2pPr>
            <a:lvl3pPr marL="1168604" indent="-233721" eaLnBrk="0" hangingPunct="0">
              <a:defRPr sz="2500">
                <a:solidFill>
                  <a:schemeClr val="tx1"/>
                </a:solidFill>
                <a:latin typeface="Times New Roman" pitchFamily="18" charset="0"/>
              </a:defRPr>
            </a:lvl3pPr>
            <a:lvl4pPr marL="1636046" indent="-233721" eaLnBrk="0" hangingPunct="0">
              <a:defRPr sz="2500">
                <a:solidFill>
                  <a:schemeClr val="tx1"/>
                </a:solidFill>
                <a:latin typeface="Times New Roman" pitchFamily="18" charset="0"/>
              </a:defRPr>
            </a:lvl4pPr>
            <a:lvl5pPr marL="2103487" indent="-233721" eaLnBrk="0" hangingPunct="0">
              <a:defRPr sz="2500">
                <a:solidFill>
                  <a:schemeClr val="tx1"/>
                </a:solidFill>
                <a:latin typeface="Times New Roman" pitchFamily="18" charset="0"/>
              </a:defRPr>
            </a:lvl5pPr>
            <a:lvl6pPr marL="2570929" indent="-233721" eaLnBrk="0" fontAlgn="base" hangingPunct="0">
              <a:spcBef>
                <a:spcPct val="0"/>
              </a:spcBef>
              <a:spcAft>
                <a:spcPct val="0"/>
              </a:spcAft>
              <a:defRPr sz="2500">
                <a:solidFill>
                  <a:schemeClr val="tx1"/>
                </a:solidFill>
                <a:latin typeface="Times New Roman" pitchFamily="18" charset="0"/>
              </a:defRPr>
            </a:lvl6pPr>
            <a:lvl7pPr marL="3038370" indent="-233721" eaLnBrk="0" fontAlgn="base" hangingPunct="0">
              <a:spcBef>
                <a:spcPct val="0"/>
              </a:spcBef>
              <a:spcAft>
                <a:spcPct val="0"/>
              </a:spcAft>
              <a:defRPr sz="2500">
                <a:solidFill>
                  <a:schemeClr val="tx1"/>
                </a:solidFill>
                <a:latin typeface="Times New Roman" pitchFamily="18" charset="0"/>
              </a:defRPr>
            </a:lvl7pPr>
            <a:lvl8pPr marL="3505812" indent="-233721" eaLnBrk="0" fontAlgn="base" hangingPunct="0">
              <a:spcBef>
                <a:spcPct val="0"/>
              </a:spcBef>
              <a:spcAft>
                <a:spcPct val="0"/>
              </a:spcAft>
              <a:defRPr sz="2500">
                <a:solidFill>
                  <a:schemeClr val="tx1"/>
                </a:solidFill>
                <a:latin typeface="Times New Roman" pitchFamily="18" charset="0"/>
              </a:defRPr>
            </a:lvl8pPr>
            <a:lvl9pPr marL="3973254" indent="-233721" eaLnBrk="0" fontAlgn="base" hangingPunct="0">
              <a:spcBef>
                <a:spcPct val="0"/>
              </a:spcBef>
              <a:spcAft>
                <a:spcPct val="0"/>
              </a:spcAft>
              <a:defRPr sz="2500">
                <a:solidFill>
                  <a:schemeClr val="tx1"/>
                </a:solidFill>
                <a:latin typeface="Times New Roman" pitchFamily="18" charset="0"/>
              </a:defRPr>
            </a:lvl9pPr>
          </a:lstStyle>
          <a:p>
            <a:pPr eaLnBrk="1" hangingPunct="1"/>
            <a:fld id="{3E7220D2-43B5-4136-A51B-0520F4E38C7B}" type="slidenum">
              <a:rPr lang="en-US" altLang="en-US" sz="1200"/>
              <a:pPr eaLnBrk="1" hangingPunct="1"/>
              <a:t>100</a:t>
            </a:fld>
            <a:endParaRPr lang="en-US" altLang="en-US" sz="1200"/>
          </a:p>
        </p:txBody>
      </p:sp>
      <p:sp>
        <p:nvSpPr>
          <p:cNvPr id="52227" name="Rectangle 7"/>
          <p:cNvSpPr txBox="1">
            <a:spLocks noGrp="1" noChangeArrowheads="1"/>
          </p:cNvSpPr>
          <p:nvPr/>
        </p:nvSpPr>
        <p:spPr bwMode="auto">
          <a:xfrm>
            <a:off x="3995217" y="8841276"/>
            <a:ext cx="3056414" cy="46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88" tIns="46745" rIns="93488" bIns="46745" anchor="b"/>
          <a:lstStyle>
            <a:lvl1pPr defTabSz="912813" eaLnBrk="0" hangingPunct="0">
              <a:defRPr sz="2400">
                <a:solidFill>
                  <a:schemeClr val="tx1"/>
                </a:solidFill>
                <a:latin typeface="Times New Roman" pitchFamily="18" charset="0"/>
              </a:defRPr>
            </a:lvl1pPr>
            <a:lvl2pPr marL="742950" indent="-285750" defTabSz="912813" eaLnBrk="0" hangingPunct="0">
              <a:defRPr sz="2400">
                <a:solidFill>
                  <a:schemeClr val="tx1"/>
                </a:solidFill>
                <a:latin typeface="Times New Roman" pitchFamily="18" charset="0"/>
              </a:defRPr>
            </a:lvl2pPr>
            <a:lvl3pPr marL="1143000" indent="-228600" defTabSz="912813" eaLnBrk="0" hangingPunct="0">
              <a:defRPr sz="2400">
                <a:solidFill>
                  <a:schemeClr val="tx1"/>
                </a:solidFill>
                <a:latin typeface="Times New Roman" pitchFamily="18" charset="0"/>
              </a:defRPr>
            </a:lvl3pPr>
            <a:lvl4pPr marL="1600200" indent="-228600" defTabSz="912813" eaLnBrk="0" hangingPunct="0">
              <a:defRPr sz="2400">
                <a:solidFill>
                  <a:schemeClr val="tx1"/>
                </a:solidFill>
                <a:latin typeface="Times New Roman" pitchFamily="18" charset="0"/>
              </a:defRPr>
            </a:lvl4pPr>
            <a:lvl5pPr marL="2057400" indent="-228600" defTabSz="912813" eaLnBrk="0" hangingPunct="0">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algn="r" eaLnBrk="1" hangingPunct="1"/>
            <a:fld id="{B2F00A0D-701F-4B55-B670-BE06A3A21E34}" type="slidenum">
              <a:rPr lang="en-US" altLang="en-US" sz="1200"/>
              <a:pPr algn="r" eaLnBrk="1" hangingPunct="1"/>
              <a:t>100</a:t>
            </a:fld>
            <a:endParaRPr lang="en-US" altLang="en-US" sz="120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852" indent="-228852">
              <a:spcBef>
                <a:spcPct val="0"/>
              </a:spcBef>
            </a:pPr>
            <a:endParaRPr lang="en-US" altLang="en-US" sz="14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D7311E8-38D5-4E4F-9566-F758114624F6}" type="slidenum">
              <a:rPr lang="en-US" altLang="en-US" smtClean="0">
                <a:solidFill>
                  <a:srgbClr val="000000"/>
                </a:solidFill>
              </a:rPr>
              <a:pPr eaLnBrk="1" hangingPunct="1">
                <a:spcBef>
                  <a:spcPct val="0"/>
                </a:spcBef>
              </a:pPr>
              <a:t>7</a:t>
            </a:fld>
            <a:endParaRPr lang="en-US" altLang="en-US" smtClean="0">
              <a:solidFill>
                <a:srgbClr val="000000"/>
              </a:solidFill>
            </a:endParaRPr>
          </a:p>
        </p:txBody>
      </p:sp>
      <p:sp>
        <p:nvSpPr>
          <p:cNvPr id="173059" name="Rectangle 2"/>
          <p:cNvSpPr>
            <a:spLocks noGrp="1" noRot="1" noChangeAspect="1" noChangeArrowheads="1" noTextEdit="1"/>
          </p:cNvSpPr>
          <p:nvPr>
            <p:ph type="sldImg"/>
          </p:nvPr>
        </p:nvSpPr>
        <p:spPr>
          <a:xfrm>
            <a:off x="1204913" y="698500"/>
            <a:ext cx="4656137" cy="3490913"/>
          </a:xfrm>
          <a:ln/>
        </p:spPr>
      </p:sp>
      <p:sp>
        <p:nvSpPr>
          <p:cNvPr id="173060" name="Rectangle 3"/>
          <p:cNvSpPr>
            <a:spLocks noGrp="1" noChangeArrowheads="1"/>
          </p:cNvSpPr>
          <p:nvPr>
            <p:ph type="body" idx="1"/>
          </p:nvPr>
        </p:nvSpPr>
        <p:spPr>
          <a:xfrm>
            <a:off x="939800" y="4421188"/>
            <a:ext cx="5173663"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xfrm>
            <a:off x="1201738" y="696913"/>
            <a:ext cx="4656137" cy="3490912"/>
          </a:xfrm>
          <a:noFill/>
          <a:ln>
            <a:solidFill>
              <a:srgbClr val="000000"/>
            </a:solidFill>
            <a:miter lim="800000"/>
            <a:headEnd/>
            <a:tailEnd/>
          </a:ln>
        </p:spPr>
      </p:sp>
      <p:sp>
        <p:nvSpPr>
          <p:cNvPr id="39939" name="Rectangle 3"/>
          <p:cNvSpPr>
            <a:spLocks noGrp="1"/>
          </p:cNvSpPr>
          <p:nvPr>
            <p:ph type="body" idx="1"/>
          </p:nvPr>
        </p:nvSpPr>
        <p:spPr bwMode="auto">
          <a:xfrm>
            <a:off x="942354" y="4422461"/>
            <a:ext cx="5168560" cy="4190367"/>
          </a:xfrm>
          <a:noFill/>
        </p:spPr>
        <p:txBody>
          <a:bodyPr/>
          <a:lstStyle/>
          <a:p>
            <a:pPr eaLnBrk="1" hangingPunct="1"/>
            <a:r>
              <a:rPr lang="en-US" smtClean="0"/>
              <a:t>How we ask questions affects the conversation. An example of a closed…and open…</a:t>
            </a:r>
          </a:p>
          <a:p>
            <a:pPr eaLnBrk="1" hangingPunct="1"/>
            <a:r>
              <a:rPr lang="en-US" smtClean="0"/>
              <a:t>Why would you want to use an open question over a closed question?</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18" indent="-292122" eaLnBrk="0" hangingPunct="0">
              <a:defRPr sz="2500">
                <a:solidFill>
                  <a:schemeClr val="tx1"/>
                </a:solidFill>
                <a:latin typeface="Times New Roman" pitchFamily="18" charset="0"/>
              </a:defRPr>
            </a:lvl2pPr>
            <a:lvl3pPr marL="1168491" indent="-233699" eaLnBrk="0" hangingPunct="0">
              <a:defRPr sz="2500">
                <a:solidFill>
                  <a:schemeClr val="tx1"/>
                </a:solidFill>
                <a:latin typeface="Times New Roman" pitchFamily="18" charset="0"/>
              </a:defRPr>
            </a:lvl3pPr>
            <a:lvl4pPr marL="1635887" indent="-233699" eaLnBrk="0" hangingPunct="0">
              <a:defRPr sz="2500">
                <a:solidFill>
                  <a:schemeClr val="tx1"/>
                </a:solidFill>
                <a:latin typeface="Times New Roman" pitchFamily="18" charset="0"/>
              </a:defRPr>
            </a:lvl4pPr>
            <a:lvl5pPr marL="2103283" indent="-233699" eaLnBrk="0" hangingPunct="0">
              <a:defRPr sz="2500">
                <a:solidFill>
                  <a:schemeClr val="tx1"/>
                </a:solidFill>
                <a:latin typeface="Times New Roman" pitchFamily="18" charset="0"/>
              </a:defRPr>
            </a:lvl5pPr>
            <a:lvl6pPr marL="2570678" indent="-233699" eaLnBrk="0" fontAlgn="base" hangingPunct="0">
              <a:spcBef>
                <a:spcPct val="0"/>
              </a:spcBef>
              <a:spcAft>
                <a:spcPct val="0"/>
              </a:spcAft>
              <a:defRPr sz="2500">
                <a:solidFill>
                  <a:schemeClr val="tx1"/>
                </a:solidFill>
                <a:latin typeface="Times New Roman" pitchFamily="18" charset="0"/>
              </a:defRPr>
            </a:lvl6pPr>
            <a:lvl7pPr marL="3038074" indent="-233699" eaLnBrk="0" fontAlgn="base" hangingPunct="0">
              <a:spcBef>
                <a:spcPct val="0"/>
              </a:spcBef>
              <a:spcAft>
                <a:spcPct val="0"/>
              </a:spcAft>
              <a:defRPr sz="2500">
                <a:solidFill>
                  <a:schemeClr val="tx1"/>
                </a:solidFill>
                <a:latin typeface="Times New Roman" pitchFamily="18" charset="0"/>
              </a:defRPr>
            </a:lvl7pPr>
            <a:lvl8pPr marL="3505472" indent="-233699" eaLnBrk="0" fontAlgn="base" hangingPunct="0">
              <a:spcBef>
                <a:spcPct val="0"/>
              </a:spcBef>
              <a:spcAft>
                <a:spcPct val="0"/>
              </a:spcAft>
              <a:defRPr sz="2500">
                <a:solidFill>
                  <a:schemeClr val="tx1"/>
                </a:solidFill>
                <a:latin typeface="Times New Roman" pitchFamily="18" charset="0"/>
              </a:defRPr>
            </a:lvl8pPr>
            <a:lvl9pPr marL="3972868" indent="-233699" eaLnBrk="0" fontAlgn="base" hangingPunct="0">
              <a:spcBef>
                <a:spcPct val="0"/>
              </a:spcBef>
              <a:spcAft>
                <a:spcPct val="0"/>
              </a:spcAft>
              <a:defRPr sz="2500">
                <a:solidFill>
                  <a:schemeClr val="tx1"/>
                </a:solidFill>
                <a:latin typeface="Times New Roman" pitchFamily="18" charset="0"/>
              </a:defRPr>
            </a:lvl9pPr>
          </a:lstStyle>
          <a:p>
            <a:pPr eaLnBrk="1" hangingPunct="1"/>
            <a:fld id="{3E7220D2-43B5-4136-A51B-0520F4E38C7B}" type="slidenum">
              <a:rPr lang="en-US" altLang="en-US" sz="1200"/>
              <a:pPr eaLnBrk="1" hangingPunct="1"/>
              <a:t>102</a:t>
            </a:fld>
            <a:endParaRPr lang="en-US" altLang="en-US" sz="1200"/>
          </a:p>
        </p:txBody>
      </p:sp>
      <p:sp>
        <p:nvSpPr>
          <p:cNvPr id="52227" name="Rectangle 7"/>
          <p:cNvSpPr txBox="1">
            <a:spLocks noGrp="1" noChangeArrowheads="1"/>
          </p:cNvSpPr>
          <p:nvPr/>
        </p:nvSpPr>
        <p:spPr bwMode="auto">
          <a:xfrm>
            <a:off x="3995217" y="8841277"/>
            <a:ext cx="3056414" cy="46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79" tIns="46741" rIns="93479" bIns="46741" anchor="b"/>
          <a:lstStyle>
            <a:lvl1pPr defTabSz="912813" eaLnBrk="0" hangingPunct="0">
              <a:defRPr sz="2400">
                <a:solidFill>
                  <a:schemeClr val="tx1"/>
                </a:solidFill>
                <a:latin typeface="Times New Roman" pitchFamily="18" charset="0"/>
              </a:defRPr>
            </a:lvl1pPr>
            <a:lvl2pPr marL="742950" indent="-285750" defTabSz="912813" eaLnBrk="0" hangingPunct="0">
              <a:defRPr sz="2400">
                <a:solidFill>
                  <a:schemeClr val="tx1"/>
                </a:solidFill>
                <a:latin typeface="Times New Roman" pitchFamily="18" charset="0"/>
              </a:defRPr>
            </a:lvl2pPr>
            <a:lvl3pPr marL="1143000" indent="-228600" defTabSz="912813" eaLnBrk="0" hangingPunct="0">
              <a:defRPr sz="2400">
                <a:solidFill>
                  <a:schemeClr val="tx1"/>
                </a:solidFill>
                <a:latin typeface="Times New Roman" pitchFamily="18" charset="0"/>
              </a:defRPr>
            </a:lvl3pPr>
            <a:lvl4pPr marL="1600200" indent="-228600" defTabSz="912813" eaLnBrk="0" hangingPunct="0">
              <a:defRPr sz="2400">
                <a:solidFill>
                  <a:schemeClr val="tx1"/>
                </a:solidFill>
                <a:latin typeface="Times New Roman" pitchFamily="18" charset="0"/>
              </a:defRPr>
            </a:lvl4pPr>
            <a:lvl5pPr marL="2057400" indent="-228600" defTabSz="912813" eaLnBrk="0" hangingPunct="0">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pPr algn="r" eaLnBrk="1" hangingPunct="1"/>
            <a:fld id="{B2F00A0D-701F-4B55-B670-BE06A3A21E34}" type="slidenum">
              <a:rPr lang="en-US" altLang="en-US" sz="1200"/>
              <a:pPr algn="r" eaLnBrk="1" hangingPunct="1"/>
              <a:t>102</a:t>
            </a:fld>
            <a:endParaRPr lang="en-US" altLang="en-US" sz="120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829" indent="-228829">
              <a:spcBef>
                <a:spcPct val="0"/>
              </a:spcBef>
            </a:pPr>
            <a:endParaRPr lang="en-US" altLang="en-US" sz="14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9777" eaLnBrk="0" fontAlgn="base" hangingPunct="0">
              <a:spcBef>
                <a:spcPct val="30000"/>
              </a:spcBef>
              <a:spcAft>
                <a:spcPct val="0"/>
              </a:spcAft>
              <a:defRPr/>
            </a:pPr>
            <a:r>
              <a:rPr lang="en-US" b="1" i="1" dirty="0" smtClean="0"/>
              <a:t>Think of one to three things that you did yesterday (or last week) that got you closer to your goal, and you can include any thoughts or planning that probably helped</a:t>
            </a:r>
            <a:r>
              <a:rPr lang="en-US" dirty="0" smtClean="0"/>
              <a:t>. </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657B518E-D5B0-4E62-A6BC-D466E00A337F}" type="slidenum">
              <a:rPr lang="en-US" smtClean="0"/>
              <a:pPr>
                <a:defRPr/>
              </a:pPr>
              <a:t>107</a:t>
            </a:fld>
            <a:endParaRPr lang="en-US"/>
          </a:p>
        </p:txBody>
      </p:sp>
    </p:spTree>
    <p:extLst>
      <p:ext uri="{BB962C8B-B14F-4D97-AF65-F5344CB8AC3E}">
        <p14:creationId xmlns:p14="http://schemas.microsoft.com/office/powerpoint/2010/main" val="2374873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18" indent="-292122" eaLnBrk="0" hangingPunct="0">
              <a:defRPr sz="2500">
                <a:solidFill>
                  <a:schemeClr val="tx1"/>
                </a:solidFill>
                <a:latin typeface="Times New Roman" pitchFamily="18" charset="0"/>
              </a:defRPr>
            </a:lvl2pPr>
            <a:lvl3pPr marL="1168491" indent="-233699" eaLnBrk="0" hangingPunct="0">
              <a:defRPr sz="2500">
                <a:solidFill>
                  <a:schemeClr val="tx1"/>
                </a:solidFill>
                <a:latin typeface="Times New Roman" pitchFamily="18" charset="0"/>
              </a:defRPr>
            </a:lvl3pPr>
            <a:lvl4pPr marL="1635887" indent="-233699" eaLnBrk="0" hangingPunct="0">
              <a:defRPr sz="2500">
                <a:solidFill>
                  <a:schemeClr val="tx1"/>
                </a:solidFill>
                <a:latin typeface="Times New Roman" pitchFamily="18" charset="0"/>
              </a:defRPr>
            </a:lvl4pPr>
            <a:lvl5pPr marL="2103283" indent="-233699" eaLnBrk="0" hangingPunct="0">
              <a:defRPr sz="2500">
                <a:solidFill>
                  <a:schemeClr val="tx1"/>
                </a:solidFill>
                <a:latin typeface="Times New Roman" pitchFamily="18" charset="0"/>
              </a:defRPr>
            </a:lvl5pPr>
            <a:lvl6pPr marL="2570678" indent="-233699" eaLnBrk="0" fontAlgn="base" hangingPunct="0">
              <a:spcBef>
                <a:spcPct val="0"/>
              </a:spcBef>
              <a:spcAft>
                <a:spcPct val="0"/>
              </a:spcAft>
              <a:defRPr sz="2500">
                <a:solidFill>
                  <a:schemeClr val="tx1"/>
                </a:solidFill>
                <a:latin typeface="Times New Roman" pitchFamily="18" charset="0"/>
              </a:defRPr>
            </a:lvl6pPr>
            <a:lvl7pPr marL="3038074" indent="-233699" eaLnBrk="0" fontAlgn="base" hangingPunct="0">
              <a:spcBef>
                <a:spcPct val="0"/>
              </a:spcBef>
              <a:spcAft>
                <a:spcPct val="0"/>
              </a:spcAft>
              <a:defRPr sz="2500">
                <a:solidFill>
                  <a:schemeClr val="tx1"/>
                </a:solidFill>
                <a:latin typeface="Times New Roman" pitchFamily="18" charset="0"/>
              </a:defRPr>
            </a:lvl7pPr>
            <a:lvl8pPr marL="3505472" indent="-233699" eaLnBrk="0" fontAlgn="base" hangingPunct="0">
              <a:spcBef>
                <a:spcPct val="0"/>
              </a:spcBef>
              <a:spcAft>
                <a:spcPct val="0"/>
              </a:spcAft>
              <a:defRPr sz="2500">
                <a:solidFill>
                  <a:schemeClr val="tx1"/>
                </a:solidFill>
                <a:latin typeface="Times New Roman" pitchFamily="18" charset="0"/>
              </a:defRPr>
            </a:lvl8pPr>
            <a:lvl9pPr marL="3972868" indent="-233699" eaLnBrk="0" fontAlgn="base" hangingPunct="0">
              <a:spcBef>
                <a:spcPct val="0"/>
              </a:spcBef>
              <a:spcAft>
                <a:spcPct val="0"/>
              </a:spcAft>
              <a:defRPr sz="2500">
                <a:solidFill>
                  <a:schemeClr val="tx1"/>
                </a:solidFill>
                <a:latin typeface="Times New Roman" pitchFamily="18" charset="0"/>
              </a:defRPr>
            </a:lvl9pPr>
          </a:lstStyle>
          <a:p>
            <a:pPr eaLnBrk="1" hangingPunct="1"/>
            <a:fld id="{5A100298-F68D-48B3-A571-3CEA5EE1631E}" type="slidenum">
              <a:rPr lang="en-US" altLang="en-US" sz="1200"/>
              <a:pPr eaLnBrk="1" hangingPunct="1"/>
              <a:t>110</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Have people call out answers to this on first page. Second page, everyone writes their own.</a:t>
            </a: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18" indent="-292122" eaLnBrk="0" hangingPunct="0">
              <a:defRPr sz="2500">
                <a:solidFill>
                  <a:schemeClr val="tx1"/>
                </a:solidFill>
                <a:latin typeface="Times New Roman" pitchFamily="18" charset="0"/>
              </a:defRPr>
            </a:lvl2pPr>
            <a:lvl3pPr marL="1168491" indent="-233699" eaLnBrk="0" hangingPunct="0">
              <a:defRPr sz="2500">
                <a:solidFill>
                  <a:schemeClr val="tx1"/>
                </a:solidFill>
                <a:latin typeface="Times New Roman" pitchFamily="18" charset="0"/>
              </a:defRPr>
            </a:lvl3pPr>
            <a:lvl4pPr marL="1635887" indent="-233699" eaLnBrk="0" hangingPunct="0">
              <a:defRPr sz="2500">
                <a:solidFill>
                  <a:schemeClr val="tx1"/>
                </a:solidFill>
                <a:latin typeface="Times New Roman" pitchFamily="18" charset="0"/>
              </a:defRPr>
            </a:lvl4pPr>
            <a:lvl5pPr marL="2103283" indent="-233699" eaLnBrk="0" hangingPunct="0">
              <a:defRPr sz="2500">
                <a:solidFill>
                  <a:schemeClr val="tx1"/>
                </a:solidFill>
                <a:latin typeface="Times New Roman" pitchFamily="18" charset="0"/>
              </a:defRPr>
            </a:lvl5pPr>
            <a:lvl6pPr marL="2570678" indent="-233699" eaLnBrk="0" fontAlgn="base" hangingPunct="0">
              <a:spcBef>
                <a:spcPct val="0"/>
              </a:spcBef>
              <a:spcAft>
                <a:spcPct val="0"/>
              </a:spcAft>
              <a:defRPr sz="2500">
                <a:solidFill>
                  <a:schemeClr val="tx1"/>
                </a:solidFill>
                <a:latin typeface="Times New Roman" pitchFamily="18" charset="0"/>
              </a:defRPr>
            </a:lvl6pPr>
            <a:lvl7pPr marL="3038074" indent="-233699" eaLnBrk="0" fontAlgn="base" hangingPunct="0">
              <a:spcBef>
                <a:spcPct val="0"/>
              </a:spcBef>
              <a:spcAft>
                <a:spcPct val="0"/>
              </a:spcAft>
              <a:defRPr sz="2500">
                <a:solidFill>
                  <a:schemeClr val="tx1"/>
                </a:solidFill>
                <a:latin typeface="Times New Roman" pitchFamily="18" charset="0"/>
              </a:defRPr>
            </a:lvl7pPr>
            <a:lvl8pPr marL="3505472" indent="-233699" eaLnBrk="0" fontAlgn="base" hangingPunct="0">
              <a:spcBef>
                <a:spcPct val="0"/>
              </a:spcBef>
              <a:spcAft>
                <a:spcPct val="0"/>
              </a:spcAft>
              <a:defRPr sz="2500">
                <a:solidFill>
                  <a:schemeClr val="tx1"/>
                </a:solidFill>
                <a:latin typeface="Times New Roman" pitchFamily="18" charset="0"/>
              </a:defRPr>
            </a:lvl8pPr>
            <a:lvl9pPr marL="3972868" indent="-233699" eaLnBrk="0" fontAlgn="base" hangingPunct="0">
              <a:spcBef>
                <a:spcPct val="0"/>
              </a:spcBef>
              <a:spcAft>
                <a:spcPct val="0"/>
              </a:spcAft>
              <a:defRPr sz="2500">
                <a:solidFill>
                  <a:schemeClr val="tx1"/>
                </a:solidFill>
                <a:latin typeface="Times New Roman" pitchFamily="18" charset="0"/>
              </a:defRPr>
            </a:lvl9pPr>
          </a:lstStyle>
          <a:p>
            <a:pPr eaLnBrk="1" hangingPunct="1"/>
            <a:fld id="{67FFDEDF-89F4-4424-BF67-7F0AC4B7C5B0}" type="slidenum">
              <a:rPr lang="en-US" altLang="en-US" sz="1200"/>
              <a:pPr eaLnBrk="1" hangingPunct="1"/>
              <a:t>116</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page, everyone writes their own answers.</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9518" indent="-292122" eaLnBrk="0" hangingPunct="0">
              <a:defRPr sz="2500">
                <a:solidFill>
                  <a:schemeClr val="tx1"/>
                </a:solidFill>
                <a:latin typeface="Times New Roman" pitchFamily="18" charset="0"/>
              </a:defRPr>
            </a:lvl2pPr>
            <a:lvl3pPr marL="1168491" indent="-233699" eaLnBrk="0" hangingPunct="0">
              <a:defRPr sz="2500">
                <a:solidFill>
                  <a:schemeClr val="tx1"/>
                </a:solidFill>
                <a:latin typeface="Times New Roman" pitchFamily="18" charset="0"/>
              </a:defRPr>
            </a:lvl3pPr>
            <a:lvl4pPr marL="1635887" indent="-233699" eaLnBrk="0" hangingPunct="0">
              <a:defRPr sz="2500">
                <a:solidFill>
                  <a:schemeClr val="tx1"/>
                </a:solidFill>
                <a:latin typeface="Times New Roman" pitchFamily="18" charset="0"/>
              </a:defRPr>
            </a:lvl4pPr>
            <a:lvl5pPr marL="2103283" indent="-233699" eaLnBrk="0" hangingPunct="0">
              <a:defRPr sz="2500">
                <a:solidFill>
                  <a:schemeClr val="tx1"/>
                </a:solidFill>
                <a:latin typeface="Times New Roman" pitchFamily="18" charset="0"/>
              </a:defRPr>
            </a:lvl5pPr>
            <a:lvl6pPr marL="2570678" indent="-233699" eaLnBrk="0" fontAlgn="base" hangingPunct="0">
              <a:spcBef>
                <a:spcPct val="0"/>
              </a:spcBef>
              <a:spcAft>
                <a:spcPct val="0"/>
              </a:spcAft>
              <a:defRPr sz="2500">
                <a:solidFill>
                  <a:schemeClr val="tx1"/>
                </a:solidFill>
                <a:latin typeface="Times New Roman" pitchFamily="18" charset="0"/>
              </a:defRPr>
            </a:lvl6pPr>
            <a:lvl7pPr marL="3038074" indent="-233699" eaLnBrk="0" fontAlgn="base" hangingPunct="0">
              <a:spcBef>
                <a:spcPct val="0"/>
              </a:spcBef>
              <a:spcAft>
                <a:spcPct val="0"/>
              </a:spcAft>
              <a:defRPr sz="2500">
                <a:solidFill>
                  <a:schemeClr val="tx1"/>
                </a:solidFill>
                <a:latin typeface="Times New Roman" pitchFamily="18" charset="0"/>
              </a:defRPr>
            </a:lvl7pPr>
            <a:lvl8pPr marL="3505472" indent="-233699" eaLnBrk="0" fontAlgn="base" hangingPunct="0">
              <a:spcBef>
                <a:spcPct val="0"/>
              </a:spcBef>
              <a:spcAft>
                <a:spcPct val="0"/>
              </a:spcAft>
              <a:defRPr sz="2500">
                <a:solidFill>
                  <a:schemeClr val="tx1"/>
                </a:solidFill>
                <a:latin typeface="Times New Roman" pitchFamily="18" charset="0"/>
              </a:defRPr>
            </a:lvl8pPr>
            <a:lvl9pPr marL="3972868" indent="-233699" eaLnBrk="0" fontAlgn="base" hangingPunct="0">
              <a:spcBef>
                <a:spcPct val="0"/>
              </a:spcBef>
              <a:spcAft>
                <a:spcPct val="0"/>
              </a:spcAft>
              <a:defRPr sz="2500">
                <a:solidFill>
                  <a:schemeClr val="tx1"/>
                </a:solidFill>
                <a:latin typeface="Times New Roman" pitchFamily="18" charset="0"/>
              </a:defRPr>
            </a:lvl9pPr>
          </a:lstStyle>
          <a:p>
            <a:pPr eaLnBrk="1" hangingPunct="1"/>
            <a:fld id="{469EB486-E2B6-4582-9640-CCF920417E36}" type="slidenum">
              <a:rPr lang="en-US" altLang="en-US" sz="1200"/>
              <a:pPr eaLnBrk="1" hangingPunct="1"/>
              <a:t>117</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DDE23-92A1-4400-9748-D4308C436F95}" type="slidenum">
              <a:rPr lang="en-US" smtClean="0"/>
              <a:pPr/>
              <a:t>121</a:t>
            </a:fld>
            <a:endParaRPr lang="en-US"/>
          </a:p>
        </p:txBody>
      </p:sp>
    </p:spTree>
    <p:extLst>
      <p:ext uri="{BB962C8B-B14F-4D97-AF65-F5344CB8AC3E}">
        <p14:creationId xmlns:p14="http://schemas.microsoft.com/office/powerpoint/2010/main" val="1851784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69D618-94D5-44FC-81AB-1965C4D5A019}" type="slidenum">
              <a:rPr lang="en-US">
                <a:latin typeface="Arial" charset="0"/>
                <a:ea typeface="ＭＳ Ｐゴシック"/>
                <a:cs typeface="ＭＳ Ｐゴシック"/>
              </a:rPr>
              <a:pPr fontAlgn="base">
                <a:spcBef>
                  <a:spcPct val="0"/>
                </a:spcBef>
                <a:spcAft>
                  <a:spcPct val="0"/>
                </a:spcAft>
              </a:pPr>
              <a:t>122</a:t>
            </a:fld>
            <a:endParaRPr lang="en-US">
              <a:latin typeface="Arial" charset="0"/>
              <a:ea typeface="ＭＳ Ｐゴシック"/>
              <a:cs typeface="ＭＳ Ｐゴシック"/>
            </a:endParaRPr>
          </a:p>
        </p:txBody>
      </p:sp>
      <p:sp>
        <p:nvSpPr>
          <p:cNvPr id="78850" name="Rectangle 7"/>
          <p:cNvSpPr txBox="1">
            <a:spLocks noGrp="1" noChangeArrowheads="1"/>
          </p:cNvSpPr>
          <p:nvPr/>
        </p:nvSpPr>
        <p:spPr bwMode="auto">
          <a:xfrm>
            <a:off x="3995217" y="8842029"/>
            <a:ext cx="3056414" cy="465455"/>
          </a:xfrm>
          <a:prstGeom prst="rect">
            <a:avLst/>
          </a:prstGeom>
          <a:noFill/>
          <a:ln w="9525">
            <a:noFill/>
            <a:miter lim="800000"/>
            <a:headEnd/>
            <a:tailEnd/>
          </a:ln>
        </p:spPr>
        <p:txBody>
          <a:bodyPr lIns="93487" tIns="46745" rIns="93487" bIns="46745" anchor="b"/>
          <a:lstStyle/>
          <a:p>
            <a:pPr algn="r"/>
            <a:fld id="{59282A00-39F2-41C9-920B-FA9C17B6B336}" type="slidenum">
              <a:rPr lang="en-US" sz="1200">
                <a:ea typeface="ＭＳ Ｐゴシック"/>
                <a:cs typeface="ＭＳ Ｐゴシック"/>
              </a:rPr>
              <a:pPr algn="r"/>
              <a:t>122</a:t>
            </a:fld>
            <a:endParaRPr lang="en-US" sz="1200">
              <a:ea typeface="ＭＳ Ｐゴシック"/>
              <a:cs typeface="ＭＳ Ｐゴシック"/>
            </a:endParaRPr>
          </a:p>
        </p:txBody>
      </p:sp>
      <p:sp>
        <p:nvSpPr>
          <p:cNvPr id="78851" name="Rectangle 7"/>
          <p:cNvSpPr txBox="1">
            <a:spLocks noGrp="1" noChangeArrowheads="1"/>
          </p:cNvSpPr>
          <p:nvPr/>
        </p:nvSpPr>
        <p:spPr bwMode="auto">
          <a:xfrm>
            <a:off x="3995217" y="8842029"/>
            <a:ext cx="3056414" cy="465455"/>
          </a:xfrm>
          <a:prstGeom prst="rect">
            <a:avLst/>
          </a:prstGeom>
          <a:noFill/>
          <a:ln w="9525">
            <a:noFill/>
            <a:miter lim="800000"/>
            <a:headEnd/>
            <a:tailEnd/>
          </a:ln>
        </p:spPr>
        <p:txBody>
          <a:bodyPr lIns="93487" tIns="46745" rIns="93487" bIns="46745" anchor="b"/>
          <a:lstStyle/>
          <a:p>
            <a:pPr algn="r"/>
            <a:fld id="{5876D153-1FA8-4258-8F0E-C9A59A534CE6}" type="slidenum">
              <a:rPr lang="en-US" sz="1200">
                <a:ea typeface="ＭＳ Ｐゴシック"/>
                <a:cs typeface="ＭＳ Ｐゴシック"/>
              </a:rPr>
              <a:pPr algn="r"/>
              <a:t>122</a:t>
            </a:fld>
            <a:endParaRPr lang="en-US" sz="1200">
              <a:ea typeface="ＭＳ Ｐゴシック"/>
              <a:cs typeface="ＭＳ Ｐゴシック"/>
            </a:endParaRPr>
          </a:p>
        </p:txBody>
      </p:sp>
      <p:sp>
        <p:nvSpPr>
          <p:cNvPr id="78852" name="Rectangle 7"/>
          <p:cNvSpPr txBox="1">
            <a:spLocks noGrp="1" noChangeArrowheads="1"/>
          </p:cNvSpPr>
          <p:nvPr/>
        </p:nvSpPr>
        <p:spPr bwMode="auto">
          <a:xfrm>
            <a:off x="3995217" y="8842029"/>
            <a:ext cx="3056414" cy="465455"/>
          </a:xfrm>
          <a:prstGeom prst="rect">
            <a:avLst/>
          </a:prstGeom>
          <a:noFill/>
          <a:ln w="9525">
            <a:noFill/>
            <a:miter lim="800000"/>
            <a:headEnd/>
            <a:tailEnd/>
          </a:ln>
        </p:spPr>
        <p:txBody>
          <a:bodyPr lIns="93487" tIns="46745" rIns="93487" bIns="46745" anchor="b"/>
          <a:lstStyle/>
          <a:p>
            <a:pPr algn="r"/>
            <a:fld id="{86A5C601-0B06-4EAD-ADF1-F89643C4CBBA}" type="slidenum">
              <a:rPr lang="en-US" sz="1200">
                <a:ea typeface="ＭＳ Ｐゴシック"/>
                <a:cs typeface="ＭＳ Ｐゴシック"/>
              </a:rPr>
              <a:pPr algn="r"/>
              <a:t>122</a:t>
            </a:fld>
            <a:endParaRPr lang="en-US" sz="1200">
              <a:ea typeface="ＭＳ Ｐゴシック"/>
              <a:cs typeface="ＭＳ Ｐゴシック"/>
            </a:endParaRPr>
          </a:p>
        </p:txBody>
      </p:sp>
      <p:sp>
        <p:nvSpPr>
          <p:cNvPr id="788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charset="0"/>
              <a:ea typeface="ＭＳ Ｐゴシック"/>
              <a:cs typeface="ＭＳ Ｐゴシック"/>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The most effective behavioral interventions to date have worked on modifying the home and school environment so that situations which can trigger conduct problems are reduced, as are the caregiver responses to such responses.</a:t>
            </a: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A7AEC1D-C609-4466-8A7E-14FD8BD27494}" type="slidenum">
              <a:rPr lang="en-US" altLang="en-US" smtClean="0"/>
              <a:pPr eaLnBrk="1" hangingPunct="1">
                <a:spcBef>
                  <a:spcPct val="0"/>
                </a:spcBef>
              </a:pPr>
              <a:t>127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fld id="{77BF91C9-201E-4688-8637-BB1133F8D441}" type="slidenum">
              <a:rPr lang="en-US" altLang="en-US" b="0" smtClean="0"/>
              <a:pPr eaLnBrk="1" hangingPunct="1"/>
              <a:t>10</a:t>
            </a:fld>
            <a:endParaRPr lang="en-US" altLang="en-US" b="0" smtClean="0"/>
          </a:p>
        </p:txBody>
      </p:sp>
      <p:sp>
        <p:nvSpPr>
          <p:cNvPr id="175107" name="Rectangle 7"/>
          <p:cNvSpPr txBox="1">
            <a:spLocks noGrp="1" noChangeArrowheads="1"/>
          </p:cNvSpPr>
          <p:nvPr/>
        </p:nvSpPr>
        <p:spPr bwMode="auto">
          <a:xfrm>
            <a:off x="3997325" y="8843963"/>
            <a:ext cx="30559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97" tIns="46749" rIns="93497" bIns="46749" anchor="b"/>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fld id="{BDB9FC40-699B-4AF6-A5F5-0CC8B6247A42}" type="slidenum">
              <a:rPr lang="en-US" altLang="en-US" sz="1200"/>
              <a:pPr algn="r" eaLnBrk="1" hangingPunct="1"/>
              <a:t>10</a:t>
            </a:fld>
            <a:endParaRPr lang="en-US" altLang="en-US" sz="1200"/>
          </a:p>
        </p:txBody>
      </p:sp>
      <p:sp>
        <p:nvSpPr>
          <p:cNvPr id="175108" name="Rectangle 2"/>
          <p:cNvSpPr>
            <a:spLocks noGrp="1" noRot="1" noChangeAspect="1" noChangeArrowheads="1" noTextEdit="1"/>
          </p:cNvSpPr>
          <p:nvPr>
            <p:ph type="sldImg"/>
          </p:nvPr>
        </p:nvSpPr>
        <p:spPr>
          <a:xfrm>
            <a:off x="1203325" y="698500"/>
            <a:ext cx="4654550" cy="3490913"/>
          </a:xfrm>
          <a:ln/>
        </p:spPr>
      </p:sp>
      <p:sp>
        <p:nvSpPr>
          <p:cNvPr id="175109" name="Rectangle 3"/>
          <p:cNvSpPr>
            <a:spLocks noGrp="1" noChangeArrowheads="1"/>
          </p:cNvSpPr>
          <p:nvPr>
            <p:ph type="body" idx="1"/>
          </p:nvPr>
        </p:nvSpPr>
        <p:spPr>
          <a:xfrm>
            <a:off x="939800" y="4421188"/>
            <a:ext cx="5173663"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The greatest amount of intervention research has focused on academic support.  These studies have demonstrated not only that children with FASD can be successful learners, but that a relatively small amount of targeted support (1-2 hours a week) made dramatic improvements.  Some of these improvements may be due to teaching occurring in an optimized learning situation (1 on 1 teaching), where distractions can be minimized and errors corrected quickly.  Some studies have used computer programs which optimize both attention and quick, objective feedback. These studies also demonstrate that simple changes can have big impacts.  For example, a  study recently reported out of Carnegie Mellon showed that the wildly decorated classrooms so commonly found in U.S. elementary schools may be overly distracting to all students, and that plainer walls may allow better focus and learning.  Such simple interventions can have important benefits for those with FASD.</a:t>
            </a: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B451A3C-E8BD-4DC1-A6F9-5D1D4819E248}" type="slidenum">
              <a:rPr lang="en-US" altLang="en-US" smtClean="0"/>
              <a:pPr eaLnBrk="1" hangingPunct="1">
                <a:spcBef>
                  <a:spcPct val="0"/>
                </a:spcBef>
              </a:pPr>
              <a:t>136</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Many children with FASD are socially awkward, even as they appear socially pleasant and chatty.  They may be operating at a social level several years younger than their chronological age, and yet desperately want and need friends.  They have trouble reading social cues, may be rejected by age-mates, or fall prey to those are see their naievety and are willing to take advantage of it.  They also tend to be very concrete learners, having difficulty translating what they have learned in one context to another.  These challenges impact both emotional health/growth and safety.  Specific interventions which focus on teaching the skills that come so naturally to others has been shown to improve behavior and to demonstrate skills in real-life situations.</a:t>
            </a:r>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BBFC90E-9031-4261-9C09-668806674BE8}" type="slidenum">
              <a:rPr lang="en-US" altLang="en-US" smtClean="0"/>
              <a:pPr eaLnBrk="1" hangingPunct="1">
                <a:spcBef>
                  <a:spcPct val="0"/>
                </a:spcBef>
              </a:pPr>
              <a:t>137</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Many children with FASD are socially awkward, even as they appear socially pleasant and chatty.  They may be operating at a social level several years younger than their chronological age, and yet desperately want and need friends.  They have trouble reading social cues, may be rejected by age-mates, or fall prey to those are see their naievety and are willing to take advantage of it.  They also tend to be very concrete learners, having difficulty translating what they have learned in one context to another.  These challenges impact both emotional health/growth and safety.  Specific interventions which focus on teaching the skills that come so naturally to others has been shown to improve behavior and to demonstrate skills in real-life situations.</a:t>
            </a: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6574368-CBAD-42F0-BD95-297D3F8706A0}" type="slidenum">
              <a:rPr lang="en-US" altLang="en-US" smtClean="0"/>
              <a:pPr eaLnBrk="1" hangingPunct="1">
                <a:spcBef>
                  <a:spcPct val="0"/>
                </a:spcBef>
              </a:pPr>
              <a:t>138</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4" charset="0"/>
              </a:defRPr>
            </a:lvl1pPr>
            <a:lvl2pPr marL="759666" indent="-292179">
              <a:defRPr sz="2500">
                <a:solidFill>
                  <a:schemeClr val="tx1"/>
                </a:solidFill>
                <a:latin typeface="Times" pitchFamily="14" charset="0"/>
              </a:defRPr>
            </a:lvl2pPr>
            <a:lvl3pPr marL="1168718" indent="-233744">
              <a:defRPr sz="2500">
                <a:solidFill>
                  <a:schemeClr val="tx1"/>
                </a:solidFill>
                <a:latin typeface="Times" pitchFamily="14" charset="0"/>
              </a:defRPr>
            </a:lvl3pPr>
            <a:lvl4pPr marL="1636205" indent="-233744">
              <a:defRPr sz="2500">
                <a:solidFill>
                  <a:schemeClr val="tx1"/>
                </a:solidFill>
                <a:latin typeface="Times" pitchFamily="14" charset="0"/>
              </a:defRPr>
            </a:lvl4pPr>
            <a:lvl5pPr marL="2103692" indent="-233744">
              <a:defRPr sz="2500">
                <a:solidFill>
                  <a:schemeClr val="tx1"/>
                </a:solidFill>
                <a:latin typeface="Times" pitchFamily="14" charset="0"/>
              </a:defRPr>
            </a:lvl5pPr>
            <a:lvl6pPr marL="2571179" indent="-233744" algn="ctr" eaLnBrk="0" fontAlgn="base" hangingPunct="0">
              <a:spcBef>
                <a:spcPct val="0"/>
              </a:spcBef>
              <a:spcAft>
                <a:spcPct val="0"/>
              </a:spcAft>
              <a:defRPr sz="2500">
                <a:solidFill>
                  <a:schemeClr val="tx1"/>
                </a:solidFill>
                <a:latin typeface="Times" pitchFamily="14" charset="0"/>
              </a:defRPr>
            </a:lvl6pPr>
            <a:lvl7pPr marL="3038666" indent="-233744" algn="ctr" eaLnBrk="0" fontAlgn="base" hangingPunct="0">
              <a:spcBef>
                <a:spcPct val="0"/>
              </a:spcBef>
              <a:spcAft>
                <a:spcPct val="0"/>
              </a:spcAft>
              <a:defRPr sz="2500">
                <a:solidFill>
                  <a:schemeClr val="tx1"/>
                </a:solidFill>
                <a:latin typeface="Times" pitchFamily="14" charset="0"/>
              </a:defRPr>
            </a:lvl7pPr>
            <a:lvl8pPr marL="3506153" indent="-233744" algn="ctr" eaLnBrk="0" fontAlgn="base" hangingPunct="0">
              <a:spcBef>
                <a:spcPct val="0"/>
              </a:spcBef>
              <a:spcAft>
                <a:spcPct val="0"/>
              </a:spcAft>
              <a:defRPr sz="2500">
                <a:solidFill>
                  <a:schemeClr val="tx1"/>
                </a:solidFill>
                <a:latin typeface="Times" pitchFamily="14" charset="0"/>
              </a:defRPr>
            </a:lvl8pPr>
            <a:lvl9pPr marL="3973640" indent="-233744" algn="ctr" eaLnBrk="0" fontAlgn="base" hangingPunct="0">
              <a:spcBef>
                <a:spcPct val="0"/>
              </a:spcBef>
              <a:spcAft>
                <a:spcPct val="0"/>
              </a:spcAft>
              <a:defRPr sz="2500">
                <a:solidFill>
                  <a:schemeClr val="tx1"/>
                </a:solidFill>
                <a:latin typeface="Times" pitchFamily="14" charset="0"/>
              </a:defRPr>
            </a:lvl9pPr>
          </a:lstStyle>
          <a:p>
            <a:fld id="{2B4AA71B-3D0B-4AA5-A929-753C23A85D98}" type="slidenum">
              <a:rPr lang="en-US" altLang="en-US" sz="1200"/>
              <a:pPr/>
              <a:t>146</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238" indent="-290513" eaLnBrk="0" hangingPunct="0">
              <a:spcBef>
                <a:spcPct val="30000"/>
              </a:spcBef>
              <a:defRPr sz="1200">
                <a:solidFill>
                  <a:schemeClr val="tx1"/>
                </a:solidFill>
                <a:latin typeface="Arial" pitchFamily="34" charset="0"/>
              </a:defRPr>
            </a:lvl2pPr>
            <a:lvl3pPr marL="1166813" indent="-231775" eaLnBrk="0" hangingPunct="0">
              <a:spcBef>
                <a:spcPct val="30000"/>
              </a:spcBef>
              <a:defRPr sz="1200">
                <a:solidFill>
                  <a:schemeClr val="tx1"/>
                </a:solidFill>
                <a:latin typeface="Arial" pitchFamily="34" charset="0"/>
              </a:defRPr>
            </a:lvl3pPr>
            <a:lvl4pPr marL="1633538" indent="-231775" eaLnBrk="0" hangingPunct="0">
              <a:spcBef>
                <a:spcPct val="30000"/>
              </a:spcBef>
              <a:defRPr sz="1200">
                <a:solidFill>
                  <a:schemeClr val="tx1"/>
                </a:solidFill>
                <a:latin typeface="Arial" pitchFamily="34" charset="0"/>
              </a:defRPr>
            </a:lvl4pPr>
            <a:lvl5pPr marL="2101850" indent="-231775" eaLnBrk="0" hangingPunct="0">
              <a:spcBef>
                <a:spcPct val="30000"/>
              </a:spcBef>
              <a:defRPr sz="1200">
                <a:solidFill>
                  <a:schemeClr val="tx1"/>
                </a:solidFill>
                <a:latin typeface="Arial" pitchFamily="34" charset="0"/>
              </a:defRPr>
            </a:lvl5pPr>
            <a:lvl6pPr marL="2559050" indent="-231775" eaLnBrk="0" fontAlgn="base" hangingPunct="0">
              <a:spcBef>
                <a:spcPct val="30000"/>
              </a:spcBef>
              <a:spcAft>
                <a:spcPct val="0"/>
              </a:spcAft>
              <a:defRPr sz="1200">
                <a:solidFill>
                  <a:schemeClr val="tx1"/>
                </a:solidFill>
                <a:latin typeface="Arial" pitchFamily="34" charset="0"/>
              </a:defRPr>
            </a:lvl6pPr>
            <a:lvl7pPr marL="3016250" indent="-231775" eaLnBrk="0" fontAlgn="base" hangingPunct="0">
              <a:spcBef>
                <a:spcPct val="30000"/>
              </a:spcBef>
              <a:spcAft>
                <a:spcPct val="0"/>
              </a:spcAft>
              <a:defRPr sz="1200">
                <a:solidFill>
                  <a:schemeClr val="tx1"/>
                </a:solidFill>
                <a:latin typeface="Arial" pitchFamily="34" charset="0"/>
              </a:defRPr>
            </a:lvl7pPr>
            <a:lvl8pPr marL="3473450" indent="-231775" eaLnBrk="0" fontAlgn="base" hangingPunct="0">
              <a:spcBef>
                <a:spcPct val="30000"/>
              </a:spcBef>
              <a:spcAft>
                <a:spcPct val="0"/>
              </a:spcAft>
              <a:defRPr sz="1200">
                <a:solidFill>
                  <a:schemeClr val="tx1"/>
                </a:solidFill>
                <a:latin typeface="Arial" pitchFamily="34" charset="0"/>
              </a:defRPr>
            </a:lvl8pPr>
            <a:lvl9pPr marL="3930650" indent="-2317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9BE333D-9CBB-43E1-85F9-DFBE7A10057E}" type="slidenum">
              <a:rPr lang="en-US" altLang="en-US" smtClean="0"/>
              <a:pPr eaLnBrk="1" hangingPunct="1">
                <a:spcBef>
                  <a:spcPct val="0"/>
                </a:spcBef>
              </a:pPr>
              <a:t>186</a:t>
            </a:fld>
            <a:endParaRPr lang="en-US" alt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Alcohol consumption by the biologic father does not contribute to FASD. FASD results in approximately 2-4% of all mental retardation (Georgia/CDC and Sweden studies). We only know what causes about 20% of mental retardation.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8825" indent="-292100" eaLnBrk="0" hangingPunct="0">
              <a:spcBef>
                <a:spcPct val="30000"/>
              </a:spcBef>
              <a:defRPr sz="1200">
                <a:solidFill>
                  <a:schemeClr val="tx1"/>
                </a:solidFill>
                <a:latin typeface="Arial" pitchFamily="34" charset="0"/>
              </a:defRPr>
            </a:lvl2pPr>
            <a:lvl3pPr marL="1168400" indent="-233363" eaLnBrk="0" hangingPunct="0">
              <a:spcBef>
                <a:spcPct val="30000"/>
              </a:spcBef>
              <a:defRPr sz="1200">
                <a:solidFill>
                  <a:schemeClr val="tx1"/>
                </a:solidFill>
                <a:latin typeface="Arial" pitchFamily="34" charset="0"/>
              </a:defRPr>
            </a:lvl3pPr>
            <a:lvl4pPr marL="1635125" indent="-233363" eaLnBrk="0" hangingPunct="0">
              <a:spcBef>
                <a:spcPct val="30000"/>
              </a:spcBef>
              <a:defRPr sz="1200">
                <a:solidFill>
                  <a:schemeClr val="tx1"/>
                </a:solidFill>
                <a:latin typeface="Arial" pitchFamily="34" charset="0"/>
              </a:defRPr>
            </a:lvl4pPr>
            <a:lvl5pPr marL="2103438" indent="-233363" eaLnBrk="0" hangingPunct="0">
              <a:spcBef>
                <a:spcPct val="30000"/>
              </a:spcBef>
              <a:defRPr sz="1200">
                <a:solidFill>
                  <a:schemeClr val="tx1"/>
                </a:solidFill>
                <a:latin typeface="Arial" pitchFamily="34" charset="0"/>
              </a:defRPr>
            </a:lvl5pPr>
            <a:lvl6pPr marL="2560638" indent="-233363" eaLnBrk="0" fontAlgn="base" hangingPunct="0">
              <a:spcBef>
                <a:spcPct val="30000"/>
              </a:spcBef>
              <a:spcAft>
                <a:spcPct val="0"/>
              </a:spcAft>
              <a:defRPr sz="1200">
                <a:solidFill>
                  <a:schemeClr val="tx1"/>
                </a:solidFill>
                <a:latin typeface="Arial" pitchFamily="34" charset="0"/>
              </a:defRPr>
            </a:lvl6pPr>
            <a:lvl7pPr marL="3017838" indent="-233363" eaLnBrk="0" fontAlgn="base" hangingPunct="0">
              <a:spcBef>
                <a:spcPct val="30000"/>
              </a:spcBef>
              <a:spcAft>
                <a:spcPct val="0"/>
              </a:spcAft>
              <a:defRPr sz="1200">
                <a:solidFill>
                  <a:schemeClr val="tx1"/>
                </a:solidFill>
                <a:latin typeface="Arial" pitchFamily="34" charset="0"/>
              </a:defRPr>
            </a:lvl7pPr>
            <a:lvl8pPr marL="3475038" indent="-233363" eaLnBrk="0" fontAlgn="base" hangingPunct="0">
              <a:spcBef>
                <a:spcPct val="30000"/>
              </a:spcBef>
              <a:spcAft>
                <a:spcPct val="0"/>
              </a:spcAft>
              <a:defRPr sz="1200">
                <a:solidFill>
                  <a:schemeClr val="tx1"/>
                </a:solidFill>
                <a:latin typeface="Arial" pitchFamily="34" charset="0"/>
              </a:defRPr>
            </a:lvl8pPr>
            <a:lvl9pPr marL="3932238" indent="-2333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7E2B039-A516-432F-BA73-E5BF3216D4EE}" type="slidenum">
              <a:rPr lang="en-US" altLang="en-US" smtClean="0">
                <a:cs typeface="Arial" pitchFamily="34" charset="0"/>
              </a:rPr>
              <a:pPr eaLnBrk="1" hangingPunct="1">
                <a:spcBef>
                  <a:spcPct val="0"/>
                </a:spcBef>
              </a:pPr>
              <a:t>187</a:t>
            </a:fld>
            <a:endParaRPr lang="en-US" altLang="en-US"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63588" indent="-293688" eaLnBrk="0" hangingPunct="0">
              <a:spcBef>
                <a:spcPct val="30000"/>
              </a:spcBef>
              <a:defRPr sz="1200">
                <a:solidFill>
                  <a:schemeClr val="tx1"/>
                </a:solidFill>
                <a:latin typeface="Arial" pitchFamily="34" charset="0"/>
              </a:defRPr>
            </a:lvl2pPr>
            <a:lvl3pPr marL="1176338" indent="-234950" eaLnBrk="0" hangingPunct="0">
              <a:spcBef>
                <a:spcPct val="30000"/>
              </a:spcBef>
              <a:defRPr sz="1200">
                <a:solidFill>
                  <a:schemeClr val="tx1"/>
                </a:solidFill>
                <a:latin typeface="Arial" pitchFamily="34" charset="0"/>
              </a:defRPr>
            </a:lvl3pPr>
            <a:lvl4pPr marL="1646238" indent="-234950" eaLnBrk="0" hangingPunct="0">
              <a:spcBef>
                <a:spcPct val="30000"/>
              </a:spcBef>
              <a:defRPr sz="1200">
                <a:solidFill>
                  <a:schemeClr val="tx1"/>
                </a:solidFill>
                <a:latin typeface="Arial" pitchFamily="34" charset="0"/>
              </a:defRPr>
            </a:lvl4pPr>
            <a:lvl5pPr marL="2117725" indent="-234950" eaLnBrk="0" hangingPunct="0">
              <a:spcBef>
                <a:spcPct val="30000"/>
              </a:spcBef>
              <a:defRPr sz="1200">
                <a:solidFill>
                  <a:schemeClr val="tx1"/>
                </a:solidFill>
                <a:latin typeface="Arial" pitchFamily="34" charset="0"/>
              </a:defRPr>
            </a:lvl5pPr>
            <a:lvl6pPr marL="2574925" indent="-234950" eaLnBrk="0" fontAlgn="base" hangingPunct="0">
              <a:spcBef>
                <a:spcPct val="30000"/>
              </a:spcBef>
              <a:spcAft>
                <a:spcPct val="0"/>
              </a:spcAft>
              <a:defRPr sz="1200">
                <a:solidFill>
                  <a:schemeClr val="tx1"/>
                </a:solidFill>
                <a:latin typeface="Arial" pitchFamily="34" charset="0"/>
              </a:defRPr>
            </a:lvl6pPr>
            <a:lvl7pPr marL="3032125" indent="-234950" eaLnBrk="0" fontAlgn="base" hangingPunct="0">
              <a:spcBef>
                <a:spcPct val="30000"/>
              </a:spcBef>
              <a:spcAft>
                <a:spcPct val="0"/>
              </a:spcAft>
              <a:defRPr sz="1200">
                <a:solidFill>
                  <a:schemeClr val="tx1"/>
                </a:solidFill>
                <a:latin typeface="Arial" pitchFamily="34" charset="0"/>
              </a:defRPr>
            </a:lvl7pPr>
            <a:lvl8pPr marL="3489325" indent="-234950" eaLnBrk="0" fontAlgn="base" hangingPunct="0">
              <a:spcBef>
                <a:spcPct val="30000"/>
              </a:spcBef>
              <a:spcAft>
                <a:spcPct val="0"/>
              </a:spcAft>
              <a:defRPr sz="1200">
                <a:solidFill>
                  <a:schemeClr val="tx1"/>
                </a:solidFill>
                <a:latin typeface="Arial" pitchFamily="34" charset="0"/>
              </a:defRPr>
            </a:lvl8pPr>
            <a:lvl9pPr marL="3946525" indent="-23495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53BD8CD-B148-4D0F-97CE-49CBD68637B8}" type="slidenum">
              <a:rPr lang="en-US" altLang="en-US" smtClean="0"/>
              <a:pPr eaLnBrk="1" hangingPunct="1">
                <a:spcBef>
                  <a:spcPct val="0"/>
                </a:spcBef>
              </a:pPr>
              <a:t>13</a:t>
            </a:fld>
            <a:endParaRPr lang="en-US" altLang="en-US" smtClean="0"/>
          </a:p>
        </p:txBody>
      </p:sp>
      <p:sp>
        <p:nvSpPr>
          <p:cNvPr id="174083" name="Rectangle 2"/>
          <p:cNvSpPr>
            <a:spLocks noGrp="1" noRot="1" noChangeAspect="1" noChangeArrowheads="1" noTextEdit="1"/>
          </p:cNvSpPr>
          <p:nvPr>
            <p:ph type="sldImg"/>
          </p:nvPr>
        </p:nvSpPr>
        <p:spPr>
          <a:xfrm>
            <a:off x="1204913" y="698500"/>
            <a:ext cx="4652962" cy="3490913"/>
          </a:xfrm>
          <a:ln/>
        </p:spPr>
      </p:sp>
      <p:sp>
        <p:nvSpPr>
          <p:cNvPr id="174084" name="Rectangle 3"/>
          <p:cNvSpPr>
            <a:spLocks noGrp="1" noChangeArrowheads="1"/>
          </p:cNvSpPr>
          <p:nvPr>
            <p:ph type="body" idx="1"/>
          </p:nvPr>
        </p:nvSpPr>
        <p:spPr>
          <a:xfrm>
            <a:off x="862013" y="4160838"/>
            <a:ext cx="5172075"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So, if a woman wants to keep up with her heavily drinking boyfriend, she could develop serious health problems. Enid will talk more about this in the sub use training in March.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D39494E-9FF7-4CE0-8FF0-FA082031A3B6}" type="slidenum">
              <a:rPr lang="en-US"/>
              <a:pPr/>
              <a:t>14</a:t>
            </a:fld>
            <a:endParaRPr lang="en-US"/>
          </a:p>
        </p:txBody>
      </p:sp>
      <p:sp>
        <p:nvSpPr>
          <p:cNvPr id="190466" name="Rectangle 4"/>
          <p:cNvSpPr txBox="1">
            <a:spLocks noGrp="1" noChangeArrowheads="1"/>
          </p:cNvSpPr>
          <p:nvPr/>
        </p:nvSpPr>
        <p:spPr bwMode="auto">
          <a:xfrm>
            <a:off x="0"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97" tIns="46749" rIns="93497" bIns="4674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200">
                <a:latin typeface="Times New Roman" pitchFamily="18" charset="0"/>
              </a:rPr>
              <a:t>Adolescent Substance Abuse: New Strategies for Primary Care</a:t>
            </a:r>
          </a:p>
        </p:txBody>
      </p:sp>
      <p:sp>
        <p:nvSpPr>
          <p:cNvPr id="190467" name="Rectangle 5"/>
          <p:cNvSpPr txBox="1">
            <a:spLocks noGrp="1" noChangeArrowheads="1"/>
          </p:cNvSpPr>
          <p:nvPr/>
        </p:nvSpPr>
        <p:spPr bwMode="auto">
          <a:xfrm>
            <a:off x="3996849" y="8843645"/>
            <a:ext cx="3056414"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97" tIns="46749" rIns="93497" bIns="4674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1C122038-0D5B-4536-87CA-8CB81B1AF535}" type="slidenum">
              <a:rPr lang="en-US" sz="1200">
                <a:latin typeface="Times New Roman" pitchFamily="18" charset="0"/>
              </a:rPr>
              <a:pPr algn="r"/>
              <a:t>14</a:t>
            </a:fld>
            <a:endParaRPr lang="en-US" sz="1200">
              <a:latin typeface="Times New Roman" pitchFamily="18" charset="0"/>
            </a:endParaRPr>
          </a:p>
        </p:txBody>
      </p:sp>
      <p:sp>
        <p:nvSpPr>
          <p:cNvPr id="190468" name="Rectangle 2"/>
          <p:cNvSpPr>
            <a:spLocks noGrp="1" noRot="1" noChangeAspect="1" noChangeArrowheads="1" noTextEdit="1"/>
          </p:cNvSpPr>
          <p:nvPr>
            <p:ph type="sldImg"/>
          </p:nvPr>
        </p:nvSpPr>
        <p:spPr>
          <a:xfrm>
            <a:off x="1203325" y="698500"/>
            <a:ext cx="4654550" cy="3490913"/>
          </a:xfrm>
          <a:ln/>
        </p:spPr>
      </p:sp>
      <p:sp>
        <p:nvSpPr>
          <p:cNvPr id="190469" name="Rectangle 3"/>
          <p:cNvSpPr>
            <a:spLocks noGrp="1" noChangeArrowheads="1"/>
          </p:cNvSpPr>
          <p:nvPr>
            <p:ph type="body" idx="1"/>
          </p:nvPr>
        </p:nvSpPr>
        <p:spPr>
          <a:xfrm>
            <a:off x="940435" y="4421823"/>
            <a:ext cx="5172393" cy="4189095"/>
          </a:xfrm>
        </p:spPr>
        <p:txBody>
          <a:bodyPr/>
          <a:lstStyle/>
          <a:p>
            <a:pPr>
              <a:spcBef>
                <a:spcPct val="0"/>
              </a:spcBef>
            </a:pPr>
            <a:r>
              <a:rPr lang="en-US" smtClean="0"/>
              <a:t>If your participant drank heavily during adolescence, for example, that adult would be at greater risk of developing a SUD.</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8825" indent="-292100" eaLnBrk="0" hangingPunct="0">
              <a:defRPr b="1">
                <a:solidFill>
                  <a:schemeClr val="tx1"/>
                </a:solidFill>
                <a:latin typeface="Arial" pitchFamily="34" charset="0"/>
              </a:defRPr>
            </a:lvl2pPr>
            <a:lvl3pPr marL="1168400" indent="-233363" eaLnBrk="0" hangingPunct="0">
              <a:defRPr b="1">
                <a:solidFill>
                  <a:schemeClr val="tx1"/>
                </a:solidFill>
                <a:latin typeface="Arial" pitchFamily="34" charset="0"/>
              </a:defRPr>
            </a:lvl3pPr>
            <a:lvl4pPr marL="1635125" indent="-233363" eaLnBrk="0" hangingPunct="0">
              <a:defRPr b="1">
                <a:solidFill>
                  <a:schemeClr val="tx1"/>
                </a:solidFill>
                <a:latin typeface="Arial" pitchFamily="34" charset="0"/>
              </a:defRPr>
            </a:lvl4pPr>
            <a:lvl5pPr marL="2103438" indent="-233363" eaLnBrk="0" hangingPunct="0">
              <a:defRPr b="1">
                <a:solidFill>
                  <a:schemeClr val="tx1"/>
                </a:solidFill>
                <a:latin typeface="Arial" pitchFamily="34" charset="0"/>
              </a:defRPr>
            </a:lvl5pPr>
            <a:lvl6pPr marL="2560638" indent="-233363" eaLnBrk="0" fontAlgn="base" hangingPunct="0">
              <a:spcBef>
                <a:spcPct val="0"/>
              </a:spcBef>
              <a:spcAft>
                <a:spcPct val="0"/>
              </a:spcAft>
              <a:defRPr b="1">
                <a:solidFill>
                  <a:schemeClr val="tx1"/>
                </a:solidFill>
                <a:latin typeface="Arial" pitchFamily="34" charset="0"/>
              </a:defRPr>
            </a:lvl6pPr>
            <a:lvl7pPr marL="3017838" indent="-233363" eaLnBrk="0" fontAlgn="base" hangingPunct="0">
              <a:spcBef>
                <a:spcPct val="0"/>
              </a:spcBef>
              <a:spcAft>
                <a:spcPct val="0"/>
              </a:spcAft>
              <a:defRPr b="1">
                <a:solidFill>
                  <a:schemeClr val="tx1"/>
                </a:solidFill>
                <a:latin typeface="Arial" pitchFamily="34" charset="0"/>
              </a:defRPr>
            </a:lvl7pPr>
            <a:lvl8pPr marL="3475038" indent="-233363" eaLnBrk="0" fontAlgn="base" hangingPunct="0">
              <a:spcBef>
                <a:spcPct val="0"/>
              </a:spcBef>
              <a:spcAft>
                <a:spcPct val="0"/>
              </a:spcAft>
              <a:defRPr b="1">
                <a:solidFill>
                  <a:schemeClr val="tx1"/>
                </a:solidFill>
                <a:latin typeface="Arial" pitchFamily="34" charset="0"/>
              </a:defRPr>
            </a:lvl8pPr>
            <a:lvl9pPr marL="3932238" indent="-233363" eaLnBrk="0" fontAlgn="base" hangingPunct="0">
              <a:spcBef>
                <a:spcPct val="0"/>
              </a:spcBef>
              <a:spcAft>
                <a:spcPct val="0"/>
              </a:spcAft>
              <a:defRPr b="1">
                <a:solidFill>
                  <a:schemeClr val="tx1"/>
                </a:solidFill>
                <a:latin typeface="Arial" pitchFamily="34" charset="0"/>
              </a:defRPr>
            </a:lvl9pPr>
          </a:lstStyle>
          <a:p>
            <a:pPr eaLnBrk="1" hangingPunct="1"/>
            <a:fld id="{7BE61E54-F8D7-49F5-ACB8-E809C14A1F72}" type="slidenum">
              <a:rPr lang="en-US" altLang="en-US" b="0" smtClean="0">
                <a:latin typeface="Times" pitchFamily="18" charset="0"/>
              </a:rPr>
              <a:pPr eaLnBrk="1" hangingPunct="1"/>
              <a:t>22</a:t>
            </a:fld>
            <a:endParaRPr lang="en-US" altLang="en-US" b="0" smtClean="0">
              <a:latin typeface="Times"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59666" indent="-292179" eaLnBrk="0" hangingPunct="0">
              <a:defRPr b="1">
                <a:solidFill>
                  <a:schemeClr val="tx1"/>
                </a:solidFill>
                <a:latin typeface="Arial" pitchFamily="34" charset="0"/>
              </a:defRPr>
            </a:lvl2pPr>
            <a:lvl3pPr marL="1168718" indent="-233744" eaLnBrk="0" hangingPunct="0">
              <a:defRPr b="1">
                <a:solidFill>
                  <a:schemeClr val="tx1"/>
                </a:solidFill>
                <a:latin typeface="Arial" pitchFamily="34" charset="0"/>
              </a:defRPr>
            </a:lvl3pPr>
            <a:lvl4pPr marL="1636205" indent="-233744" eaLnBrk="0" hangingPunct="0">
              <a:defRPr b="1">
                <a:solidFill>
                  <a:schemeClr val="tx1"/>
                </a:solidFill>
                <a:latin typeface="Arial" pitchFamily="34" charset="0"/>
              </a:defRPr>
            </a:lvl4pPr>
            <a:lvl5pPr marL="2103692" indent="-233744" eaLnBrk="0" hangingPunct="0">
              <a:defRPr b="1">
                <a:solidFill>
                  <a:schemeClr val="tx1"/>
                </a:solidFill>
                <a:latin typeface="Arial" pitchFamily="34" charset="0"/>
              </a:defRPr>
            </a:lvl5pPr>
            <a:lvl6pPr marL="2571179" indent="-233744" eaLnBrk="0" fontAlgn="base" hangingPunct="0">
              <a:spcBef>
                <a:spcPct val="0"/>
              </a:spcBef>
              <a:spcAft>
                <a:spcPct val="0"/>
              </a:spcAft>
              <a:defRPr b="1">
                <a:solidFill>
                  <a:schemeClr val="tx1"/>
                </a:solidFill>
                <a:latin typeface="Arial" pitchFamily="34" charset="0"/>
              </a:defRPr>
            </a:lvl6pPr>
            <a:lvl7pPr marL="3038666" indent="-233744" eaLnBrk="0" fontAlgn="base" hangingPunct="0">
              <a:spcBef>
                <a:spcPct val="0"/>
              </a:spcBef>
              <a:spcAft>
                <a:spcPct val="0"/>
              </a:spcAft>
              <a:defRPr b="1">
                <a:solidFill>
                  <a:schemeClr val="tx1"/>
                </a:solidFill>
                <a:latin typeface="Arial" pitchFamily="34" charset="0"/>
              </a:defRPr>
            </a:lvl7pPr>
            <a:lvl8pPr marL="3506153" indent="-233744" eaLnBrk="0" fontAlgn="base" hangingPunct="0">
              <a:spcBef>
                <a:spcPct val="0"/>
              </a:spcBef>
              <a:spcAft>
                <a:spcPct val="0"/>
              </a:spcAft>
              <a:defRPr b="1">
                <a:solidFill>
                  <a:schemeClr val="tx1"/>
                </a:solidFill>
                <a:latin typeface="Arial" pitchFamily="34" charset="0"/>
              </a:defRPr>
            </a:lvl8pPr>
            <a:lvl9pPr marL="3973640" indent="-233744" eaLnBrk="0" fontAlgn="base" hangingPunct="0">
              <a:spcBef>
                <a:spcPct val="0"/>
              </a:spcBef>
              <a:spcAft>
                <a:spcPct val="0"/>
              </a:spcAft>
              <a:defRPr b="1">
                <a:solidFill>
                  <a:schemeClr val="tx1"/>
                </a:solidFill>
                <a:latin typeface="Arial" pitchFamily="34" charset="0"/>
              </a:defRPr>
            </a:lvl9pPr>
          </a:lstStyle>
          <a:p>
            <a:pPr eaLnBrk="1" hangingPunct="1"/>
            <a:fld id="{EF4826B7-8777-4B4D-9932-7FD6021EA3CE}" type="slidenum">
              <a:rPr lang="en-US" altLang="en-US" b="0" smtClean="0"/>
              <a:pPr eaLnBrk="1" hangingPunct="1"/>
              <a:t>24</a:t>
            </a:fld>
            <a:endParaRPr lang="en-US" altLang="en-US" b="0" smtClean="0"/>
          </a:p>
        </p:txBody>
      </p:sp>
      <p:sp>
        <p:nvSpPr>
          <p:cNvPr id="112643" name="Rectangle 2"/>
          <p:cNvSpPr>
            <a:spLocks noGrp="1" noRot="1" noChangeAspect="1" noChangeArrowheads="1" noTextEdit="1"/>
          </p:cNvSpPr>
          <p:nvPr>
            <p:ph type="sldImg"/>
          </p:nvPr>
        </p:nvSpPr>
        <p:spPr>
          <a:xfrm>
            <a:off x="1203325" y="698500"/>
            <a:ext cx="4654550" cy="3490913"/>
          </a:xfrm>
          <a:ln/>
        </p:spPr>
      </p:sp>
      <p:sp>
        <p:nvSpPr>
          <p:cNvPr id="112644" name="Rectangle 3"/>
          <p:cNvSpPr>
            <a:spLocks noGrp="1" noChangeArrowheads="1"/>
          </p:cNvSpPr>
          <p:nvPr>
            <p:ph type="body" idx="1"/>
          </p:nvPr>
        </p:nvSpPr>
        <p:spPr>
          <a:xfrm>
            <a:off x="862065" y="4161621"/>
            <a:ext cx="5172393" cy="418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Although eventual goal is to be drug-free, pharmocology may be helpful tool. Compliance is crucial, and with it relapse is often prevented.</a:t>
            </a:r>
          </a:p>
          <a:p>
            <a:pPr eaLnBrk="1" hangingPunct="1"/>
            <a:r>
              <a:rPr lang="en-US" altLang="en-US" smtClean="0">
                <a:latin typeface="Arial" pitchFamily="34" charset="0"/>
              </a:rPr>
              <a:t>Adjunctive therapy is also crucial.</a:t>
            </a:r>
          </a:p>
          <a:p>
            <a:pPr eaLnBrk="1" hangingPunct="1"/>
            <a:r>
              <a:rPr lang="en-US" altLang="en-US" smtClean="0">
                <a:latin typeface="Arial" pitchFamily="34" charset="0"/>
              </a:rPr>
              <a:t>Acomprosate: mostly efficacious with low degrees of mental illness, naltrexone especially for high baseline depression.</a:t>
            </a:r>
          </a:p>
          <a:p>
            <a:pPr eaLnBrk="1" hangingPunct="1"/>
            <a:r>
              <a:rPr lang="en-US" altLang="en-US" smtClean="0">
                <a:latin typeface="Arial" pitchFamily="34" charset="0"/>
              </a:rPr>
              <a:t>Methadone: often not accepted in traditional self-help groups. Lower doses tend to result in higher relapse rates.</a:t>
            </a:r>
          </a:p>
          <a:p>
            <a:pPr eaLnBrk="1" hangingPunct="1"/>
            <a:r>
              <a:rPr lang="en-US" altLang="en-US" smtClean="0">
                <a:latin typeface="Arial" pitchFamily="34" charset="0"/>
              </a:rPr>
              <a:t>Relapse rates similar for campral and natlrexone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9666" indent="-292179" eaLnBrk="0" hangingPunct="0">
              <a:defRPr>
                <a:solidFill>
                  <a:schemeClr val="tx1"/>
                </a:solidFill>
                <a:latin typeface="Calibri" pitchFamily="34" charset="0"/>
              </a:defRPr>
            </a:lvl2pPr>
            <a:lvl3pPr marL="1168718" indent="-233744" eaLnBrk="0" hangingPunct="0">
              <a:defRPr>
                <a:solidFill>
                  <a:schemeClr val="tx1"/>
                </a:solidFill>
                <a:latin typeface="Calibri" pitchFamily="34" charset="0"/>
              </a:defRPr>
            </a:lvl3pPr>
            <a:lvl4pPr marL="1636205" indent="-233744" eaLnBrk="0" hangingPunct="0">
              <a:defRPr>
                <a:solidFill>
                  <a:schemeClr val="tx1"/>
                </a:solidFill>
                <a:latin typeface="Calibri" pitchFamily="34" charset="0"/>
              </a:defRPr>
            </a:lvl4pPr>
            <a:lvl5pPr marL="2103692" indent="-233744" eaLnBrk="0" hangingPunct="0">
              <a:defRPr>
                <a:solidFill>
                  <a:schemeClr val="tx1"/>
                </a:solidFill>
                <a:latin typeface="Calibri" pitchFamily="34" charset="0"/>
              </a:defRPr>
            </a:lvl5pPr>
            <a:lvl6pPr marL="2571179" indent="-233744" eaLnBrk="0" fontAlgn="base" hangingPunct="0">
              <a:spcBef>
                <a:spcPct val="0"/>
              </a:spcBef>
              <a:spcAft>
                <a:spcPct val="0"/>
              </a:spcAft>
              <a:defRPr>
                <a:solidFill>
                  <a:schemeClr val="tx1"/>
                </a:solidFill>
                <a:latin typeface="Calibri" pitchFamily="34" charset="0"/>
              </a:defRPr>
            </a:lvl6pPr>
            <a:lvl7pPr marL="3038666" indent="-233744" eaLnBrk="0" fontAlgn="base" hangingPunct="0">
              <a:spcBef>
                <a:spcPct val="0"/>
              </a:spcBef>
              <a:spcAft>
                <a:spcPct val="0"/>
              </a:spcAft>
              <a:defRPr>
                <a:solidFill>
                  <a:schemeClr val="tx1"/>
                </a:solidFill>
                <a:latin typeface="Calibri" pitchFamily="34" charset="0"/>
              </a:defRPr>
            </a:lvl7pPr>
            <a:lvl8pPr marL="3506153" indent="-233744" eaLnBrk="0" fontAlgn="base" hangingPunct="0">
              <a:spcBef>
                <a:spcPct val="0"/>
              </a:spcBef>
              <a:spcAft>
                <a:spcPct val="0"/>
              </a:spcAft>
              <a:defRPr>
                <a:solidFill>
                  <a:schemeClr val="tx1"/>
                </a:solidFill>
                <a:latin typeface="Calibri" pitchFamily="34" charset="0"/>
              </a:defRPr>
            </a:lvl8pPr>
            <a:lvl9pPr marL="3973640" indent="-233744"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708DA73F-9CED-4A9B-9448-B10EC15573E9}" type="slidenum">
              <a:rPr lang="en-US" smtClean="0"/>
              <a:pPr eaLnBrk="1" fontAlgn="base" hangingPunct="1">
                <a:spcBef>
                  <a:spcPct val="0"/>
                </a:spcBef>
                <a:spcAft>
                  <a:spcPct val="0"/>
                </a:spcAft>
              </a:pPr>
              <a:t>25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B87EB1C-5B4B-44FC-A7E4-773EDF618236}" type="slidenum">
              <a:rPr lang="en-US"/>
              <a:pPr>
                <a:defRPr/>
              </a:pPr>
              <a:t>‹#›</a:t>
            </a:fld>
            <a:endParaRPr lang="en-US"/>
          </a:p>
        </p:txBody>
      </p:sp>
    </p:spTree>
    <p:extLst>
      <p:ext uri="{BB962C8B-B14F-4D97-AF65-F5344CB8AC3E}">
        <p14:creationId xmlns:p14="http://schemas.microsoft.com/office/powerpoint/2010/main" val="3978601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0847C8E-ECC7-4104-8B84-674CB2590F7C}" type="slidenum">
              <a:rPr lang="en-US"/>
              <a:pPr>
                <a:defRPr/>
              </a:pPr>
              <a:t>‹#›</a:t>
            </a:fld>
            <a:endParaRPr lang="en-US"/>
          </a:p>
        </p:txBody>
      </p:sp>
    </p:spTree>
    <p:extLst>
      <p:ext uri="{BB962C8B-B14F-4D97-AF65-F5344CB8AC3E}">
        <p14:creationId xmlns:p14="http://schemas.microsoft.com/office/powerpoint/2010/main" val="16509400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256ECB-79D5-4AE6-9418-4633D0E4687E}"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EF33FE-8B0B-4F85-ADE9-B88B3D67B2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3397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CEDAE5-BE3F-4B99-8488-881E5363AA5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83591B-0885-4B4C-B254-43C1411833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4993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7C35803-19EC-48CD-B664-7541181C581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89E156-48FE-4E89-A2F7-F24DB4063F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739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B284186-72AE-43CC-A727-BDDB42F153C7}" type="datetimeFigureOut">
              <a:rPr lang="en-US">
                <a:solidFill>
                  <a:prstClr val="black">
                    <a:tint val="75000"/>
                  </a:prstClr>
                </a:solidFill>
              </a:rPr>
              <a:pPr>
                <a:defRPr/>
              </a:pPr>
              <a:t>6/2/2015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0CCAFB6-10D8-461B-A7E5-CE81E6E61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7906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58ECB9-0612-460F-A741-BD85B5EC162D}" type="datetimeFigureOut">
              <a:rPr lang="en-US">
                <a:solidFill>
                  <a:prstClr val="black">
                    <a:tint val="75000"/>
                  </a:prstClr>
                </a:solidFill>
              </a:rPr>
              <a:pPr>
                <a:defRPr/>
              </a:pPr>
              <a:t>6/2/2015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7A056-742C-4196-ADF5-69E9AD0973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43001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AB3ABC-8DC7-4724-A672-ED6978A530AA}" type="datetimeFigureOut">
              <a:rPr lang="en-US">
                <a:solidFill>
                  <a:prstClr val="black">
                    <a:tint val="75000"/>
                  </a:prstClr>
                </a:solidFill>
              </a:rPr>
              <a:pPr>
                <a:defRPr/>
              </a:pPr>
              <a:t>6/2/2015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0760B30-936D-45FC-942C-FB180D9161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69238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D44556-2ACF-4052-8921-66C78632AAB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5FD820-F745-471B-908A-CDE61F43E8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0906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DD278E-BCA6-499B-A456-6580881CCF46}"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721239-60CA-4658-9C62-2A420B61B0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08983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CA796E-8CA9-4EB7-89EB-053289E80FC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6B864E-8696-415B-A58E-55A9D871A4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9364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16E990-3D1F-4965-8303-E60C46EED675}"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1276A2-5342-4F1B-95DC-EAF5AC3555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690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992B65E-B888-47A5-B672-14D69582FF9C}" type="slidenum">
              <a:rPr lang="en-US"/>
              <a:pPr>
                <a:defRPr/>
              </a:pPr>
              <a:t>‹#›</a:t>
            </a:fld>
            <a:endParaRPr lang="en-US"/>
          </a:p>
        </p:txBody>
      </p:sp>
    </p:spTree>
    <p:extLst>
      <p:ext uri="{BB962C8B-B14F-4D97-AF65-F5344CB8AC3E}">
        <p14:creationId xmlns:p14="http://schemas.microsoft.com/office/powerpoint/2010/main" val="218411668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9E7B3-AA84-4A4C-B3F6-E217A938E829}"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2240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1608914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9E7B3-AA84-4A4C-B3F6-E217A938E829}"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479593"/>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42173562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49E7B3-AA84-4A4C-B3F6-E217A938E829}"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197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28756351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368972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9E7B3-AA84-4A4C-B3F6-E217A938E82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8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18758655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2345314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54BD8CE-B90C-41A0-9762-43DC1501AE17}" type="slidenum">
              <a:rPr lang="en-US"/>
              <a:pPr>
                <a:defRPr/>
              </a:pPr>
              <a:t>‹#›</a:t>
            </a:fld>
            <a:endParaRPr lang="en-US"/>
          </a:p>
        </p:txBody>
      </p:sp>
    </p:spTree>
    <p:extLst>
      <p:ext uri="{BB962C8B-B14F-4D97-AF65-F5344CB8AC3E}">
        <p14:creationId xmlns:p14="http://schemas.microsoft.com/office/powerpoint/2010/main" val="399618239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6087A8-7F9A-4F97-9EBC-2378FB5A68E6}" type="datetimeFigureOut">
              <a:rPr lang="en-US" smtClean="0"/>
              <a:pPr/>
              <a:t>6/2/2015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49E7B3-AA84-4A4C-B3F6-E217A938E829}" type="slidenum">
              <a:rPr lang="en-US" smtClean="0"/>
              <a:pPr/>
              <a:t>‹#›</a:t>
            </a:fld>
            <a:endParaRPr lang="en-US" dirty="0"/>
          </a:p>
        </p:txBody>
      </p:sp>
    </p:spTree>
    <p:extLst>
      <p:ext uri="{BB962C8B-B14F-4D97-AF65-F5344CB8AC3E}">
        <p14:creationId xmlns:p14="http://schemas.microsoft.com/office/powerpoint/2010/main" val="1733233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A13087-CEE5-4F42-9C08-8461DF779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220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25D8E30-688E-4E1C-A1E8-4CB758EC13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6899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E6EB332-AA1D-4D9E-A8C2-CB340221A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7474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EBCDC45-B680-4E4A-A047-07D52F5AA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7717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A6C9C40D-9BE3-426C-9F13-936350C21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808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B19DB36-B1BF-4DF2-A811-354D75FC95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6463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4AC0A2A-508B-4833-8993-CF2647A42D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50437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83D3032-4CD6-467C-A0BF-896B898A26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9747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F943EEF-3A79-4E0C-95B8-E058E0DD1B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53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878CF0C7-7FE8-4D01-890B-4030267BCB5F}" type="slidenum">
              <a:rPr lang="en-US"/>
              <a:pPr>
                <a:defRPr/>
              </a:pPr>
              <a:t>‹#›</a:t>
            </a:fld>
            <a:endParaRPr lang="en-US"/>
          </a:p>
        </p:txBody>
      </p:sp>
    </p:spTree>
    <p:extLst>
      <p:ext uri="{BB962C8B-B14F-4D97-AF65-F5344CB8AC3E}">
        <p14:creationId xmlns:p14="http://schemas.microsoft.com/office/powerpoint/2010/main" val="154344753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B753C4D-2329-41F5-8E88-EABE09C20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3612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38B7137A-06E7-456D-8840-B4B60D1CC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0696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A13087-CEE5-4F42-9C08-8461DF779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7430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25D8E30-688E-4E1C-A1E8-4CB758EC13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25768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E6EB332-AA1D-4D9E-A8C2-CB340221A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5004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EBCDC45-B680-4E4A-A047-07D52F5AA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2942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A6C9C40D-9BE3-426C-9F13-936350C21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639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B19DB36-B1BF-4DF2-A811-354D75FC95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5853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4AC0A2A-508B-4833-8993-CF2647A42D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4339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83D3032-4CD6-467C-A0BF-896B898A26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3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C254E75-A275-45B6-9584-B1398AB1D2B6}" type="slidenum">
              <a:rPr lang="en-US"/>
              <a:pPr>
                <a:defRPr/>
              </a:pPr>
              <a:t>‹#›</a:t>
            </a:fld>
            <a:endParaRPr lang="en-US"/>
          </a:p>
        </p:txBody>
      </p:sp>
    </p:spTree>
    <p:extLst>
      <p:ext uri="{BB962C8B-B14F-4D97-AF65-F5344CB8AC3E}">
        <p14:creationId xmlns:p14="http://schemas.microsoft.com/office/powerpoint/2010/main" val="259068340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F943EEF-3A79-4E0C-95B8-E058E0DD1B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1077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B753C4D-2329-41F5-8E88-EABE09C20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1136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38B7137A-06E7-456D-8840-B4B60D1CC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4020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1A13087-CEE5-4F42-9C08-8461DF7790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9565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25D8E30-688E-4E1C-A1E8-4CB758EC13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7969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E6EB332-AA1D-4D9E-A8C2-CB340221A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7693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EBCDC45-B680-4E4A-A047-07D52F5AA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2007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A6C9C40D-9BE3-426C-9F13-936350C21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8896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6B19DB36-B1BF-4DF2-A811-354D75FC95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7048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4AC0A2A-508B-4833-8993-CF2647A42D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13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B825073D-7995-46EF-BC01-4788083700D1}" type="slidenum">
              <a:rPr lang="en-US"/>
              <a:pPr>
                <a:defRPr/>
              </a:pPr>
              <a:t>‹#›</a:t>
            </a:fld>
            <a:endParaRPr lang="en-US"/>
          </a:p>
        </p:txBody>
      </p:sp>
    </p:spTree>
    <p:extLst>
      <p:ext uri="{BB962C8B-B14F-4D97-AF65-F5344CB8AC3E}">
        <p14:creationId xmlns:p14="http://schemas.microsoft.com/office/powerpoint/2010/main" val="313230767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83D3032-4CD6-467C-A0BF-896B898A26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5121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DF943EEF-3A79-4E0C-95B8-E058E0DD1B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1209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FB753C4D-2329-41F5-8E88-EABE09C20F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63379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38B7137A-06E7-456D-8840-B4B60D1CC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88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123E0444-01E6-4291-B474-6C5201FC6970}" type="slidenum">
              <a:rPr lang="en-US"/>
              <a:pPr>
                <a:defRPr/>
              </a:pPr>
              <a:t>‹#›</a:t>
            </a:fld>
            <a:endParaRPr lang="en-US"/>
          </a:p>
        </p:txBody>
      </p:sp>
    </p:spTree>
    <p:extLst>
      <p:ext uri="{BB962C8B-B14F-4D97-AF65-F5344CB8AC3E}">
        <p14:creationId xmlns:p14="http://schemas.microsoft.com/office/powerpoint/2010/main" val="37369548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D9DD5E75-D883-45B9-BC8F-F965E24D079F}" type="slidenum">
              <a:rPr lang="en-US"/>
              <a:pPr>
                <a:defRPr/>
              </a:pPr>
              <a:t>‹#›</a:t>
            </a:fld>
            <a:endParaRPr lang="en-US"/>
          </a:p>
        </p:txBody>
      </p:sp>
    </p:spTree>
    <p:extLst>
      <p:ext uri="{BB962C8B-B14F-4D97-AF65-F5344CB8AC3E}">
        <p14:creationId xmlns:p14="http://schemas.microsoft.com/office/powerpoint/2010/main" val="20510589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584E6779-0FD2-4ABB-9655-41CD895A4D53}" type="slidenum">
              <a:rPr lang="en-US"/>
              <a:pPr>
                <a:defRPr/>
              </a:pPr>
              <a:t>‹#›</a:t>
            </a:fld>
            <a:endParaRPr lang="en-US"/>
          </a:p>
        </p:txBody>
      </p:sp>
    </p:spTree>
    <p:extLst>
      <p:ext uri="{BB962C8B-B14F-4D97-AF65-F5344CB8AC3E}">
        <p14:creationId xmlns:p14="http://schemas.microsoft.com/office/powerpoint/2010/main" val="17189578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BE51155-6465-499D-BDC9-9E49685DD7B8}" type="slidenum">
              <a:rPr lang="en-US"/>
              <a:pPr>
                <a:defRPr/>
              </a:pPr>
              <a:t>‹#›</a:t>
            </a:fld>
            <a:endParaRPr lang="en-US"/>
          </a:p>
        </p:txBody>
      </p:sp>
    </p:spTree>
    <p:extLst>
      <p:ext uri="{BB962C8B-B14F-4D97-AF65-F5344CB8AC3E}">
        <p14:creationId xmlns:p14="http://schemas.microsoft.com/office/powerpoint/2010/main" val="24323034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ABFFAB39-D9CB-4EC7-9996-9F5FE74FC459}" type="slidenum">
              <a:rPr lang="en-US"/>
              <a:pPr>
                <a:defRPr/>
              </a:pPr>
              <a:t>‹#›</a:t>
            </a:fld>
            <a:endParaRPr lang="en-US"/>
          </a:p>
        </p:txBody>
      </p:sp>
    </p:spTree>
    <p:extLst>
      <p:ext uri="{BB962C8B-B14F-4D97-AF65-F5344CB8AC3E}">
        <p14:creationId xmlns:p14="http://schemas.microsoft.com/office/powerpoint/2010/main" val="37536308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6094A23A-D24F-4601-A351-37087F475E8D}" type="slidenum">
              <a:rPr lang="en-US"/>
              <a:pPr>
                <a:defRPr/>
              </a:pPr>
              <a:t>‹#›</a:t>
            </a:fld>
            <a:endParaRPr lang="en-US"/>
          </a:p>
        </p:txBody>
      </p:sp>
    </p:spTree>
    <p:extLst>
      <p:ext uri="{BB962C8B-B14F-4D97-AF65-F5344CB8AC3E}">
        <p14:creationId xmlns:p14="http://schemas.microsoft.com/office/powerpoint/2010/main" val="125041916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2C9AD82-1BA0-4A22-9307-B969EEB557A5}" type="slidenum">
              <a:rPr lang="en-US"/>
              <a:pPr>
                <a:defRPr/>
              </a:pPr>
              <a:t>‹#›</a:t>
            </a:fld>
            <a:endParaRPr lang="en-US"/>
          </a:p>
        </p:txBody>
      </p:sp>
    </p:spTree>
    <p:extLst>
      <p:ext uri="{BB962C8B-B14F-4D97-AF65-F5344CB8AC3E}">
        <p14:creationId xmlns:p14="http://schemas.microsoft.com/office/powerpoint/2010/main" val="22602320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D386D81E-2414-4661-A956-EEE4E281F9F4}" type="slidenum">
              <a:rPr lang="en-US"/>
              <a:pPr>
                <a:defRPr/>
              </a:pPr>
              <a:t>‹#›</a:t>
            </a:fld>
            <a:endParaRPr lang="en-US"/>
          </a:p>
        </p:txBody>
      </p:sp>
    </p:spTree>
    <p:extLst>
      <p:ext uri="{BB962C8B-B14F-4D97-AF65-F5344CB8AC3E}">
        <p14:creationId xmlns:p14="http://schemas.microsoft.com/office/powerpoint/2010/main" val="38467506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680A8-17B4-4D2B-BA13-E3F0A2FFE2DC}" type="slidenum">
              <a:rPr lang="en-US"/>
              <a:pPr>
                <a:defRPr/>
              </a:pPr>
              <a:t>‹#›</a:t>
            </a:fld>
            <a:endParaRPr lang="en-US"/>
          </a:p>
        </p:txBody>
      </p:sp>
    </p:spTree>
    <p:extLst>
      <p:ext uri="{BB962C8B-B14F-4D97-AF65-F5344CB8AC3E}">
        <p14:creationId xmlns:p14="http://schemas.microsoft.com/office/powerpoint/2010/main" val="12533488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31CDE-9BA0-4271-83DE-8D5A9A7F4D4A}" type="slidenum">
              <a:rPr lang="en-US"/>
              <a:pPr>
                <a:defRPr/>
              </a:pPr>
              <a:t>‹#›</a:t>
            </a:fld>
            <a:endParaRPr lang="en-US"/>
          </a:p>
        </p:txBody>
      </p:sp>
    </p:spTree>
    <p:extLst>
      <p:ext uri="{BB962C8B-B14F-4D97-AF65-F5344CB8AC3E}">
        <p14:creationId xmlns:p14="http://schemas.microsoft.com/office/powerpoint/2010/main" val="151681241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B137D-5570-44A2-94A6-2020265A89CD}" type="slidenum">
              <a:rPr lang="en-US"/>
              <a:pPr>
                <a:defRPr/>
              </a:pPr>
              <a:t>‹#›</a:t>
            </a:fld>
            <a:endParaRPr lang="en-US"/>
          </a:p>
        </p:txBody>
      </p:sp>
    </p:spTree>
    <p:extLst>
      <p:ext uri="{BB962C8B-B14F-4D97-AF65-F5344CB8AC3E}">
        <p14:creationId xmlns:p14="http://schemas.microsoft.com/office/powerpoint/2010/main" val="338593016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A4E0F4-0F04-43DA-BE6E-BB464657CFA3}" type="slidenum">
              <a:rPr lang="en-US"/>
              <a:pPr>
                <a:defRPr/>
              </a:pPr>
              <a:t>‹#›</a:t>
            </a:fld>
            <a:endParaRPr lang="en-US"/>
          </a:p>
        </p:txBody>
      </p:sp>
    </p:spTree>
    <p:extLst>
      <p:ext uri="{BB962C8B-B14F-4D97-AF65-F5344CB8AC3E}">
        <p14:creationId xmlns:p14="http://schemas.microsoft.com/office/powerpoint/2010/main" val="40463864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BEDE33-7CF0-455B-81DC-47EC88E53B4E}" type="slidenum">
              <a:rPr lang="en-US"/>
              <a:pPr>
                <a:defRPr/>
              </a:pPr>
              <a:t>‹#›</a:t>
            </a:fld>
            <a:endParaRPr lang="en-US"/>
          </a:p>
        </p:txBody>
      </p:sp>
    </p:spTree>
    <p:extLst>
      <p:ext uri="{BB962C8B-B14F-4D97-AF65-F5344CB8AC3E}">
        <p14:creationId xmlns:p14="http://schemas.microsoft.com/office/powerpoint/2010/main" val="38483483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14247E-CCF7-4B79-9FE0-1FFD54CB392B}" type="slidenum">
              <a:rPr lang="en-US"/>
              <a:pPr>
                <a:defRPr/>
              </a:pPr>
              <a:t>‹#›</a:t>
            </a:fld>
            <a:endParaRPr lang="en-US"/>
          </a:p>
        </p:txBody>
      </p:sp>
    </p:spTree>
    <p:extLst>
      <p:ext uri="{BB962C8B-B14F-4D97-AF65-F5344CB8AC3E}">
        <p14:creationId xmlns:p14="http://schemas.microsoft.com/office/powerpoint/2010/main" val="136021993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2B3C22-FF79-4E3C-8C6A-068CB52E7215}" type="slidenum">
              <a:rPr lang="en-US"/>
              <a:pPr>
                <a:defRPr/>
              </a:pPr>
              <a:t>‹#›</a:t>
            </a:fld>
            <a:endParaRPr lang="en-US"/>
          </a:p>
        </p:txBody>
      </p:sp>
    </p:spTree>
    <p:extLst>
      <p:ext uri="{BB962C8B-B14F-4D97-AF65-F5344CB8AC3E}">
        <p14:creationId xmlns:p14="http://schemas.microsoft.com/office/powerpoint/2010/main" val="4295588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5E55829-FA0C-40EE-936B-446AD1F4B0C0}" type="slidenum">
              <a:rPr lang="en-US"/>
              <a:pPr>
                <a:defRPr/>
              </a:pPr>
              <a:t>‹#›</a:t>
            </a:fld>
            <a:endParaRPr lang="en-US"/>
          </a:p>
        </p:txBody>
      </p:sp>
    </p:spTree>
    <p:extLst>
      <p:ext uri="{BB962C8B-B14F-4D97-AF65-F5344CB8AC3E}">
        <p14:creationId xmlns:p14="http://schemas.microsoft.com/office/powerpoint/2010/main" val="97829951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196E16-10F3-439C-93C9-1C52383A1102}" type="slidenum">
              <a:rPr lang="en-US"/>
              <a:pPr>
                <a:defRPr/>
              </a:pPr>
              <a:t>‹#›</a:t>
            </a:fld>
            <a:endParaRPr lang="en-US"/>
          </a:p>
        </p:txBody>
      </p:sp>
    </p:spTree>
    <p:extLst>
      <p:ext uri="{BB962C8B-B14F-4D97-AF65-F5344CB8AC3E}">
        <p14:creationId xmlns:p14="http://schemas.microsoft.com/office/powerpoint/2010/main" val="42813525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3937BD-E5FE-4590-904C-77121F3936A1}" type="slidenum">
              <a:rPr lang="en-US"/>
              <a:pPr>
                <a:defRPr/>
              </a:pPr>
              <a:t>‹#›</a:t>
            </a:fld>
            <a:endParaRPr lang="en-US"/>
          </a:p>
        </p:txBody>
      </p:sp>
    </p:spTree>
    <p:extLst>
      <p:ext uri="{BB962C8B-B14F-4D97-AF65-F5344CB8AC3E}">
        <p14:creationId xmlns:p14="http://schemas.microsoft.com/office/powerpoint/2010/main" val="19641664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951449-AEBA-4897-A16B-E36BA11DD585}" type="slidenum">
              <a:rPr lang="en-US"/>
              <a:pPr>
                <a:defRPr/>
              </a:pPr>
              <a:t>‹#›</a:t>
            </a:fld>
            <a:endParaRPr lang="en-US"/>
          </a:p>
        </p:txBody>
      </p:sp>
    </p:spTree>
    <p:extLst>
      <p:ext uri="{BB962C8B-B14F-4D97-AF65-F5344CB8AC3E}">
        <p14:creationId xmlns:p14="http://schemas.microsoft.com/office/powerpoint/2010/main" val="401732455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222D6-94F5-404A-B141-2D5CC25C9501}" type="slidenum">
              <a:rPr lang="en-US"/>
              <a:pPr>
                <a:defRPr/>
              </a:pPr>
              <a:t>‹#›</a:t>
            </a:fld>
            <a:endParaRPr lang="en-US"/>
          </a:p>
        </p:txBody>
      </p:sp>
    </p:spTree>
    <p:extLst>
      <p:ext uri="{BB962C8B-B14F-4D97-AF65-F5344CB8AC3E}">
        <p14:creationId xmlns:p14="http://schemas.microsoft.com/office/powerpoint/2010/main" val="34497205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DDD3268-08D5-4297-A7B1-1FEB8BE0D127}" type="slidenum">
              <a:rPr lang="en-US"/>
              <a:pPr>
                <a:defRPr/>
              </a:pPr>
              <a:t>‹#›</a:t>
            </a:fld>
            <a:endParaRPr lang="en-US"/>
          </a:p>
        </p:txBody>
      </p:sp>
    </p:spTree>
    <p:extLst>
      <p:ext uri="{BB962C8B-B14F-4D97-AF65-F5344CB8AC3E}">
        <p14:creationId xmlns:p14="http://schemas.microsoft.com/office/powerpoint/2010/main" val="306551767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9417055D-D368-43A4-B805-19BDDF32740A}" type="slidenum">
              <a:rPr lang="en-US"/>
              <a:pPr>
                <a:defRPr/>
              </a:pPr>
              <a:t>‹#›</a:t>
            </a:fld>
            <a:endParaRPr lang="en-US"/>
          </a:p>
        </p:txBody>
      </p:sp>
    </p:spTree>
    <p:extLst>
      <p:ext uri="{BB962C8B-B14F-4D97-AF65-F5344CB8AC3E}">
        <p14:creationId xmlns:p14="http://schemas.microsoft.com/office/powerpoint/2010/main" val="40089363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BFE0A1A-846A-4DBF-AA7E-606696D35625}" type="slidenum">
              <a:rPr lang="en-US"/>
              <a:pPr>
                <a:defRPr/>
              </a:pPr>
              <a:t>‹#›</a:t>
            </a:fld>
            <a:endParaRPr lang="en-US"/>
          </a:p>
        </p:txBody>
      </p:sp>
    </p:spTree>
    <p:extLst>
      <p:ext uri="{BB962C8B-B14F-4D97-AF65-F5344CB8AC3E}">
        <p14:creationId xmlns:p14="http://schemas.microsoft.com/office/powerpoint/2010/main" val="472524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A831A581-FEF3-4646-9814-A521E8363A8A}" type="slidenum">
              <a:rPr lang="en-US"/>
              <a:pPr>
                <a:defRPr/>
              </a:pPr>
              <a:t>‹#›</a:t>
            </a:fld>
            <a:endParaRPr lang="en-US"/>
          </a:p>
        </p:txBody>
      </p:sp>
    </p:spTree>
    <p:extLst>
      <p:ext uri="{BB962C8B-B14F-4D97-AF65-F5344CB8AC3E}">
        <p14:creationId xmlns:p14="http://schemas.microsoft.com/office/powerpoint/2010/main" val="33368200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A1CDA2DC-94A5-478D-A20D-DBC8027DF0AD}" type="slidenum">
              <a:rPr lang="en-US"/>
              <a:pPr>
                <a:defRPr/>
              </a:pPr>
              <a:t>‹#›</a:t>
            </a:fld>
            <a:endParaRPr lang="en-US"/>
          </a:p>
        </p:txBody>
      </p:sp>
    </p:spTree>
    <p:extLst>
      <p:ext uri="{BB962C8B-B14F-4D97-AF65-F5344CB8AC3E}">
        <p14:creationId xmlns:p14="http://schemas.microsoft.com/office/powerpoint/2010/main" val="8660177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0B1D466D-9F53-4802-B692-250534B16010}" type="slidenum">
              <a:rPr lang="en-US"/>
              <a:pPr>
                <a:defRPr/>
              </a:pPr>
              <a:t>‹#›</a:t>
            </a:fld>
            <a:endParaRPr lang="en-US"/>
          </a:p>
        </p:txBody>
      </p:sp>
    </p:spTree>
    <p:extLst>
      <p:ext uri="{BB962C8B-B14F-4D97-AF65-F5344CB8AC3E}">
        <p14:creationId xmlns:p14="http://schemas.microsoft.com/office/powerpoint/2010/main" val="39944852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3BA5C74-AA76-4AED-9818-521FEECF52E9}" type="slidenum">
              <a:rPr lang="en-US"/>
              <a:pPr>
                <a:defRPr/>
              </a:pPr>
              <a:t>‹#›</a:t>
            </a:fld>
            <a:endParaRPr lang="en-US"/>
          </a:p>
        </p:txBody>
      </p:sp>
    </p:spTree>
    <p:extLst>
      <p:ext uri="{BB962C8B-B14F-4D97-AF65-F5344CB8AC3E}">
        <p14:creationId xmlns:p14="http://schemas.microsoft.com/office/powerpoint/2010/main" val="331024600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59539305-AA3B-4953-8F33-D57B186583B3}" type="slidenum">
              <a:rPr lang="en-US"/>
              <a:pPr>
                <a:defRPr/>
              </a:pPr>
              <a:t>‹#›</a:t>
            </a:fld>
            <a:endParaRPr lang="en-US"/>
          </a:p>
        </p:txBody>
      </p:sp>
    </p:spTree>
    <p:extLst>
      <p:ext uri="{BB962C8B-B14F-4D97-AF65-F5344CB8AC3E}">
        <p14:creationId xmlns:p14="http://schemas.microsoft.com/office/powerpoint/2010/main" val="418977195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1C398649-602A-468D-BE74-7B0BEAC0A986}" type="slidenum">
              <a:rPr lang="en-US"/>
              <a:pPr>
                <a:defRPr/>
              </a:pPr>
              <a:t>‹#›</a:t>
            </a:fld>
            <a:endParaRPr lang="en-US"/>
          </a:p>
        </p:txBody>
      </p:sp>
    </p:spTree>
    <p:extLst>
      <p:ext uri="{BB962C8B-B14F-4D97-AF65-F5344CB8AC3E}">
        <p14:creationId xmlns:p14="http://schemas.microsoft.com/office/powerpoint/2010/main" val="36509025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ED3E705-F88B-4DD6-91FE-354A022F38A4}" type="slidenum">
              <a:rPr lang="en-US"/>
              <a:pPr>
                <a:defRPr/>
              </a:pPr>
              <a:t>‹#›</a:t>
            </a:fld>
            <a:endParaRPr lang="en-US"/>
          </a:p>
        </p:txBody>
      </p:sp>
    </p:spTree>
    <p:extLst>
      <p:ext uri="{BB962C8B-B14F-4D97-AF65-F5344CB8AC3E}">
        <p14:creationId xmlns:p14="http://schemas.microsoft.com/office/powerpoint/2010/main" val="45391176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816D23A-C760-4F0B-A04C-4650BBC8688A}" type="slidenum">
              <a:rPr lang="en-US"/>
              <a:pPr>
                <a:defRPr/>
              </a:pPr>
              <a:t>‹#›</a:t>
            </a:fld>
            <a:endParaRPr lang="en-US"/>
          </a:p>
        </p:txBody>
      </p:sp>
    </p:spTree>
    <p:extLst>
      <p:ext uri="{BB962C8B-B14F-4D97-AF65-F5344CB8AC3E}">
        <p14:creationId xmlns:p14="http://schemas.microsoft.com/office/powerpoint/2010/main" val="187906918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20F2DEE7-9F98-4915-9AB0-5C2789FB4A0A}" type="slidenum">
              <a:rPr lang="en-US"/>
              <a:pPr>
                <a:defRPr/>
              </a:pPr>
              <a:t>‹#›</a:t>
            </a:fld>
            <a:endParaRPr lang="en-US"/>
          </a:p>
        </p:txBody>
      </p:sp>
    </p:spTree>
    <p:extLst>
      <p:ext uri="{BB962C8B-B14F-4D97-AF65-F5344CB8AC3E}">
        <p14:creationId xmlns:p14="http://schemas.microsoft.com/office/powerpoint/2010/main" val="35969673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2DDE5EC-D2F6-4BA1-96A7-62F6B65855B5}" type="slidenum">
              <a:rPr lang="en-US"/>
              <a:pPr>
                <a:defRPr/>
              </a:pPr>
              <a:t>‹#›</a:t>
            </a:fld>
            <a:endParaRPr lang="en-US"/>
          </a:p>
        </p:txBody>
      </p:sp>
    </p:spTree>
    <p:extLst>
      <p:ext uri="{BB962C8B-B14F-4D97-AF65-F5344CB8AC3E}">
        <p14:creationId xmlns:p14="http://schemas.microsoft.com/office/powerpoint/2010/main" val="4418469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8C37AD28-C0BA-4A1C-AE39-51DDF3034D0A}" type="slidenum">
              <a:rPr lang="en-US"/>
              <a:pPr>
                <a:defRPr/>
              </a:pPr>
              <a:t>‹#›</a:t>
            </a:fld>
            <a:endParaRPr lang="en-US"/>
          </a:p>
        </p:txBody>
      </p:sp>
    </p:spTree>
    <p:extLst>
      <p:ext uri="{BB962C8B-B14F-4D97-AF65-F5344CB8AC3E}">
        <p14:creationId xmlns:p14="http://schemas.microsoft.com/office/powerpoint/2010/main" val="251701524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066F675-E854-498B-BF22-E8615C5EB004}" type="slidenum">
              <a:rPr lang="en-US"/>
              <a:pPr>
                <a:defRPr/>
              </a:pPr>
              <a:t>‹#›</a:t>
            </a:fld>
            <a:endParaRPr lang="en-US"/>
          </a:p>
        </p:txBody>
      </p:sp>
    </p:spTree>
    <p:extLst>
      <p:ext uri="{BB962C8B-B14F-4D97-AF65-F5344CB8AC3E}">
        <p14:creationId xmlns:p14="http://schemas.microsoft.com/office/powerpoint/2010/main" val="31321446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224C5F-4488-45C4-A1CC-00C6F39399ED}" type="slidenum">
              <a:rPr lang="en-US"/>
              <a:pPr>
                <a:defRPr/>
              </a:pPr>
              <a:t>‹#›</a:t>
            </a:fld>
            <a:endParaRPr lang="en-US"/>
          </a:p>
        </p:txBody>
      </p:sp>
    </p:spTree>
    <p:extLst>
      <p:ext uri="{BB962C8B-B14F-4D97-AF65-F5344CB8AC3E}">
        <p14:creationId xmlns:p14="http://schemas.microsoft.com/office/powerpoint/2010/main" val="31036654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3885F4-3532-40D8-9EF4-836EB120AC1C}" type="slidenum">
              <a:rPr lang="en-US"/>
              <a:pPr>
                <a:defRPr/>
              </a:pPr>
              <a:t>‹#›</a:t>
            </a:fld>
            <a:endParaRPr lang="en-US"/>
          </a:p>
        </p:txBody>
      </p:sp>
    </p:spTree>
    <p:extLst>
      <p:ext uri="{BB962C8B-B14F-4D97-AF65-F5344CB8AC3E}">
        <p14:creationId xmlns:p14="http://schemas.microsoft.com/office/powerpoint/2010/main" val="2692632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71994492-6C28-402C-96B6-6E4996A282C7}" type="slidenum">
              <a:rPr lang="en-US"/>
              <a:pPr>
                <a:defRPr/>
              </a:pPr>
              <a:t>‹#›</a:t>
            </a:fld>
            <a:endParaRPr lang="en-US"/>
          </a:p>
        </p:txBody>
      </p:sp>
    </p:spTree>
    <p:extLst>
      <p:ext uri="{BB962C8B-B14F-4D97-AF65-F5344CB8AC3E}">
        <p14:creationId xmlns:p14="http://schemas.microsoft.com/office/powerpoint/2010/main" val="394953166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D6173-D399-4D46-AD0D-768C5BEC1F57}" type="slidenum">
              <a:rPr lang="en-US"/>
              <a:pPr>
                <a:defRPr/>
              </a:pPr>
              <a:t>‹#›</a:t>
            </a:fld>
            <a:endParaRPr lang="en-US"/>
          </a:p>
        </p:txBody>
      </p:sp>
    </p:spTree>
    <p:extLst>
      <p:ext uri="{BB962C8B-B14F-4D97-AF65-F5344CB8AC3E}">
        <p14:creationId xmlns:p14="http://schemas.microsoft.com/office/powerpoint/2010/main" val="102869978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BC8B4D-E5C1-4ABC-ABA0-B201CD25C9CF}" type="slidenum">
              <a:rPr lang="en-US"/>
              <a:pPr>
                <a:defRPr/>
              </a:pPr>
              <a:t>‹#›</a:t>
            </a:fld>
            <a:endParaRPr lang="en-US"/>
          </a:p>
        </p:txBody>
      </p:sp>
    </p:spTree>
    <p:extLst>
      <p:ext uri="{BB962C8B-B14F-4D97-AF65-F5344CB8AC3E}">
        <p14:creationId xmlns:p14="http://schemas.microsoft.com/office/powerpoint/2010/main" val="21859123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19CAF2-F9D4-4DA1-B32F-232F2C80FDD7}" type="slidenum">
              <a:rPr lang="en-US"/>
              <a:pPr>
                <a:defRPr/>
              </a:pPr>
              <a:t>‹#›</a:t>
            </a:fld>
            <a:endParaRPr lang="en-US"/>
          </a:p>
        </p:txBody>
      </p:sp>
    </p:spTree>
    <p:extLst>
      <p:ext uri="{BB962C8B-B14F-4D97-AF65-F5344CB8AC3E}">
        <p14:creationId xmlns:p14="http://schemas.microsoft.com/office/powerpoint/2010/main" val="6036113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6DB731-08BE-4805-9025-A741B445D9CC}" type="slidenum">
              <a:rPr lang="en-US"/>
              <a:pPr>
                <a:defRPr/>
              </a:pPr>
              <a:t>‹#›</a:t>
            </a:fld>
            <a:endParaRPr lang="en-US"/>
          </a:p>
        </p:txBody>
      </p:sp>
    </p:spTree>
    <p:extLst>
      <p:ext uri="{BB962C8B-B14F-4D97-AF65-F5344CB8AC3E}">
        <p14:creationId xmlns:p14="http://schemas.microsoft.com/office/powerpoint/2010/main" val="41281632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A563EB-E7A6-4B93-8A4E-9AA46AD4038D}" type="slidenum">
              <a:rPr lang="en-US"/>
              <a:pPr>
                <a:defRPr/>
              </a:pPr>
              <a:t>‹#›</a:t>
            </a:fld>
            <a:endParaRPr lang="en-US"/>
          </a:p>
        </p:txBody>
      </p:sp>
    </p:spTree>
    <p:extLst>
      <p:ext uri="{BB962C8B-B14F-4D97-AF65-F5344CB8AC3E}">
        <p14:creationId xmlns:p14="http://schemas.microsoft.com/office/powerpoint/2010/main" val="34877678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D450D-CD0D-4A8F-9A1C-FC251AB04CC5}" type="slidenum">
              <a:rPr lang="en-US"/>
              <a:pPr>
                <a:defRPr/>
              </a:pPr>
              <a:t>‹#›</a:t>
            </a:fld>
            <a:endParaRPr lang="en-US"/>
          </a:p>
        </p:txBody>
      </p:sp>
    </p:spTree>
    <p:extLst>
      <p:ext uri="{BB962C8B-B14F-4D97-AF65-F5344CB8AC3E}">
        <p14:creationId xmlns:p14="http://schemas.microsoft.com/office/powerpoint/2010/main" val="38500814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E675CE-2A29-4382-9E4A-93250CE19D16}" type="slidenum">
              <a:rPr lang="en-US"/>
              <a:pPr>
                <a:defRPr/>
              </a:pPr>
              <a:t>‹#›</a:t>
            </a:fld>
            <a:endParaRPr lang="en-US"/>
          </a:p>
        </p:txBody>
      </p:sp>
    </p:spTree>
    <p:extLst>
      <p:ext uri="{BB962C8B-B14F-4D97-AF65-F5344CB8AC3E}">
        <p14:creationId xmlns:p14="http://schemas.microsoft.com/office/powerpoint/2010/main" val="11188935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AD661C-CEEE-495F-961E-49CE55CA5B06}" type="slidenum">
              <a:rPr lang="en-US"/>
              <a:pPr>
                <a:defRPr/>
              </a:pPr>
              <a:t>‹#›</a:t>
            </a:fld>
            <a:endParaRPr lang="en-US"/>
          </a:p>
        </p:txBody>
      </p:sp>
    </p:spTree>
    <p:extLst>
      <p:ext uri="{BB962C8B-B14F-4D97-AF65-F5344CB8AC3E}">
        <p14:creationId xmlns:p14="http://schemas.microsoft.com/office/powerpoint/2010/main" val="158163839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6517-AD07-4CBE-973F-50EBFE3BE39A}" type="slidenum">
              <a:rPr lang="en-US"/>
              <a:pPr>
                <a:defRPr/>
              </a:pPr>
              <a:t>‹#›</a:t>
            </a:fld>
            <a:endParaRPr lang="en-US"/>
          </a:p>
        </p:txBody>
      </p:sp>
    </p:spTree>
    <p:extLst>
      <p:ext uri="{BB962C8B-B14F-4D97-AF65-F5344CB8AC3E}">
        <p14:creationId xmlns:p14="http://schemas.microsoft.com/office/powerpoint/2010/main" val="241108896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0127D3-6243-474B-9B14-E586F657CC4F}" type="slidenum">
              <a:rPr lang="en-US"/>
              <a:pPr>
                <a:defRPr/>
              </a:pPr>
              <a:t>‹#›</a:t>
            </a:fld>
            <a:endParaRPr lang="en-US"/>
          </a:p>
        </p:txBody>
      </p:sp>
    </p:spTree>
    <p:extLst>
      <p:ext uri="{BB962C8B-B14F-4D97-AF65-F5344CB8AC3E}">
        <p14:creationId xmlns:p14="http://schemas.microsoft.com/office/powerpoint/2010/main" val="257672382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6C61E340-0B7B-4F95-8255-5FEC008207DA}" type="slidenum">
              <a:rPr lang="en-US"/>
              <a:pPr>
                <a:defRPr/>
              </a:pPr>
              <a:t>‹#›</a:t>
            </a:fld>
            <a:endParaRPr lang="en-US"/>
          </a:p>
        </p:txBody>
      </p:sp>
    </p:spTree>
    <p:extLst>
      <p:ext uri="{BB962C8B-B14F-4D97-AF65-F5344CB8AC3E}">
        <p14:creationId xmlns:p14="http://schemas.microsoft.com/office/powerpoint/2010/main" val="76107398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CCE07-157B-4270-A1CE-F94604F4A85C}" type="slidenum">
              <a:rPr lang="en-US"/>
              <a:pPr>
                <a:defRPr/>
              </a:pPr>
              <a:t>‹#›</a:t>
            </a:fld>
            <a:endParaRPr lang="en-US"/>
          </a:p>
        </p:txBody>
      </p:sp>
    </p:spTree>
    <p:extLst>
      <p:ext uri="{BB962C8B-B14F-4D97-AF65-F5344CB8AC3E}">
        <p14:creationId xmlns:p14="http://schemas.microsoft.com/office/powerpoint/2010/main" val="382053865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FCEF28-A781-4D87-9CBB-8FF7DC311BA6}" type="slidenum">
              <a:rPr lang="en-US"/>
              <a:pPr>
                <a:defRPr/>
              </a:pPr>
              <a:t>‹#›</a:t>
            </a:fld>
            <a:endParaRPr lang="en-US"/>
          </a:p>
        </p:txBody>
      </p:sp>
    </p:spTree>
    <p:extLst>
      <p:ext uri="{BB962C8B-B14F-4D97-AF65-F5344CB8AC3E}">
        <p14:creationId xmlns:p14="http://schemas.microsoft.com/office/powerpoint/2010/main" val="78838780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defRPr sz="2800"/>
            </a:lvl1pPr>
            <a:lvl2pPr>
              <a:defRPr sz="24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E43726-1AF4-48FD-A0E0-7FD4C4FC51F6}" type="slidenum">
              <a:rPr lang="en-US"/>
              <a:pPr>
                <a:defRPr/>
              </a:pPr>
              <a:t>‹#›</a:t>
            </a:fld>
            <a:endParaRPr lang="en-US"/>
          </a:p>
        </p:txBody>
      </p:sp>
    </p:spTree>
    <p:extLst>
      <p:ext uri="{BB962C8B-B14F-4D97-AF65-F5344CB8AC3E}">
        <p14:creationId xmlns:p14="http://schemas.microsoft.com/office/powerpoint/2010/main" val="23949090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2" name="Picture 9" descr="IHR_Logo_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4200" y="2068513"/>
            <a:ext cx="28289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27018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6378575"/>
            <a:ext cx="9144000" cy="479425"/>
            <a:chOff x="0" y="3886200"/>
            <a:chExt cx="9448800" cy="990601"/>
          </a:xfrm>
        </p:grpSpPr>
        <p:grpSp>
          <p:nvGrpSpPr>
            <p:cNvPr id="3" name="Group 8"/>
            <p:cNvGrpSpPr>
              <a:grpSpLocks/>
            </p:cNvGrpSpPr>
            <p:nvPr userDrawn="1"/>
          </p:nvGrpSpPr>
          <p:grpSpPr bwMode="auto">
            <a:xfrm rot="5400000">
              <a:off x="5524500" y="952500"/>
              <a:ext cx="990600" cy="6858000"/>
              <a:chOff x="0" y="0"/>
              <a:chExt cx="990600" cy="6858000"/>
            </a:xfrm>
          </p:grpSpPr>
          <p:sp>
            <p:nvSpPr>
              <p:cNvPr id="6" name="Rectangle 5"/>
              <p:cNvSpPr>
                <a:spLocks noChangeArrowheads="1"/>
              </p:cNvSpPr>
              <p:nvPr userDrawn="1"/>
            </p:nvSpPr>
            <p:spPr bwMode="auto">
              <a:xfrm>
                <a:off x="2" y="990813"/>
                <a:ext cx="990600" cy="1599406"/>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7" name="Rectangle 6"/>
              <p:cNvSpPr>
                <a:spLocks noChangeArrowheads="1"/>
              </p:cNvSpPr>
              <p:nvPr userDrawn="1"/>
            </p:nvSpPr>
            <p:spPr bwMode="auto">
              <a:xfrm>
                <a:off x="1" y="2549208"/>
                <a:ext cx="990600" cy="4268364"/>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8" name="Rectangle 7"/>
              <p:cNvSpPr/>
              <p:nvPr userDrawn="1"/>
            </p:nvSpPr>
            <p:spPr bwMode="auto">
              <a:xfrm>
                <a:off x="2" y="-44291"/>
                <a:ext cx="990600" cy="990812"/>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grpSp>
        <p:sp>
          <p:nvSpPr>
            <p:cNvPr id="4" name="Rectangle 3"/>
            <p:cNvSpPr/>
            <p:nvPr userDrawn="1"/>
          </p:nvSpPr>
          <p:spPr bwMode="auto">
            <a:xfrm rot="16200000">
              <a:off x="1295215" y="3581797"/>
              <a:ext cx="990601" cy="1599407"/>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5" name="Rectangle 4"/>
            <p:cNvSpPr>
              <a:spLocks noChangeArrowheads="1"/>
            </p:cNvSpPr>
            <p:nvPr userDrawn="1"/>
          </p:nvSpPr>
          <p:spPr bwMode="auto">
            <a:xfrm rot="-5400000">
              <a:off x="105" y="3886096"/>
              <a:ext cx="990601" cy="990812"/>
            </a:xfrm>
            <a:prstGeom prst="rect">
              <a:avLst/>
            </a:prstGeom>
            <a:solidFill>
              <a:schemeClr val="accent2"/>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grpSp>
    </p:spTree>
    <p:extLst>
      <p:ext uri="{BB962C8B-B14F-4D97-AF65-F5344CB8AC3E}">
        <p14:creationId xmlns:p14="http://schemas.microsoft.com/office/powerpoint/2010/main" val="619521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tx2"/>
        </a:solidFill>
        <a:effectLst/>
      </p:bgPr>
    </p:bg>
    <p:spTree>
      <p:nvGrpSpPr>
        <p:cNvPr id="1" name=""/>
        <p:cNvGrpSpPr/>
        <p:nvPr/>
      </p:nvGrpSpPr>
      <p:grpSpPr>
        <a:xfrm>
          <a:off x="0" y="0"/>
          <a:ext cx="0" cy="0"/>
          <a:chOff x="0" y="0"/>
          <a:chExt cx="0" cy="0"/>
        </a:xfrm>
      </p:grpSpPr>
      <p:pic>
        <p:nvPicPr>
          <p:cNvPr id="2"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0600" y="457200"/>
            <a:ext cx="71040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0" y="990600"/>
            <a:ext cx="990600" cy="160020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4" name="Rectangle 3"/>
          <p:cNvSpPr>
            <a:spLocks noChangeArrowheads="1"/>
          </p:cNvSpPr>
          <p:nvPr userDrawn="1"/>
        </p:nvSpPr>
        <p:spPr bwMode="auto">
          <a:xfrm>
            <a:off x="0" y="2590800"/>
            <a:ext cx="990600" cy="4267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5" name="Rectangle 4"/>
          <p:cNvSpPr/>
          <p:nvPr userDrawn="1"/>
        </p:nvSpPr>
        <p:spPr bwMode="auto">
          <a:xfrm>
            <a:off x="0" y="0"/>
            <a:ext cx="990600" cy="990600"/>
          </a:xfrm>
          <a:prstGeom prst="rect">
            <a:avLst/>
          </a:prstGeom>
          <a:solidFill>
            <a:schemeClr val="accent4"/>
          </a:solidFill>
          <a:ln w="9525" cap="flat" cmpd="sng" algn="ctr">
            <a:no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6" name="Rectangle 5"/>
          <p:cNvSpPr/>
          <p:nvPr userDrawn="1"/>
        </p:nvSpPr>
        <p:spPr bwMode="auto">
          <a:xfrm rot="10800000">
            <a:off x="8153400" y="4267200"/>
            <a:ext cx="990600" cy="1600200"/>
          </a:xfrm>
          <a:prstGeom prst="rect">
            <a:avLst/>
          </a:prstGeom>
          <a:solidFill>
            <a:schemeClr val="accent3"/>
          </a:solidFill>
          <a:ln w="9525" cap="flat" cmpd="sng" algn="ctr">
            <a:no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7" name="Rectangle 6"/>
          <p:cNvSpPr>
            <a:spLocks noChangeArrowheads="1"/>
          </p:cNvSpPr>
          <p:nvPr userDrawn="1"/>
        </p:nvSpPr>
        <p:spPr bwMode="auto">
          <a:xfrm rot="10800000">
            <a:off x="8153400" y="0"/>
            <a:ext cx="990600" cy="4267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8" name="Rectangle 7"/>
          <p:cNvSpPr>
            <a:spLocks noChangeArrowheads="1"/>
          </p:cNvSpPr>
          <p:nvPr userDrawn="1"/>
        </p:nvSpPr>
        <p:spPr bwMode="auto">
          <a:xfrm rot="10800000">
            <a:off x="8153400" y="5867400"/>
            <a:ext cx="990600" cy="99060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Tree>
    <p:extLst>
      <p:ext uri="{BB962C8B-B14F-4D97-AF65-F5344CB8AC3E}">
        <p14:creationId xmlns:p14="http://schemas.microsoft.com/office/powerpoint/2010/main" val="26028256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 name="Picture 8" descr="IHR_Logo_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4363" y="2057400"/>
            <a:ext cx="282892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0" y="1295400"/>
            <a:ext cx="838200" cy="1066800"/>
          </a:xfrm>
          <a:prstGeom prst="rect">
            <a:avLst/>
          </a:prstGeom>
          <a:solidFill>
            <a:schemeClr val="accent1"/>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4" name="Rectangle 3"/>
          <p:cNvSpPr>
            <a:spLocks noChangeArrowheads="1"/>
          </p:cNvSpPr>
          <p:nvPr userDrawn="1"/>
        </p:nvSpPr>
        <p:spPr bwMode="auto">
          <a:xfrm>
            <a:off x="0" y="2362200"/>
            <a:ext cx="838200" cy="2743200"/>
          </a:xfrm>
          <a:prstGeom prst="rect">
            <a:avLst/>
          </a:prstGeom>
          <a:solidFill>
            <a:schemeClr val="tx1"/>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5" name="Rectangle 4"/>
          <p:cNvSpPr>
            <a:spLocks noChangeArrowheads="1"/>
          </p:cNvSpPr>
          <p:nvPr userDrawn="1"/>
        </p:nvSpPr>
        <p:spPr bwMode="auto">
          <a:xfrm>
            <a:off x="0" y="5105400"/>
            <a:ext cx="838200" cy="1066800"/>
          </a:xfrm>
          <a:prstGeom prst="rect">
            <a:avLst/>
          </a:prstGeom>
          <a:solidFill>
            <a:schemeClr val="accent2"/>
          </a:solidFill>
          <a:ln w="9525" algn="ctr">
            <a:solidFill>
              <a:schemeClr val="tx1"/>
            </a:solidFill>
            <a:round/>
            <a:headEnd/>
            <a:tailEnd/>
          </a:ln>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6" name="Rectangle 5"/>
          <p:cNvSpPr/>
          <p:nvPr userDrawn="1"/>
        </p:nvSpPr>
        <p:spPr bwMode="auto">
          <a:xfrm>
            <a:off x="0" y="6172200"/>
            <a:ext cx="838200" cy="685800"/>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7" name="Rectangle 6"/>
          <p:cNvSpPr/>
          <p:nvPr userDrawn="1"/>
        </p:nvSpPr>
        <p:spPr bwMode="auto">
          <a:xfrm>
            <a:off x="0" y="0"/>
            <a:ext cx="838200" cy="12954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Tree>
    <p:extLst>
      <p:ext uri="{BB962C8B-B14F-4D97-AF65-F5344CB8AC3E}">
        <p14:creationId xmlns:p14="http://schemas.microsoft.com/office/powerpoint/2010/main" val="123189180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Wingdings" pitchFamily="2" charset="2"/>
              <a:buChar char="§"/>
              <a:defRPr kern="900" baseline="0"/>
            </a:lvl1pPr>
            <a:lvl2pPr>
              <a:buFont typeface="Wingdings" pitchFamily="2" charset="2"/>
              <a:buChar char="§"/>
              <a:defRPr kern="900" baseline="0"/>
            </a:lvl2pPr>
            <a:lvl3pPr>
              <a:buFont typeface="Wingdings" pitchFamily="2" charset="2"/>
              <a:buChar char="§"/>
              <a:defRPr kern="900" baseline="0"/>
            </a:lvl3pPr>
            <a:lvl4pPr>
              <a:buFont typeface="Wingdings" pitchFamily="2" charset="2"/>
              <a:buChar char="§"/>
              <a:defRPr kern="900" baseline="0"/>
            </a:lvl4pPr>
            <a:lvl5pPr>
              <a:buFont typeface="Wingdings" pitchFamily="2" charset="2"/>
              <a:buChar char="§"/>
              <a:defRPr kern="9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p:txBody>
          <a:bodyPr/>
          <a:lstStyle>
            <a:lvl1pPr eaLnBrk="1" hangingPunct="1">
              <a:defRPr sz="900" kern="900" baseline="0">
                <a:solidFill>
                  <a:srgbClr val="FDFDFE"/>
                </a:solidFill>
              </a:defRPr>
            </a:lvl1pPr>
          </a:lstStyle>
          <a:p>
            <a:pPr>
              <a:defRPr/>
            </a:pPr>
            <a:fld id="{EF4A8927-0F15-4D34-9385-242E11D999D3}" type="slidenum">
              <a:rPr lang="en-US"/>
              <a:pPr>
                <a:defRPr/>
              </a:pPr>
              <a:t>‹#›</a:t>
            </a:fld>
            <a:endParaRPr lang="en-US" dirty="0"/>
          </a:p>
        </p:txBody>
      </p:sp>
    </p:spTree>
    <p:extLst>
      <p:ext uri="{BB962C8B-B14F-4D97-AF65-F5344CB8AC3E}">
        <p14:creationId xmlns:p14="http://schemas.microsoft.com/office/powerpoint/2010/main" val="317711747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hangingPunct="1">
              <a:defRPr/>
            </a:lvl1pPr>
          </a:lstStyle>
          <a:p>
            <a:pPr>
              <a:defRPr/>
            </a:pPr>
            <a:fld id="{0810B287-2886-4B81-B027-3399A419C14C}" type="slidenum">
              <a:rPr lang="en-US"/>
              <a:pPr>
                <a:defRPr/>
              </a:pPr>
              <a:t>‹#›</a:t>
            </a:fld>
            <a:endParaRPr lang="en-US" sz="1400" dirty="0"/>
          </a:p>
        </p:txBody>
      </p:sp>
    </p:spTree>
    <p:extLst>
      <p:ext uri="{BB962C8B-B14F-4D97-AF65-F5344CB8AC3E}">
        <p14:creationId xmlns:p14="http://schemas.microsoft.com/office/powerpoint/2010/main" val="10749817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80772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2514600"/>
            <a:ext cx="39624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514600"/>
            <a:ext cx="39624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eaLnBrk="1" hangingPunct="1">
              <a:defRPr/>
            </a:lvl1pPr>
          </a:lstStyle>
          <a:p>
            <a:pPr>
              <a:defRPr/>
            </a:pPr>
            <a:fld id="{1C20D1A1-4361-4D72-9D01-9B8ED280C732}" type="slidenum">
              <a:rPr lang="en-US"/>
              <a:pPr>
                <a:defRPr/>
              </a:pPr>
              <a:t>‹#›</a:t>
            </a:fld>
            <a:endParaRPr lang="en-US" sz="1400" dirty="0"/>
          </a:p>
        </p:txBody>
      </p:sp>
    </p:spTree>
    <p:extLst>
      <p:ext uri="{BB962C8B-B14F-4D97-AF65-F5344CB8AC3E}">
        <p14:creationId xmlns:p14="http://schemas.microsoft.com/office/powerpoint/2010/main" val="30366092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760AD7C6-6D8B-4D02-B003-79314B0E3ADC}" type="slidenum">
              <a:rPr lang="en-US"/>
              <a:pPr>
                <a:defRPr/>
              </a:pPr>
              <a:t>‹#›</a:t>
            </a:fld>
            <a:endParaRPr lang="en-US"/>
          </a:p>
        </p:txBody>
      </p:sp>
    </p:spTree>
    <p:extLst>
      <p:ext uri="{BB962C8B-B14F-4D97-AF65-F5344CB8AC3E}">
        <p14:creationId xmlns:p14="http://schemas.microsoft.com/office/powerpoint/2010/main" val="36392852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2400"/>
            <a:ext cx="8229600" cy="990600"/>
          </a:xfrm>
        </p:spPr>
        <p:txBody>
          <a:bodyPr/>
          <a:lstStyle>
            <a:lvl1pPr>
              <a:defRPr>
                <a:solidFill>
                  <a:schemeClr val="bg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199"/>
            <a:ext cx="4040188" cy="914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14599"/>
            <a:ext cx="4040188"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600200"/>
            <a:ext cx="4041775" cy="914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14599"/>
            <a:ext cx="4041775"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a:spLocks noGrp="1" noChangeArrowheads="1"/>
          </p:cNvSpPr>
          <p:nvPr>
            <p:ph type="sldNum" sz="quarter" idx="10"/>
          </p:nvPr>
        </p:nvSpPr>
        <p:spPr/>
        <p:txBody>
          <a:bodyPr/>
          <a:lstStyle>
            <a:lvl1pPr eaLnBrk="1" hangingPunct="1">
              <a:defRPr/>
            </a:lvl1pPr>
          </a:lstStyle>
          <a:p>
            <a:pPr>
              <a:defRPr/>
            </a:pPr>
            <a:fld id="{16DCCACC-40BF-4B41-9F0D-D022F4289D1A}" type="slidenum">
              <a:rPr lang="en-US"/>
              <a:pPr>
                <a:defRPr/>
              </a:pPr>
              <a:t>‹#›</a:t>
            </a:fld>
            <a:endParaRPr lang="en-US" sz="1400" dirty="0"/>
          </a:p>
        </p:txBody>
      </p:sp>
    </p:spTree>
    <p:extLst>
      <p:ext uri="{BB962C8B-B14F-4D97-AF65-F5344CB8AC3E}">
        <p14:creationId xmlns:p14="http://schemas.microsoft.com/office/powerpoint/2010/main" val="210353777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600200"/>
            <a:ext cx="8077200" cy="609600"/>
          </a:xfrm>
        </p:spPr>
        <p:txBody>
          <a:body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p:txBody>
          <a:bodyPr/>
          <a:lstStyle>
            <a:lvl1pPr eaLnBrk="1" hangingPunct="1">
              <a:defRPr/>
            </a:lvl1pPr>
          </a:lstStyle>
          <a:p>
            <a:pPr>
              <a:defRPr/>
            </a:pPr>
            <a:fld id="{20934052-1985-4323-A1FA-A04B1CD9A65A}" type="slidenum">
              <a:rPr lang="en-US"/>
              <a:pPr>
                <a:defRPr/>
              </a:pPr>
              <a:t>‹#›</a:t>
            </a:fld>
            <a:endParaRPr lang="en-US" sz="1400" dirty="0"/>
          </a:p>
        </p:txBody>
      </p:sp>
    </p:spTree>
    <p:extLst>
      <p:ext uri="{BB962C8B-B14F-4D97-AF65-F5344CB8AC3E}">
        <p14:creationId xmlns:p14="http://schemas.microsoft.com/office/powerpoint/2010/main" val="268607652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pic>
        <p:nvPicPr>
          <p:cNvPr id="2"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1"/>
          <p:cNvSpPr>
            <a:spLocks noGrp="1"/>
          </p:cNvSpPr>
          <p:nvPr>
            <p:ph type="sldNum" sz="quarter" idx="10"/>
          </p:nvPr>
        </p:nvSpPr>
        <p:spPr/>
        <p:txBody>
          <a:bodyPr/>
          <a:lstStyle>
            <a:lvl1pPr eaLnBrk="1" hangingPunct="1">
              <a:defRPr/>
            </a:lvl1pPr>
          </a:lstStyle>
          <a:p>
            <a:pPr>
              <a:defRPr/>
            </a:pPr>
            <a:fld id="{B72BB2B9-F17F-49A5-9019-A8346AED00E8}" type="slidenum">
              <a:rPr lang="en-US"/>
              <a:pPr>
                <a:defRPr/>
              </a:pPr>
              <a:t>‹#›</a:t>
            </a:fld>
            <a:endParaRPr lang="en-US" sz="1400" dirty="0"/>
          </a:p>
        </p:txBody>
      </p:sp>
    </p:spTree>
    <p:extLst>
      <p:ext uri="{BB962C8B-B14F-4D97-AF65-F5344CB8AC3E}">
        <p14:creationId xmlns:p14="http://schemas.microsoft.com/office/powerpoint/2010/main" val="402346433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9" descr="IHR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1142999"/>
            <a:ext cx="91440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6"/>
          <p:cNvSpPr>
            <a:spLocks noGrp="1" noChangeArrowheads="1"/>
          </p:cNvSpPr>
          <p:nvPr>
            <p:ph type="sldNum" sz="quarter" idx="10"/>
          </p:nvPr>
        </p:nvSpPr>
        <p:spPr/>
        <p:txBody>
          <a:bodyPr/>
          <a:lstStyle>
            <a:lvl1pPr eaLnBrk="1" hangingPunct="1">
              <a:defRPr/>
            </a:lvl1pPr>
          </a:lstStyle>
          <a:p>
            <a:pPr>
              <a:defRPr/>
            </a:pPr>
            <a:fld id="{6DC9E110-6EAD-4ED1-9CD8-606B3220C54A}" type="slidenum">
              <a:rPr lang="en-US"/>
              <a:pPr>
                <a:defRPr/>
              </a:pPr>
              <a:t>‹#›</a:t>
            </a:fld>
            <a:endParaRPr lang="en-US" sz="1400" dirty="0"/>
          </a:p>
        </p:txBody>
      </p:sp>
    </p:spTree>
    <p:extLst>
      <p:ext uri="{BB962C8B-B14F-4D97-AF65-F5344CB8AC3E}">
        <p14:creationId xmlns:p14="http://schemas.microsoft.com/office/powerpoint/2010/main" val="425259241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F814C68-8FA4-4899-A63D-D04D6569E851}" type="slidenum">
              <a:rPr lang="en-US"/>
              <a:pPr>
                <a:defRPr/>
              </a:pPr>
              <a:t>‹#›</a:t>
            </a:fld>
            <a:endParaRPr lang="en-US"/>
          </a:p>
        </p:txBody>
      </p:sp>
    </p:spTree>
    <p:extLst>
      <p:ext uri="{BB962C8B-B14F-4D97-AF65-F5344CB8AC3E}">
        <p14:creationId xmlns:p14="http://schemas.microsoft.com/office/powerpoint/2010/main" val="63518999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dirty="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C387D88E-4B3A-4336-A322-7A7752ABECEF}" type="slidenum">
              <a:rPr lang="en-US" altLang="en-US"/>
              <a:pPr>
                <a:defRPr/>
              </a:pPr>
              <a:t>‹#›</a:t>
            </a:fld>
            <a:endParaRPr lang="en-US" altLang="en-US" dirty="0"/>
          </a:p>
        </p:txBody>
      </p:sp>
    </p:spTree>
    <p:extLst>
      <p:ext uri="{BB962C8B-B14F-4D97-AF65-F5344CB8AC3E}">
        <p14:creationId xmlns:p14="http://schemas.microsoft.com/office/powerpoint/2010/main" val="292005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fld id="{DA461CED-F3EF-4DD3-B7E1-03742F1966C4}" type="datetime1">
              <a:rPr lang="en-US"/>
              <a:pPr>
                <a:defRPr/>
              </a:pPr>
              <a:t>6/2/2015</a:t>
            </a:fld>
            <a:endParaRPr lang="en-US"/>
          </a:p>
        </p:txBody>
      </p:sp>
      <p:sp>
        <p:nvSpPr>
          <p:cNvPr id="6"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r>
              <a:rPr lang="en-US"/>
              <a:t>Institute for Health and Recovery</a:t>
            </a:r>
          </a:p>
        </p:txBody>
      </p:sp>
      <p:sp>
        <p:nvSpPr>
          <p:cNvPr id="7" name="Slide Number Placeholder 5"/>
          <p:cNvSpPr>
            <a:spLocks noGrp="1"/>
          </p:cNvSpPr>
          <p:nvPr>
            <p:ph type="sldNum" sz="quarter" idx="12"/>
          </p:nvPr>
        </p:nvSpPr>
        <p:spPr/>
        <p:txBody>
          <a:bodyPr/>
          <a:lstStyle>
            <a:lvl1pPr>
              <a:defRPr/>
            </a:lvl1pPr>
          </a:lstStyle>
          <a:p>
            <a:pPr>
              <a:defRPr/>
            </a:pPr>
            <a:fld id="{A5575A17-A0B1-4605-893C-E6BCAABCAE0E}" type="slidenum">
              <a:rPr lang="en-US"/>
              <a:pPr>
                <a:defRPr/>
              </a:pPr>
              <a:t>‹#›</a:t>
            </a:fld>
            <a:endParaRPr lang="en-US"/>
          </a:p>
        </p:txBody>
      </p:sp>
    </p:spTree>
    <p:extLst>
      <p:ext uri="{BB962C8B-B14F-4D97-AF65-F5344CB8AC3E}">
        <p14:creationId xmlns:p14="http://schemas.microsoft.com/office/powerpoint/2010/main" val="38373954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0B082A0-3F76-440D-898C-21ABEDDCFC66}"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2BD8B0-300D-4EDF-AAD9-70FA30A9E9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65987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256ECB-79D5-4AE6-9418-4633D0E4687E}"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EF33FE-8B0B-4F85-ADE9-B88B3D67B2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2863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CEDAE5-BE3F-4B99-8488-881E5363AA5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83591B-0885-4B4C-B254-43C1411833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424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EC94C30-2727-4283-8859-4832979DC57B}" type="slidenum">
              <a:rPr lang="en-US"/>
              <a:pPr>
                <a:defRPr/>
              </a:pPr>
              <a:t>‹#›</a:t>
            </a:fld>
            <a:endParaRPr lang="en-US"/>
          </a:p>
        </p:txBody>
      </p:sp>
    </p:spTree>
    <p:extLst>
      <p:ext uri="{BB962C8B-B14F-4D97-AF65-F5344CB8AC3E}">
        <p14:creationId xmlns:p14="http://schemas.microsoft.com/office/powerpoint/2010/main" val="292946054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7C35803-19EC-48CD-B664-7541181C581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89E156-48FE-4E89-A2F7-F24DB4063F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1492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B284186-72AE-43CC-A727-BDDB42F153C7}" type="datetimeFigureOut">
              <a:rPr lang="en-US">
                <a:solidFill>
                  <a:prstClr val="black">
                    <a:tint val="75000"/>
                  </a:prstClr>
                </a:solidFill>
              </a:rPr>
              <a:pPr>
                <a:defRPr/>
              </a:pPr>
              <a:t>6/2/2015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0CCAFB6-10D8-461B-A7E5-CE81E6E61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0630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58ECB9-0612-460F-A741-BD85B5EC162D}" type="datetimeFigureOut">
              <a:rPr lang="en-US">
                <a:solidFill>
                  <a:prstClr val="black">
                    <a:tint val="75000"/>
                  </a:prstClr>
                </a:solidFill>
              </a:rPr>
              <a:pPr>
                <a:defRPr/>
              </a:pPr>
              <a:t>6/2/2015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7A056-742C-4196-ADF5-69E9AD0973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0096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AB3ABC-8DC7-4724-A672-ED6978A530AA}" type="datetimeFigureOut">
              <a:rPr lang="en-US">
                <a:solidFill>
                  <a:prstClr val="black">
                    <a:tint val="75000"/>
                  </a:prstClr>
                </a:solidFill>
              </a:rPr>
              <a:pPr>
                <a:defRPr/>
              </a:pPr>
              <a:t>6/2/2015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0760B30-936D-45FC-942C-FB180D9161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4899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D44556-2ACF-4052-8921-66C78632AAB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5FD820-F745-471B-908A-CDE61F43E8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199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DD278E-BCA6-499B-A456-6580881CCF46}"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721239-60CA-4658-9C62-2A420B61B0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8250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CA796E-8CA9-4EB7-89EB-053289E80FC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6B864E-8696-415B-A58E-55A9D871A4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1246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16E990-3D1F-4965-8303-E60C46EED675}"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1276A2-5342-4F1B-95DC-EAF5AC3555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5951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0B082A0-3F76-440D-898C-21ABEDDCFC66}"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2BD8B0-300D-4EDF-AAD9-70FA30A9E9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6870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256ECB-79D5-4AE6-9418-4633D0E4687E}"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EF33FE-8B0B-4F85-ADE9-B88B3D67B2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0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433CB0F-3E59-46A9-914E-6ABD871B4CC7}" type="slidenum">
              <a:rPr lang="en-US"/>
              <a:pPr>
                <a:defRPr/>
              </a:pPr>
              <a:t>‹#›</a:t>
            </a:fld>
            <a:endParaRPr lang="en-US"/>
          </a:p>
        </p:txBody>
      </p:sp>
    </p:spTree>
    <p:extLst>
      <p:ext uri="{BB962C8B-B14F-4D97-AF65-F5344CB8AC3E}">
        <p14:creationId xmlns:p14="http://schemas.microsoft.com/office/powerpoint/2010/main" val="100375605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CEDAE5-BE3F-4B99-8488-881E5363AA5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83591B-0885-4B4C-B254-43C1411833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54640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7C35803-19EC-48CD-B664-7541181C581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89E156-48FE-4E89-A2F7-F24DB4063F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2892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B284186-72AE-43CC-A727-BDDB42F153C7}" type="datetimeFigureOut">
              <a:rPr lang="en-US">
                <a:solidFill>
                  <a:prstClr val="black">
                    <a:tint val="75000"/>
                  </a:prstClr>
                </a:solidFill>
              </a:rPr>
              <a:pPr>
                <a:defRPr/>
              </a:pPr>
              <a:t>6/2/2015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0CCAFB6-10D8-461B-A7E5-CE81E6E611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70835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58ECB9-0612-460F-A741-BD85B5EC162D}" type="datetimeFigureOut">
              <a:rPr lang="en-US">
                <a:solidFill>
                  <a:prstClr val="black">
                    <a:tint val="75000"/>
                  </a:prstClr>
                </a:solidFill>
              </a:rPr>
              <a:pPr>
                <a:defRPr/>
              </a:pPr>
              <a:t>6/2/2015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7A056-742C-4196-ADF5-69E9AD0973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8594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AB3ABC-8DC7-4724-A672-ED6978A530AA}" type="datetimeFigureOut">
              <a:rPr lang="en-US">
                <a:solidFill>
                  <a:prstClr val="black">
                    <a:tint val="75000"/>
                  </a:prstClr>
                </a:solidFill>
              </a:rPr>
              <a:pPr>
                <a:defRPr/>
              </a:pPr>
              <a:t>6/2/2015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0760B30-936D-45FC-942C-FB180D9161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74437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D44556-2ACF-4052-8921-66C78632AAB9}"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5FD820-F745-471B-908A-CDE61F43E8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0924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DD278E-BCA6-499B-A456-6580881CCF46}" type="datetimeFigureOut">
              <a:rPr lang="en-US">
                <a:solidFill>
                  <a:prstClr val="black">
                    <a:tint val="75000"/>
                  </a:prstClr>
                </a:solidFill>
              </a:rPr>
              <a:pPr>
                <a:defRPr/>
              </a:pPr>
              <a:t>6/2/2015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721239-60CA-4658-9C62-2A420B61B0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358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CA796E-8CA9-4EB7-89EB-053289E80FCD}"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6B864E-8696-415B-A58E-55A9D871A4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32701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16E990-3D1F-4965-8303-E60C46EED675}"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1276A2-5342-4F1B-95DC-EAF5AC3555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187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0B082A0-3F76-440D-898C-21ABEDDCFC66}" type="datetimeFigureOut">
              <a:rPr lang="en-US">
                <a:solidFill>
                  <a:prstClr val="black">
                    <a:tint val="75000"/>
                  </a:prstClr>
                </a:solidFill>
              </a:rPr>
              <a:pPr>
                <a:defRPr/>
              </a:pPr>
              <a:t>6/2/2015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2BD8B0-300D-4EDF-AAD9-70FA30A9E9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383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pn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CCCCFF"/>
            </a:gs>
          </a:gsLst>
          <a:lin ang="18900000" scaled="1"/>
        </a:gradFill>
        <a:effectLst/>
      </p:bgPr>
    </p:bg>
    <p:spTree>
      <p:nvGrpSpPr>
        <p:cNvPr id="1" name=""/>
        <p:cNvGrpSpPr/>
        <p:nvPr/>
      </p:nvGrpSpPr>
      <p:grpSpPr>
        <a:xfrm>
          <a:off x="0" y="0"/>
          <a:ext cx="0" cy="0"/>
          <a:chOff x="0" y="0"/>
          <a:chExt cx="0" cy="0"/>
        </a:xfrm>
      </p:grpSpPr>
      <p:sp>
        <p:nvSpPr>
          <p:cNvPr id="1026" name="AutoShape 9"/>
          <p:cNvSpPr>
            <a:spLocks noChangeArrowheads="1"/>
          </p:cNvSpPr>
          <p:nvPr userDrawn="1"/>
        </p:nvSpPr>
        <p:spPr bwMode="auto">
          <a:xfrm rot="10800000" flipH="1">
            <a:off x="0" y="0"/>
            <a:ext cx="2057400" cy="1219200"/>
          </a:xfrm>
          <a:prstGeom prst="rtTriangle">
            <a:avLst/>
          </a:prstGeom>
          <a:gradFill rotWithShape="1">
            <a:gsLst>
              <a:gs pos="0">
                <a:srgbClr val="72529D"/>
              </a:gs>
              <a:gs pos="100000">
                <a:srgbClr val="E1E1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1D55F016-071D-40BA-AE5B-683DAD19004A}" type="slidenum">
              <a:rPr lang="en-US"/>
              <a:pPr>
                <a:defRPr/>
              </a:pPr>
              <a:t>‹#›</a:t>
            </a:fld>
            <a:endParaRPr lang="en-US"/>
          </a:p>
        </p:txBody>
      </p:sp>
      <p:pic>
        <p:nvPicPr>
          <p:cNvPr id="1031" name="Picture 10" descr="IHR-Logo-White-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28600" y="152400"/>
            <a:ext cx="722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23" r:id="rId1"/>
    <p:sldLayoutId id="2147486724" r:id="rId2"/>
    <p:sldLayoutId id="2147486725" r:id="rId3"/>
    <p:sldLayoutId id="2147486726" r:id="rId4"/>
    <p:sldLayoutId id="2147486727" r:id="rId5"/>
    <p:sldLayoutId id="2147486728" r:id="rId6"/>
    <p:sldLayoutId id="2147486729" r:id="rId7"/>
    <p:sldLayoutId id="2147486730" r:id="rId8"/>
    <p:sldLayoutId id="2147486731" r:id="rId9"/>
    <p:sldLayoutId id="2147486732" r:id="rId10"/>
    <p:sldLayoutId id="2147486733" r:id="rId11"/>
  </p:sldLayoutIdLst>
  <p:transition/>
  <p:hf sldNum="0" hdr="0" ftr="0"/>
  <p:txStyles>
    <p:titleStyle>
      <a:lvl1pPr algn="ctr" rtl="0" eaLnBrk="0" fontAlgn="base" hangingPunct="0">
        <a:spcBef>
          <a:spcPct val="0"/>
        </a:spcBef>
        <a:spcAft>
          <a:spcPct val="0"/>
        </a:spcAft>
        <a:defRPr sz="3200" b="1">
          <a:solidFill>
            <a:srgbClr val="9900CC"/>
          </a:solidFill>
          <a:latin typeface="+mj-lt"/>
          <a:ea typeface="+mj-ea"/>
          <a:cs typeface="+mj-cs"/>
        </a:defRPr>
      </a:lvl1pPr>
      <a:lvl2pPr algn="ctr" rtl="0" eaLnBrk="0" fontAlgn="base" hangingPunct="0">
        <a:spcBef>
          <a:spcPct val="0"/>
        </a:spcBef>
        <a:spcAft>
          <a:spcPct val="0"/>
        </a:spcAft>
        <a:defRPr sz="3200" b="1">
          <a:solidFill>
            <a:srgbClr val="9900CC"/>
          </a:solidFill>
          <a:latin typeface="Georgia" pitchFamily="18" charset="0"/>
        </a:defRPr>
      </a:lvl2pPr>
      <a:lvl3pPr algn="ctr" rtl="0" eaLnBrk="0" fontAlgn="base" hangingPunct="0">
        <a:spcBef>
          <a:spcPct val="0"/>
        </a:spcBef>
        <a:spcAft>
          <a:spcPct val="0"/>
        </a:spcAft>
        <a:defRPr sz="3200" b="1">
          <a:solidFill>
            <a:srgbClr val="9900CC"/>
          </a:solidFill>
          <a:latin typeface="Georgia" pitchFamily="18" charset="0"/>
        </a:defRPr>
      </a:lvl3pPr>
      <a:lvl4pPr algn="ctr" rtl="0" eaLnBrk="0" fontAlgn="base" hangingPunct="0">
        <a:spcBef>
          <a:spcPct val="0"/>
        </a:spcBef>
        <a:spcAft>
          <a:spcPct val="0"/>
        </a:spcAft>
        <a:defRPr sz="3200" b="1">
          <a:solidFill>
            <a:srgbClr val="9900CC"/>
          </a:solidFill>
          <a:latin typeface="Georgia" pitchFamily="18" charset="0"/>
        </a:defRPr>
      </a:lvl4pPr>
      <a:lvl5pPr algn="ctr" rtl="0" eaLnBrk="0" fontAlgn="base" hangingPunct="0">
        <a:spcBef>
          <a:spcPct val="0"/>
        </a:spcBef>
        <a:spcAft>
          <a:spcPct val="0"/>
        </a:spcAft>
        <a:defRPr sz="3200" b="1">
          <a:solidFill>
            <a:srgbClr val="9900CC"/>
          </a:solidFill>
          <a:latin typeface="Georgia" pitchFamily="18" charset="0"/>
        </a:defRPr>
      </a:lvl5pPr>
      <a:lvl6pPr marL="457200" algn="ctr" rtl="0" fontAlgn="base">
        <a:spcBef>
          <a:spcPct val="0"/>
        </a:spcBef>
        <a:spcAft>
          <a:spcPct val="0"/>
        </a:spcAft>
        <a:defRPr sz="3200" b="1">
          <a:solidFill>
            <a:srgbClr val="9900CC"/>
          </a:solidFill>
          <a:latin typeface="Georgia" pitchFamily="18" charset="0"/>
        </a:defRPr>
      </a:lvl6pPr>
      <a:lvl7pPr marL="914400" algn="ctr" rtl="0" fontAlgn="base">
        <a:spcBef>
          <a:spcPct val="0"/>
        </a:spcBef>
        <a:spcAft>
          <a:spcPct val="0"/>
        </a:spcAft>
        <a:defRPr sz="3200" b="1">
          <a:solidFill>
            <a:srgbClr val="9900CC"/>
          </a:solidFill>
          <a:latin typeface="Georgia" pitchFamily="18" charset="0"/>
        </a:defRPr>
      </a:lvl7pPr>
      <a:lvl8pPr marL="1371600" algn="ctr" rtl="0" fontAlgn="base">
        <a:spcBef>
          <a:spcPct val="0"/>
        </a:spcBef>
        <a:spcAft>
          <a:spcPct val="0"/>
        </a:spcAft>
        <a:defRPr sz="3200" b="1">
          <a:solidFill>
            <a:srgbClr val="9900CC"/>
          </a:solidFill>
          <a:latin typeface="Georgia" pitchFamily="18" charset="0"/>
        </a:defRPr>
      </a:lvl8pPr>
      <a:lvl9pPr marL="1828800" algn="ctr" rtl="0" fontAlgn="base">
        <a:spcBef>
          <a:spcPct val="0"/>
        </a:spcBef>
        <a:spcAft>
          <a:spcPct val="0"/>
        </a:spcAft>
        <a:defRPr sz="3200" b="1">
          <a:solidFill>
            <a:srgbClr val="9900CC"/>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216087A8-7F9A-4F97-9EBC-2378FB5A68E6}" type="datetimeFigureOut">
              <a:rPr lang="en-US" b="0" smtClean="0">
                <a:latin typeface="Arial"/>
              </a:rPr>
              <a:pPr fontAlgn="auto">
                <a:spcBef>
                  <a:spcPts val="0"/>
                </a:spcBef>
                <a:spcAft>
                  <a:spcPts val="0"/>
                </a:spcAft>
              </a:pPr>
              <a:t>6/2/2015</a:t>
            </a:fld>
            <a:endParaRPr lang="en-US" b="0" dirty="0">
              <a:latin typeface="Aria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b="0" dirty="0">
              <a:latin typeface="Aria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4949E7B3-AA84-4A4C-B3F6-E217A938E829}" type="slidenum">
              <a:rPr lang="en-US" smtClean="0">
                <a:latin typeface="Arial"/>
              </a:rPr>
              <a:pPr fontAlgn="auto">
                <a:spcBef>
                  <a:spcPts val="0"/>
                </a:spcBef>
                <a:spcAft>
                  <a:spcPts val="0"/>
                </a:spcAft>
              </a:pPr>
              <a:t>‹#›</a:t>
            </a:fld>
            <a:endParaRPr lang="en-US" dirty="0">
              <a:latin typeface="Arial"/>
            </a:endParaRPr>
          </a:p>
        </p:txBody>
      </p:sp>
    </p:spTree>
    <p:extLst>
      <p:ext uri="{BB962C8B-B14F-4D97-AF65-F5344CB8AC3E}">
        <p14:creationId xmlns:p14="http://schemas.microsoft.com/office/powerpoint/2010/main" val="3394985029"/>
      </p:ext>
    </p:extLst>
  </p:cSld>
  <p:clrMap bg1="lt1" tx1="dk1" bg2="lt2" tx2="dk2" accent1="accent1" accent2="accent2" accent3="accent3" accent4="accent4" accent5="accent5" accent6="accent6" hlink="hlink" folHlink="folHlink"/>
  <p:sldLayoutIdLst>
    <p:sldLayoutId id="2147486834" r:id="rId1"/>
    <p:sldLayoutId id="2147486835" r:id="rId2"/>
    <p:sldLayoutId id="2147486836" r:id="rId3"/>
    <p:sldLayoutId id="2147486837" r:id="rId4"/>
    <p:sldLayoutId id="2147486838" r:id="rId5"/>
    <p:sldLayoutId id="2147486839" r:id="rId6"/>
    <p:sldLayoutId id="2147486840" r:id="rId7"/>
    <p:sldLayoutId id="2147486841" r:id="rId8"/>
    <p:sldLayoutId id="2147486842" r:id="rId9"/>
    <p:sldLayoutId id="2147486843" r:id="rId10"/>
    <p:sldLayoutId id="2147486844"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66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b="0">
              <a:solidFill>
                <a:srgbClr val="000000"/>
              </a:solidFill>
            </a:endParaRPr>
          </a:p>
        </p:txBody>
      </p:sp>
      <p:sp>
        <p:nvSpPr>
          <p:cNvPr id="3266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b="0">
              <a:solidFill>
                <a:srgbClr val="000000"/>
              </a:solidFill>
            </a:endParaRPr>
          </a:p>
        </p:txBody>
      </p:sp>
      <p:sp>
        <p:nvSpPr>
          <p:cNvPr id="32666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6C01B7DA-36F1-4B24-8333-CD60FC00DFF6}"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614873742"/>
      </p:ext>
    </p:extLst>
  </p:cSld>
  <p:clrMap bg1="lt1" tx1="dk1" bg2="lt2" tx2="dk2" accent1="accent1" accent2="accent2" accent3="accent3" accent4="accent4" accent5="accent5" accent6="accent6" hlink="hlink" folHlink="folHlink"/>
  <p:sldLayoutIdLst>
    <p:sldLayoutId id="2147486846" r:id="rId1"/>
    <p:sldLayoutId id="2147486847" r:id="rId2"/>
    <p:sldLayoutId id="2147486848" r:id="rId3"/>
    <p:sldLayoutId id="2147486849" r:id="rId4"/>
    <p:sldLayoutId id="2147486850" r:id="rId5"/>
    <p:sldLayoutId id="2147486851" r:id="rId6"/>
    <p:sldLayoutId id="2147486852" r:id="rId7"/>
    <p:sldLayoutId id="2147486853" r:id="rId8"/>
    <p:sldLayoutId id="2147486854" r:id="rId9"/>
    <p:sldLayoutId id="2147486855" r:id="rId10"/>
    <p:sldLayoutId id="214748685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eaLnBrk="0" fontAlgn="base" hangingPunct="0">
        <a:spcBef>
          <a:spcPct val="0"/>
        </a:spcBef>
        <a:spcAft>
          <a:spcPct val="0"/>
        </a:spcAft>
        <a:defRPr sz="4400">
          <a:solidFill>
            <a:schemeClr val="tx2"/>
          </a:solidFill>
          <a:latin typeface="Tahoma" pitchFamily="34" charset="0"/>
        </a:defRPr>
      </a:lvl6pPr>
      <a:lvl7pPr marL="914400" algn="l" rtl="0" eaLnBrk="0" fontAlgn="base" hangingPunct="0">
        <a:spcBef>
          <a:spcPct val="0"/>
        </a:spcBef>
        <a:spcAft>
          <a:spcPct val="0"/>
        </a:spcAft>
        <a:defRPr sz="4400">
          <a:solidFill>
            <a:schemeClr val="tx2"/>
          </a:solidFill>
          <a:latin typeface="Tahoma" pitchFamily="34" charset="0"/>
        </a:defRPr>
      </a:lvl7pPr>
      <a:lvl8pPr marL="1371600" algn="l" rtl="0" eaLnBrk="0" fontAlgn="base" hangingPunct="0">
        <a:spcBef>
          <a:spcPct val="0"/>
        </a:spcBef>
        <a:spcAft>
          <a:spcPct val="0"/>
        </a:spcAft>
        <a:defRPr sz="4400">
          <a:solidFill>
            <a:schemeClr val="tx2"/>
          </a:solidFill>
          <a:latin typeface="Tahoma" pitchFamily="34" charset="0"/>
        </a:defRPr>
      </a:lvl8pPr>
      <a:lvl9pPr marL="1828800" algn="l"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66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b="0">
              <a:solidFill>
                <a:srgbClr val="000000"/>
              </a:solidFill>
            </a:endParaRPr>
          </a:p>
        </p:txBody>
      </p:sp>
      <p:sp>
        <p:nvSpPr>
          <p:cNvPr id="3266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b="0">
              <a:solidFill>
                <a:srgbClr val="000000"/>
              </a:solidFill>
            </a:endParaRPr>
          </a:p>
        </p:txBody>
      </p:sp>
      <p:sp>
        <p:nvSpPr>
          <p:cNvPr id="32666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6C01B7DA-36F1-4B24-8333-CD60FC00DFF6}"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323586801"/>
      </p:ext>
    </p:extLst>
  </p:cSld>
  <p:clrMap bg1="lt1" tx1="dk1" bg2="lt2" tx2="dk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eaLnBrk="0" fontAlgn="base" hangingPunct="0">
        <a:spcBef>
          <a:spcPct val="0"/>
        </a:spcBef>
        <a:spcAft>
          <a:spcPct val="0"/>
        </a:spcAft>
        <a:defRPr sz="4400">
          <a:solidFill>
            <a:schemeClr val="tx2"/>
          </a:solidFill>
          <a:latin typeface="Tahoma" pitchFamily="34" charset="0"/>
        </a:defRPr>
      </a:lvl6pPr>
      <a:lvl7pPr marL="914400" algn="l" rtl="0" eaLnBrk="0" fontAlgn="base" hangingPunct="0">
        <a:spcBef>
          <a:spcPct val="0"/>
        </a:spcBef>
        <a:spcAft>
          <a:spcPct val="0"/>
        </a:spcAft>
        <a:defRPr sz="4400">
          <a:solidFill>
            <a:schemeClr val="tx2"/>
          </a:solidFill>
          <a:latin typeface="Tahoma" pitchFamily="34" charset="0"/>
        </a:defRPr>
      </a:lvl7pPr>
      <a:lvl8pPr marL="1371600" algn="l" rtl="0" eaLnBrk="0" fontAlgn="base" hangingPunct="0">
        <a:spcBef>
          <a:spcPct val="0"/>
        </a:spcBef>
        <a:spcAft>
          <a:spcPct val="0"/>
        </a:spcAft>
        <a:defRPr sz="4400">
          <a:solidFill>
            <a:schemeClr val="tx2"/>
          </a:solidFill>
          <a:latin typeface="Tahoma" pitchFamily="34" charset="0"/>
        </a:defRPr>
      </a:lvl8pPr>
      <a:lvl9pPr marL="1828800" algn="l"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endParaRPr kumimoji="1" lang="en-US" altLang="en-US" sz="2400" b="0">
              <a:solidFill>
                <a:srgbClr val="000000"/>
              </a:solidFill>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66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b="0">
              <a:solidFill>
                <a:srgbClr val="000000"/>
              </a:solidFill>
            </a:endParaRPr>
          </a:p>
        </p:txBody>
      </p:sp>
      <p:sp>
        <p:nvSpPr>
          <p:cNvPr id="3266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b="0">
              <a:solidFill>
                <a:srgbClr val="000000"/>
              </a:solidFill>
            </a:endParaRPr>
          </a:p>
        </p:txBody>
      </p:sp>
      <p:sp>
        <p:nvSpPr>
          <p:cNvPr id="32666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6C01B7DA-36F1-4B24-8333-CD60FC00DFF6}"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4189047948"/>
      </p:ext>
    </p:extLst>
  </p:cSld>
  <p:clrMap bg1="lt1" tx1="dk1" bg2="lt2" tx2="dk2" accent1="accent1" accent2="accent2" accent3="accent3" accent4="accent4" accent5="accent5" accent6="accent6" hlink="hlink" folHlink="folHlink"/>
  <p:sldLayoutIdLst>
    <p:sldLayoutId id="2147486870" r:id="rId1"/>
    <p:sldLayoutId id="2147486871" r:id="rId2"/>
    <p:sldLayoutId id="2147486872" r:id="rId3"/>
    <p:sldLayoutId id="2147486873" r:id="rId4"/>
    <p:sldLayoutId id="2147486874" r:id="rId5"/>
    <p:sldLayoutId id="2147486875" r:id="rId6"/>
    <p:sldLayoutId id="2147486876" r:id="rId7"/>
    <p:sldLayoutId id="2147486877" r:id="rId8"/>
    <p:sldLayoutId id="2147486878" r:id="rId9"/>
    <p:sldLayoutId id="2147486879" r:id="rId10"/>
    <p:sldLayoutId id="214748688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eaLnBrk="0" fontAlgn="base" hangingPunct="0">
        <a:spcBef>
          <a:spcPct val="0"/>
        </a:spcBef>
        <a:spcAft>
          <a:spcPct val="0"/>
        </a:spcAft>
        <a:defRPr sz="4400">
          <a:solidFill>
            <a:schemeClr val="tx2"/>
          </a:solidFill>
          <a:latin typeface="Tahoma" pitchFamily="34" charset="0"/>
        </a:defRPr>
      </a:lvl6pPr>
      <a:lvl7pPr marL="914400" algn="l" rtl="0" eaLnBrk="0" fontAlgn="base" hangingPunct="0">
        <a:spcBef>
          <a:spcPct val="0"/>
        </a:spcBef>
        <a:spcAft>
          <a:spcPct val="0"/>
        </a:spcAft>
        <a:defRPr sz="4400">
          <a:solidFill>
            <a:schemeClr val="tx2"/>
          </a:solidFill>
          <a:latin typeface="Tahoma" pitchFamily="34" charset="0"/>
        </a:defRPr>
      </a:lvl7pPr>
      <a:lvl8pPr marL="1371600" algn="l" rtl="0" eaLnBrk="0" fontAlgn="base" hangingPunct="0">
        <a:spcBef>
          <a:spcPct val="0"/>
        </a:spcBef>
        <a:spcAft>
          <a:spcPct val="0"/>
        </a:spcAft>
        <a:defRPr sz="4400">
          <a:solidFill>
            <a:schemeClr val="tx2"/>
          </a:solidFill>
          <a:latin typeface="Tahoma" pitchFamily="34" charset="0"/>
        </a:defRPr>
      </a:lvl8pPr>
      <a:lvl9pPr marL="1828800" algn="l"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CCCCFF"/>
            </a:gs>
          </a:gsLst>
          <a:lin ang="18900000" scaled="1"/>
        </a:gra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3728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737287"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5932BE84-1A2F-4DF1-84B5-E41A5EF17084}" type="slidenum">
              <a:rPr lang="en-US"/>
              <a:pPr>
                <a:defRPr/>
              </a:pPr>
              <a:t>‹#›</a:t>
            </a:fld>
            <a:endParaRPr lang="en-US"/>
          </a:p>
        </p:txBody>
      </p:sp>
      <p:pic>
        <p:nvPicPr>
          <p:cNvPr id="2054" name="Picture 9" descr="merc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34200" y="139700"/>
            <a:ext cx="213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mercy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20000" y="1066800"/>
            <a:ext cx="952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34" r:id="rId1"/>
    <p:sldLayoutId id="2147486735" r:id="rId2"/>
    <p:sldLayoutId id="2147486736" r:id="rId3"/>
    <p:sldLayoutId id="2147486737" r:id="rId4"/>
    <p:sldLayoutId id="2147486738" r:id="rId5"/>
    <p:sldLayoutId id="2147486739" r:id="rId6"/>
    <p:sldLayoutId id="2147486740" r:id="rId7"/>
    <p:sldLayoutId id="2147486741" r:id="rId8"/>
    <p:sldLayoutId id="2147486742" r:id="rId9"/>
    <p:sldLayoutId id="2147486743" r:id="rId10"/>
    <p:sldLayoutId id="2147486744" r:id="rId11"/>
  </p:sldLayoutIdLst>
  <p:transition/>
  <p:hf sldNum="0" hdr="0" ftr="0"/>
  <p:txStyles>
    <p:titleStyle>
      <a:lvl1pPr algn="ctr" rtl="0" eaLnBrk="0" fontAlgn="base" hangingPunct="0">
        <a:spcBef>
          <a:spcPct val="0"/>
        </a:spcBef>
        <a:spcAft>
          <a:spcPct val="0"/>
        </a:spcAft>
        <a:defRPr sz="3200" b="1">
          <a:solidFill>
            <a:srgbClr val="9900CC"/>
          </a:solidFill>
          <a:latin typeface="+mj-lt"/>
          <a:ea typeface="+mj-ea"/>
          <a:cs typeface="+mj-cs"/>
        </a:defRPr>
      </a:lvl1pPr>
      <a:lvl2pPr algn="ctr" rtl="0" eaLnBrk="0" fontAlgn="base" hangingPunct="0">
        <a:spcBef>
          <a:spcPct val="0"/>
        </a:spcBef>
        <a:spcAft>
          <a:spcPct val="0"/>
        </a:spcAft>
        <a:defRPr sz="3200" b="1">
          <a:solidFill>
            <a:srgbClr val="9900CC"/>
          </a:solidFill>
          <a:latin typeface="Georgia" pitchFamily="18" charset="0"/>
        </a:defRPr>
      </a:lvl2pPr>
      <a:lvl3pPr algn="ctr" rtl="0" eaLnBrk="0" fontAlgn="base" hangingPunct="0">
        <a:spcBef>
          <a:spcPct val="0"/>
        </a:spcBef>
        <a:spcAft>
          <a:spcPct val="0"/>
        </a:spcAft>
        <a:defRPr sz="3200" b="1">
          <a:solidFill>
            <a:srgbClr val="9900CC"/>
          </a:solidFill>
          <a:latin typeface="Georgia" pitchFamily="18" charset="0"/>
        </a:defRPr>
      </a:lvl3pPr>
      <a:lvl4pPr algn="ctr" rtl="0" eaLnBrk="0" fontAlgn="base" hangingPunct="0">
        <a:spcBef>
          <a:spcPct val="0"/>
        </a:spcBef>
        <a:spcAft>
          <a:spcPct val="0"/>
        </a:spcAft>
        <a:defRPr sz="3200" b="1">
          <a:solidFill>
            <a:srgbClr val="9900CC"/>
          </a:solidFill>
          <a:latin typeface="Georgia" pitchFamily="18" charset="0"/>
        </a:defRPr>
      </a:lvl4pPr>
      <a:lvl5pPr algn="ctr" rtl="0" eaLnBrk="0" fontAlgn="base" hangingPunct="0">
        <a:spcBef>
          <a:spcPct val="0"/>
        </a:spcBef>
        <a:spcAft>
          <a:spcPct val="0"/>
        </a:spcAft>
        <a:defRPr sz="3200" b="1">
          <a:solidFill>
            <a:srgbClr val="9900CC"/>
          </a:solidFill>
          <a:latin typeface="Georgia" pitchFamily="18" charset="0"/>
        </a:defRPr>
      </a:lvl5pPr>
      <a:lvl6pPr marL="457200" algn="ctr" rtl="0" fontAlgn="base">
        <a:spcBef>
          <a:spcPct val="0"/>
        </a:spcBef>
        <a:spcAft>
          <a:spcPct val="0"/>
        </a:spcAft>
        <a:defRPr sz="3200" b="1">
          <a:solidFill>
            <a:srgbClr val="9900CC"/>
          </a:solidFill>
          <a:latin typeface="Georgia" pitchFamily="18" charset="0"/>
        </a:defRPr>
      </a:lvl6pPr>
      <a:lvl7pPr marL="914400" algn="ctr" rtl="0" fontAlgn="base">
        <a:spcBef>
          <a:spcPct val="0"/>
        </a:spcBef>
        <a:spcAft>
          <a:spcPct val="0"/>
        </a:spcAft>
        <a:defRPr sz="3200" b="1">
          <a:solidFill>
            <a:srgbClr val="9900CC"/>
          </a:solidFill>
          <a:latin typeface="Georgia" pitchFamily="18" charset="0"/>
        </a:defRPr>
      </a:lvl7pPr>
      <a:lvl8pPr marL="1371600" algn="ctr" rtl="0" fontAlgn="base">
        <a:spcBef>
          <a:spcPct val="0"/>
        </a:spcBef>
        <a:spcAft>
          <a:spcPct val="0"/>
        </a:spcAft>
        <a:defRPr sz="3200" b="1">
          <a:solidFill>
            <a:srgbClr val="9900CC"/>
          </a:solidFill>
          <a:latin typeface="Georgia" pitchFamily="18" charset="0"/>
        </a:defRPr>
      </a:lvl8pPr>
      <a:lvl9pPr marL="1828800" algn="ctr" rtl="0" fontAlgn="base">
        <a:spcBef>
          <a:spcPct val="0"/>
        </a:spcBef>
        <a:spcAft>
          <a:spcPct val="0"/>
        </a:spcAft>
        <a:defRPr sz="3200" b="1">
          <a:solidFill>
            <a:srgbClr val="9900CC"/>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CCCCFF"/>
            </a:gs>
          </a:gsLst>
          <a:lin ang="189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1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411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i="1">
                <a:solidFill>
                  <a:schemeClr val="hlink"/>
                </a:solidFill>
                <a:latin typeface="+mn-lt"/>
              </a:defRPr>
            </a:lvl1pPr>
          </a:lstStyle>
          <a:p>
            <a:pPr>
              <a:defRPr/>
            </a:pPr>
            <a:endParaRPr lang="en-US"/>
          </a:p>
        </p:txBody>
      </p:sp>
      <p:sp>
        <p:nvSpPr>
          <p:cNvPr id="411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A2801933-A5A9-42C7-9659-950D821380C0}" type="slidenum">
              <a:rPr lang="en-US"/>
              <a:pPr>
                <a:defRPr/>
              </a:pPr>
              <a:t>‹#›</a:t>
            </a:fld>
            <a:endParaRPr lang="en-US"/>
          </a:p>
        </p:txBody>
      </p:sp>
      <p:sp>
        <p:nvSpPr>
          <p:cNvPr id="3079" name="AutoShape 7"/>
          <p:cNvSpPr>
            <a:spLocks noChangeArrowheads="1"/>
          </p:cNvSpPr>
          <p:nvPr/>
        </p:nvSpPr>
        <p:spPr bwMode="auto">
          <a:xfrm rot="10800000" flipH="1">
            <a:off x="0" y="0"/>
            <a:ext cx="1143000" cy="990600"/>
          </a:xfrm>
          <a:prstGeom prst="rtTriangle">
            <a:avLst/>
          </a:prstGeom>
          <a:solidFill>
            <a:srgbClr val="99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sp>
        <p:nvSpPr>
          <p:cNvPr id="3080" name="AutoShape 8"/>
          <p:cNvSpPr>
            <a:spLocks noChangeArrowheads="1"/>
          </p:cNvSpPr>
          <p:nvPr/>
        </p:nvSpPr>
        <p:spPr bwMode="auto">
          <a:xfrm rot="10800000" flipH="1">
            <a:off x="0" y="0"/>
            <a:ext cx="2057400" cy="1219200"/>
          </a:xfrm>
          <a:prstGeom prst="rtTriangle">
            <a:avLst/>
          </a:prstGeom>
          <a:gradFill rotWithShape="1">
            <a:gsLst>
              <a:gs pos="0">
                <a:srgbClr val="72529D"/>
              </a:gs>
              <a:gs pos="100000">
                <a:srgbClr val="E1E1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pic>
        <p:nvPicPr>
          <p:cNvPr id="3081" name="Picture 9" descr="IHR-Logo-White-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8600" y="152400"/>
            <a:ext cx="722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45" r:id="rId1"/>
    <p:sldLayoutId id="2147486746" r:id="rId2"/>
    <p:sldLayoutId id="2147486747" r:id="rId3"/>
    <p:sldLayoutId id="2147486748" r:id="rId4"/>
    <p:sldLayoutId id="2147486749" r:id="rId5"/>
    <p:sldLayoutId id="2147486750" r:id="rId6"/>
    <p:sldLayoutId id="2147486751" r:id="rId7"/>
    <p:sldLayoutId id="2147486752" r:id="rId8"/>
    <p:sldLayoutId id="2147486753" r:id="rId9"/>
    <p:sldLayoutId id="2147486754" r:id="rId10"/>
    <p:sldLayoutId id="2147486755" r:id="rId11"/>
  </p:sldLayoutIdLst>
  <p:transition/>
  <p:hf sldNum="0" hdr="0" ftr="0"/>
  <p:txStyles>
    <p:titleStyle>
      <a:lvl1pPr algn="ctr" rtl="0" eaLnBrk="0" fontAlgn="base" hangingPunct="0">
        <a:spcBef>
          <a:spcPct val="0"/>
        </a:spcBef>
        <a:spcAft>
          <a:spcPct val="0"/>
        </a:spcAft>
        <a:defRPr sz="3200" b="1">
          <a:solidFill>
            <a:srgbClr val="9900CC"/>
          </a:solidFill>
          <a:latin typeface="+mj-lt"/>
          <a:ea typeface="+mj-ea"/>
          <a:cs typeface="+mj-cs"/>
        </a:defRPr>
      </a:lvl1pPr>
      <a:lvl2pPr algn="ctr" rtl="0" eaLnBrk="0" fontAlgn="base" hangingPunct="0">
        <a:spcBef>
          <a:spcPct val="0"/>
        </a:spcBef>
        <a:spcAft>
          <a:spcPct val="0"/>
        </a:spcAft>
        <a:defRPr sz="3200" b="1">
          <a:solidFill>
            <a:srgbClr val="9900CC"/>
          </a:solidFill>
          <a:latin typeface="Georgia" pitchFamily="18" charset="0"/>
        </a:defRPr>
      </a:lvl2pPr>
      <a:lvl3pPr algn="ctr" rtl="0" eaLnBrk="0" fontAlgn="base" hangingPunct="0">
        <a:spcBef>
          <a:spcPct val="0"/>
        </a:spcBef>
        <a:spcAft>
          <a:spcPct val="0"/>
        </a:spcAft>
        <a:defRPr sz="3200" b="1">
          <a:solidFill>
            <a:srgbClr val="9900CC"/>
          </a:solidFill>
          <a:latin typeface="Georgia" pitchFamily="18" charset="0"/>
        </a:defRPr>
      </a:lvl3pPr>
      <a:lvl4pPr algn="ctr" rtl="0" eaLnBrk="0" fontAlgn="base" hangingPunct="0">
        <a:spcBef>
          <a:spcPct val="0"/>
        </a:spcBef>
        <a:spcAft>
          <a:spcPct val="0"/>
        </a:spcAft>
        <a:defRPr sz="3200" b="1">
          <a:solidFill>
            <a:srgbClr val="9900CC"/>
          </a:solidFill>
          <a:latin typeface="Georgia" pitchFamily="18" charset="0"/>
        </a:defRPr>
      </a:lvl4pPr>
      <a:lvl5pPr algn="ctr" rtl="0" eaLnBrk="0" fontAlgn="base" hangingPunct="0">
        <a:spcBef>
          <a:spcPct val="0"/>
        </a:spcBef>
        <a:spcAft>
          <a:spcPct val="0"/>
        </a:spcAft>
        <a:defRPr sz="3200" b="1">
          <a:solidFill>
            <a:srgbClr val="9900CC"/>
          </a:solidFill>
          <a:latin typeface="Georgia" pitchFamily="18" charset="0"/>
        </a:defRPr>
      </a:lvl5pPr>
      <a:lvl6pPr marL="457200" algn="ctr" rtl="0" fontAlgn="base">
        <a:spcBef>
          <a:spcPct val="0"/>
        </a:spcBef>
        <a:spcAft>
          <a:spcPct val="0"/>
        </a:spcAft>
        <a:defRPr sz="3200" b="1">
          <a:solidFill>
            <a:srgbClr val="9900CC"/>
          </a:solidFill>
          <a:latin typeface="Georgia" pitchFamily="18" charset="0"/>
        </a:defRPr>
      </a:lvl6pPr>
      <a:lvl7pPr marL="914400" algn="ctr" rtl="0" fontAlgn="base">
        <a:spcBef>
          <a:spcPct val="0"/>
        </a:spcBef>
        <a:spcAft>
          <a:spcPct val="0"/>
        </a:spcAft>
        <a:defRPr sz="3200" b="1">
          <a:solidFill>
            <a:srgbClr val="9900CC"/>
          </a:solidFill>
          <a:latin typeface="Georgia" pitchFamily="18" charset="0"/>
        </a:defRPr>
      </a:lvl7pPr>
      <a:lvl8pPr marL="1371600" algn="ctr" rtl="0" fontAlgn="base">
        <a:spcBef>
          <a:spcPct val="0"/>
        </a:spcBef>
        <a:spcAft>
          <a:spcPct val="0"/>
        </a:spcAft>
        <a:defRPr sz="3200" b="1">
          <a:solidFill>
            <a:srgbClr val="9900CC"/>
          </a:solidFill>
          <a:latin typeface="Georgia" pitchFamily="18" charset="0"/>
        </a:defRPr>
      </a:lvl8pPr>
      <a:lvl9pPr marL="1828800" algn="ctr" rtl="0" fontAlgn="base">
        <a:spcBef>
          <a:spcPct val="0"/>
        </a:spcBef>
        <a:spcAft>
          <a:spcPct val="0"/>
        </a:spcAft>
        <a:defRPr sz="3200" b="1">
          <a:solidFill>
            <a:srgbClr val="9900CC"/>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CCCCFF"/>
            </a:gs>
          </a:gsLst>
          <a:lin ang="18900000" scaled="1"/>
        </a:grad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2397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72397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19DA2304-CA03-4C77-A4EA-7F855492C0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56" r:id="rId1"/>
    <p:sldLayoutId id="2147486757" r:id="rId2"/>
    <p:sldLayoutId id="2147486758" r:id="rId3"/>
    <p:sldLayoutId id="2147486759" r:id="rId4"/>
    <p:sldLayoutId id="2147486760" r:id="rId5"/>
    <p:sldLayoutId id="2147486761" r:id="rId6"/>
    <p:sldLayoutId id="2147486762" r:id="rId7"/>
    <p:sldLayoutId id="2147486763" r:id="rId8"/>
    <p:sldLayoutId id="2147486764" r:id="rId9"/>
    <p:sldLayoutId id="2147486765" r:id="rId10"/>
    <p:sldLayoutId id="2147486766" r:id="rId11"/>
    <p:sldLayoutId id="2147486767" r:id="rId12"/>
    <p:sldLayoutId id="2147486768" r:id="rId13"/>
    <p:sldLayoutId id="2147486769" r:id="rId14"/>
  </p:sldLayoutIdLst>
  <p:transition/>
  <p:hf sldNum="0" hdr="0" ftr="0"/>
  <p:txStyles>
    <p:titleStyle>
      <a:lvl1pPr algn="ctr" rtl="0" eaLnBrk="0" fontAlgn="base" hangingPunct="0">
        <a:spcBef>
          <a:spcPct val="0"/>
        </a:spcBef>
        <a:spcAft>
          <a:spcPct val="0"/>
        </a:spcAft>
        <a:defRPr sz="3200" b="1">
          <a:solidFill>
            <a:srgbClr val="9900CC"/>
          </a:solidFill>
          <a:latin typeface="+mj-lt"/>
          <a:ea typeface="+mj-ea"/>
          <a:cs typeface="+mj-cs"/>
        </a:defRPr>
      </a:lvl1pPr>
      <a:lvl2pPr algn="ctr" rtl="0" eaLnBrk="0" fontAlgn="base" hangingPunct="0">
        <a:spcBef>
          <a:spcPct val="0"/>
        </a:spcBef>
        <a:spcAft>
          <a:spcPct val="0"/>
        </a:spcAft>
        <a:defRPr sz="3200" b="1">
          <a:solidFill>
            <a:srgbClr val="9900CC"/>
          </a:solidFill>
          <a:latin typeface="Georgia" pitchFamily="18" charset="0"/>
        </a:defRPr>
      </a:lvl2pPr>
      <a:lvl3pPr algn="ctr" rtl="0" eaLnBrk="0" fontAlgn="base" hangingPunct="0">
        <a:spcBef>
          <a:spcPct val="0"/>
        </a:spcBef>
        <a:spcAft>
          <a:spcPct val="0"/>
        </a:spcAft>
        <a:defRPr sz="3200" b="1">
          <a:solidFill>
            <a:srgbClr val="9900CC"/>
          </a:solidFill>
          <a:latin typeface="Georgia" pitchFamily="18" charset="0"/>
        </a:defRPr>
      </a:lvl3pPr>
      <a:lvl4pPr algn="ctr" rtl="0" eaLnBrk="0" fontAlgn="base" hangingPunct="0">
        <a:spcBef>
          <a:spcPct val="0"/>
        </a:spcBef>
        <a:spcAft>
          <a:spcPct val="0"/>
        </a:spcAft>
        <a:defRPr sz="3200" b="1">
          <a:solidFill>
            <a:srgbClr val="9900CC"/>
          </a:solidFill>
          <a:latin typeface="Georgia" pitchFamily="18" charset="0"/>
        </a:defRPr>
      </a:lvl4pPr>
      <a:lvl5pPr algn="ctr" rtl="0" eaLnBrk="0" fontAlgn="base" hangingPunct="0">
        <a:spcBef>
          <a:spcPct val="0"/>
        </a:spcBef>
        <a:spcAft>
          <a:spcPct val="0"/>
        </a:spcAft>
        <a:defRPr sz="3200" b="1">
          <a:solidFill>
            <a:srgbClr val="9900CC"/>
          </a:solidFill>
          <a:latin typeface="Georgia" pitchFamily="18" charset="0"/>
        </a:defRPr>
      </a:lvl5pPr>
      <a:lvl6pPr marL="457200" algn="ctr" rtl="0" fontAlgn="base">
        <a:spcBef>
          <a:spcPct val="0"/>
        </a:spcBef>
        <a:spcAft>
          <a:spcPct val="0"/>
        </a:spcAft>
        <a:defRPr sz="3200" b="1">
          <a:solidFill>
            <a:srgbClr val="9900CC"/>
          </a:solidFill>
          <a:latin typeface="Georgia" pitchFamily="18" charset="0"/>
        </a:defRPr>
      </a:lvl6pPr>
      <a:lvl7pPr marL="914400" algn="ctr" rtl="0" fontAlgn="base">
        <a:spcBef>
          <a:spcPct val="0"/>
        </a:spcBef>
        <a:spcAft>
          <a:spcPct val="0"/>
        </a:spcAft>
        <a:defRPr sz="3200" b="1">
          <a:solidFill>
            <a:srgbClr val="9900CC"/>
          </a:solidFill>
          <a:latin typeface="Georgia" pitchFamily="18" charset="0"/>
        </a:defRPr>
      </a:lvl7pPr>
      <a:lvl8pPr marL="1371600" algn="ctr" rtl="0" fontAlgn="base">
        <a:spcBef>
          <a:spcPct val="0"/>
        </a:spcBef>
        <a:spcAft>
          <a:spcPct val="0"/>
        </a:spcAft>
        <a:defRPr sz="3200" b="1">
          <a:solidFill>
            <a:srgbClr val="9900CC"/>
          </a:solidFill>
          <a:latin typeface="Georgia" pitchFamily="18" charset="0"/>
        </a:defRPr>
      </a:lvl8pPr>
      <a:lvl9pPr marL="1828800" algn="ctr" rtl="0" fontAlgn="base">
        <a:spcBef>
          <a:spcPct val="0"/>
        </a:spcBef>
        <a:spcAft>
          <a:spcPct val="0"/>
        </a:spcAft>
        <a:defRPr sz="3200" b="1">
          <a:solidFill>
            <a:srgbClr val="9900CC"/>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CC"/>
            </a:gs>
            <a:gs pos="100000">
              <a:srgbClr val="CCCCFF"/>
            </a:gs>
          </a:gsLst>
          <a:lin ang="18900000" scaled="1"/>
        </a:gradFill>
        <a:effectLst/>
      </p:bgPr>
    </p:bg>
    <p:spTree>
      <p:nvGrpSpPr>
        <p:cNvPr id="1" name=""/>
        <p:cNvGrpSpPr/>
        <p:nvPr/>
      </p:nvGrpSpPr>
      <p:grpSpPr>
        <a:xfrm>
          <a:off x="0" y="0"/>
          <a:ext cx="0" cy="0"/>
          <a:chOff x="0" y="0"/>
          <a:chExt cx="0" cy="0"/>
        </a:xfrm>
      </p:grpSpPr>
      <p:sp>
        <p:nvSpPr>
          <p:cNvPr id="5122" name="AutoShape 9"/>
          <p:cNvSpPr>
            <a:spLocks noChangeArrowheads="1"/>
          </p:cNvSpPr>
          <p:nvPr userDrawn="1"/>
        </p:nvSpPr>
        <p:spPr bwMode="auto">
          <a:xfrm rot="10800000" flipH="1">
            <a:off x="0" y="0"/>
            <a:ext cx="2057400" cy="1219200"/>
          </a:xfrm>
          <a:prstGeom prst="rtTriangle">
            <a:avLst/>
          </a:prstGeom>
          <a:gradFill rotWithShape="1">
            <a:gsLst>
              <a:gs pos="0">
                <a:srgbClr val="72529D"/>
              </a:gs>
              <a:gs pos="100000">
                <a:srgbClr val="E1E1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1">
                <a:solidFill>
                  <a:schemeClr val="hlink"/>
                </a:solidFill>
                <a:latin typeface="+mn-lt"/>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51B2F06E-393F-46CD-8FAC-73D5E3C770D0}" type="slidenum">
              <a:rPr lang="en-US"/>
              <a:pPr>
                <a:defRPr/>
              </a:pPr>
              <a:t>‹#›</a:t>
            </a:fld>
            <a:endParaRPr lang="en-US"/>
          </a:p>
        </p:txBody>
      </p:sp>
      <p:pic>
        <p:nvPicPr>
          <p:cNvPr id="5128" name="Picture 10" descr="IHR-Logo-White-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28600" y="152400"/>
            <a:ext cx="7223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 id="2147486781" r:id="rId12"/>
    <p:sldLayoutId id="2147486782" r:id="rId13"/>
    <p:sldLayoutId id="2147486783" r:id="rId14"/>
    <p:sldLayoutId id="2147486784" r:id="rId15"/>
  </p:sldLayoutIdLst>
  <p:transition/>
  <p:hf sldNum="0" hdr="0" ftr="0"/>
  <p:txStyles>
    <p:titleStyle>
      <a:lvl1pPr algn="ctr" rtl="0" eaLnBrk="0" fontAlgn="base" hangingPunct="0">
        <a:spcBef>
          <a:spcPct val="0"/>
        </a:spcBef>
        <a:spcAft>
          <a:spcPct val="0"/>
        </a:spcAft>
        <a:defRPr sz="3200" b="1">
          <a:solidFill>
            <a:srgbClr val="9900CC"/>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200" b="1">
          <a:solidFill>
            <a:srgbClr val="9900CC"/>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userDrawn="1">
            <p:ph type="title"/>
          </p:nvPr>
        </p:nvSpPr>
        <p:spPr bwMode="auto">
          <a:xfrm>
            <a:off x="609600" y="1447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userDrawn="1">
            <p:ph type="body" idx="1"/>
          </p:nvPr>
        </p:nvSpPr>
        <p:spPr bwMode="auto">
          <a:xfrm>
            <a:off x="609600" y="2209800"/>
            <a:ext cx="8077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userDrawn="1">
            <p:ph type="sldNum" sz="quarter" idx="4"/>
          </p:nvPr>
        </p:nvSpPr>
        <p:spPr bwMode="auto">
          <a:xfrm>
            <a:off x="70866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00" b="1">
                <a:solidFill>
                  <a:srgbClr val="FDFDFE"/>
                </a:solidFill>
                <a:latin typeface="+mj-lt"/>
              </a:defRPr>
            </a:lvl1pPr>
          </a:lstStyle>
          <a:p>
            <a:pPr>
              <a:defRPr/>
            </a:pPr>
            <a:fld id="{F5E47A1C-3492-4272-94AC-9ADCA768379E}" type="slidenum">
              <a:rPr lang="en-US"/>
              <a:pPr>
                <a:defRPr/>
              </a:pPr>
              <a:t>‹#›</a:t>
            </a:fld>
            <a:endParaRPr lang="en-US" sz="1400" dirty="0"/>
          </a:p>
        </p:txBody>
      </p:sp>
      <p:sp>
        <p:nvSpPr>
          <p:cNvPr id="2" name="Rectangle 18"/>
          <p:cNvSpPr>
            <a:spLocks noChangeArrowheads="1"/>
          </p:cNvSpPr>
          <p:nvPr userDrawn="1"/>
        </p:nvSpPr>
        <p:spPr bwMode="auto">
          <a:xfrm>
            <a:off x="593725" y="1951038"/>
            <a:ext cx="21526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a:defRPr sz="2400">
                <a:solidFill>
                  <a:schemeClr val="tx1"/>
                </a:solidFill>
                <a:latin typeface="Times" pitchFamily="14" charset="0"/>
              </a:defRPr>
            </a:lvl5pPr>
            <a:lvl6pPr algn="ctr" eaLnBrk="0" fontAlgn="base" hangingPunct="0">
              <a:spcBef>
                <a:spcPct val="0"/>
              </a:spcBef>
              <a:spcAft>
                <a:spcPct val="0"/>
              </a:spcAft>
              <a:defRPr sz="2400">
                <a:solidFill>
                  <a:schemeClr val="tx1"/>
                </a:solidFill>
                <a:latin typeface="Times" pitchFamily="14" charset="0"/>
              </a:defRPr>
            </a:lvl6pPr>
            <a:lvl7pPr algn="ctr" eaLnBrk="0" fontAlgn="base" hangingPunct="0">
              <a:spcBef>
                <a:spcPct val="0"/>
              </a:spcBef>
              <a:spcAft>
                <a:spcPct val="0"/>
              </a:spcAft>
              <a:defRPr sz="2400">
                <a:solidFill>
                  <a:schemeClr val="tx1"/>
                </a:solidFill>
                <a:latin typeface="Times" pitchFamily="14" charset="0"/>
              </a:defRPr>
            </a:lvl7pPr>
            <a:lvl8pPr algn="ctr" eaLnBrk="0" fontAlgn="base" hangingPunct="0">
              <a:spcBef>
                <a:spcPct val="0"/>
              </a:spcBef>
              <a:spcAft>
                <a:spcPct val="0"/>
              </a:spcAft>
              <a:defRPr sz="2400">
                <a:solidFill>
                  <a:schemeClr val="tx1"/>
                </a:solidFill>
                <a:latin typeface="Times" pitchFamily="14" charset="0"/>
              </a:defRPr>
            </a:lvl8pPr>
            <a:lvl9pPr algn="ctr" eaLnBrk="0" fontAlgn="base" hangingPunct="0">
              <a:spcBef>
                <a:spcPct val="0"/>
              </a:spcBef>
              <a:spcAft>
                <a:spcPct val="0"/>
              </a:spcAft>
              <a:defRPr sz="2400">
                <a:solidFill>
                  <a:schemeClr val="tx1"/>
                </a:solidFill>
                <a:latin typeface="Times" pitchFamily="14" charset="0"/>
              </a:defRPr>
            </a:lvl9pPr>
          </a:lstStyle>
          <a:p>
            <a:pPr lvl="4" eaLnBrk="0" hangingPunct="0">
              <a:spcBef>
                <a:spcPct val="20000"/>
              </a:spcBef>
              <a:buFontTx/>
              <a:buChar char="»"/>
              <a:defRPr/>
            </a:pPr>
            <a:endParaRPr lang="en-US" altLang="en-US" sz="2200" b="0" dirty="0">
              <a:solidFill>
                <a:srgbClr val="5091CD"/>
              </a:solidFill>
            </a:endParaRPr>
          </a:p>
        </p:txBody>
      </p:sp>
      <p:sp>
        <p:nvSpPr>
          <p:cNvPr id="1031" name="Text Box 33"/>
          <p:cNvSpPr txBox="1">
            <a:spLocks noChangeArrowheads="1"/>
          </p:cNvSpPr>
          <p:nvPr userDrawn="1"/>
        </p:nvSpPr>
        <p:spPr bwMode="auto">
          <a:xfrm>
            <a:off x="4495800" y="471488"/>
            <a:ext cx="449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r" eaLnBrk="0" hangingPunct="0">
              <a:spcBef>
                <a:spcPct val="50000"/>
              </a:spcBef>
              <a:defRPr/>
            </a:pPr>
            <a:r>
              <a:rPr lang="en-US" sz="1800" b="0" dirty="0" smtClean="0">
                <a:solidFill>
                  <a:srgbClr val="FFFFFF"/>
                </a:solidFill>
                <a:latin typeface="Georgia" pitchFamily="18" charset="0"/>
              </a:rPr>
              <a:t>Presentation Title</a:t>
            </a:r>
          </a:p>
        </p:txBody>
      </p:sp>
      <p:sp>
        <p:nvSpPr>
          <p:cNvPr id="1032" name="Rectangle 7"/>
          <p:cNvSpPr>
            <a:spLocks noChangeArrowheads="1"/>
          </p:cNvSpPr>
          <p:nvPr userDrawn="1"/>
        </p:nvSpPr>
        <p:spPr bwMode="auto">
          <a:xfrm>
            <a:off x="0" y="0"/>
            <a:ext cx="9144000" cy="1143000"/>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pic>
        <p:nvPicPr>
          <p:cNvPr id="6152" name="Picture 8" descr="IHR_Logo_Whit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12088" y="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3" name="Group 15"/>
          <p:cNvGrpSpPr>
            <a:grpSpLocks/>
          </p:cNvGrpSpPr>
          <p:nvPr userDrawn="1"/>
        </p:nvGrpSpPr>
        <p:grpSpPr bwMode="auto">
          <a:xfrm>
            <a:off x="0" y="6378575"/>
            <a:ext cx="9145588" cy="479425"/>
            <a:chOff x="2" y="6400799"/>
            <a:chExt cx="9145586" cy="479427"/>
          </a:xfrm>
        </p:grpSpPr>
        <p:sp>
          <p:nvSpPr>
            <p:cNvPr id="1034" name="Rectangle 2"/>
            <p:cNvSpPr>
              <a:spLocks noChangeArrowheads="1"/>
            </p:cNvSpPr>
            <p:nvPr userDrawn="1"/>
          </p:nvSpPr>
          <p:spPr bwMode="auto">
            <a:xfrm rot="5400000">
              <a:off x="7193755" y="5844382"/>
              <a:ext cx="479427" cy="1592262"/>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1035" name="Rectangle 13"/>
            <p:cNvSpPr>
              <a:spLocks noChangeArrowheads="1"/>
            </p:cNvSpPr>
            <p:nvPr userDrawn="1"/>
          </p:nvSpPr>
          <p:spPr bwMode="auto">
            <a:xfrm rot="5400000">
              <a:off x="4337050" y="4578350"/>
              <a:ext cx="479427" cy="4124324"/>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sp>
          <p:nvSpPr>
            <p:cNvPr id="15" name="Rectangle 14"/>
            <p:cNvSpPr/>
            <p:nvPr userDrawn="1"/>
          </p:nvSpPr>
          <p:spPr bwMode="auto">
            <a:xfrm rot="5400000">
              <a:off x="8447880" y="6182519"/>
              <a:ext cx="479427" cy="915988"/>
            </a:xfrm>
            <a:prstGeom prst="rect">
              <a:avLst/>
            </a:prstGeom>
            <a:solidFill>
              <a:schemeClr val="accent4"/>
            </a:solidFill>
            <a:ln w="9525" cap="flat" cmpd="sng" algn="ctr">
              <a:no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11" name="Rectangle 10"/>
            <p:cNvSpPr/>
            <p:nvPr userDrawn="1"/>
          </p:nvSpPr>
          <p:spPr bwMode="auto">
            <a:xfrm rot="16200000">
              <a:off x="1497013" y="5862638"/>
              <a:ext cx="479427" cy="1555750"/>
            </a:xfrm>
            <a:prstGeom prst="rect">
              <a:avLst/>
            </a:prstGeom>
            <a:solidFill>
              <a:schemeClr val="accent3"/>
            </a:solidFill>
            <a:ln w="9525" cap="flat" cmpd="sng" algn="ctr">
              <a:noFill/>
              <a:prstDash val="solid"/>
              <a:round/>
              <a:headEnd type="none" w="med" len="med"/>
              <a:tailEnd type="none" w="med" len="med"/>
            </a:ln>
            <a:effectLst/>
          </p:spPr>
          <p:txBody>
            <a:bodyPr/>
            <a:lstStyle/>
            <a:p>
              <a:pPr algn="ctr" eaLnBrk="0" hangingPunct="0">
                <a:defRPr/>
              </a:pPr>
              <a:endParaRPr lang="en-US" sz="2400" b="0" dirty="0">
                <a:solidFill>
                  <a:srgbClr val="5091CD"/>
                </a:solidFill>
                <a:latin typeface="Times" pitchFamily="14" charset="0"/>
              </a:endParaRPr>
            </a:p>
          </p:txBody>
        </p:sp>
        <p:sp>
          <p:nvSpPr>
            <p:cNvPr id="1038" name="Rectangle 11"/>
            <p:cNvSpPr>
              <a:spLocks noChangeArrowheads="1"/>
            </p:cNvSpPr>
            <p:nvPr userDrawn="1"/>
          </p:nvSpPr>
          <p:spPr bwMode="auto">
            <a:xfrm rot="-5400000">
              <a:off x="239713" y="6161088"/>
              <a:ext cx="479427" cy="958850"/>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14" charset="0"/>
                </a:defRPr>
              </a:lvl1pPr>
              <a:lvl2pPr marL="742950" indent="-285750">
                <a:defRPr sz="2400">
                  <a:solidFill>
                    <a:schemeClr val="tx1"/>
                  </a:solidFill>
                  <a:latin typeface="Times" pitchFamily="14" charset="0"/>
                </a:defRPr>
              </a:lvl2pPr>
              <a:lvl3pPr marL="1143000" indent="-228600">
                <a:defRPr sz="2400">
                  <a:solidFill>
                    <a:schemeClr val="tx1"/>
                  </a:solidFill>
                  <a:latin typeface="Times" pitchFamily="14" charset="0"/>
                </a:defRPr>
              </a:lvl3pPr>
              <a:lvl4pPr marL="1600200" indent="-228600">
                <a:defRPr sz="2400">
                  <a:solidFill>
                    <a:schemeClr val="tx1"/>
                  </a:solidFill>
                  <a:latin typeface="Times" pitchFamily="14" charset="0"/>
                </a:defRPr>
              </a:lvl4pPr>
              <a:lvl5pPr marL="2057400" indent="-228600">
                <a:defRPr sz="2400">
                  <a:solidFill>
                    <a:schemeClr val="tx1"/>
                  </a:solidFill>
                  <a:latin typeface="Times" pitchFamily="14" charset="0"/>
                </a:defRPr>
              </a:lvl5pPr>
              <a:lvl6pPr marL="2514600" indent="-228600" algn="ctr" eaLnBrk="0" fontAlgn="base" hangingPunct="0">
                <a:spcBef>
                  <a:spcPct val="0"/>
                </a:spcBef>
                <a:spcAft>
                  <a:spcPct val="0"/>
                </a:spcAft>
                <a:defRPr sz="2400">
                  <a:solidFill>
                    <a:schemeClr val="tx1"/>
                  </a:solidFill>
                  <a:latin typeface="Times" pitchFamily="14" charset="0"/>
                </a:defRPr>
              </a:lvl6pPr>
              <a:lvl7pPr marL="2971800" indent="-228600" algn="ctr" eaLnBrk="0" fontAlgn="base" hangingPunct="0">
                <a:spcBef>
                  <a:spcPct val="0"/>
                </a:spcBef>
                <a:spcAft>
                  <a:spcPct val="0"/>
                </a:spcAft>
                <a:defRPr sz="2400">
                  <a:solidFill>
                    <a:schemeClr val="tx1"/>
                  </a:solidFill>
                  <a:latin typeface="Times" pitchFamily="14" charset="0"/>
                </a:defRPr>
              </a:lvl7pPr>
              <a:lvl8pPr marL="3429000" indent="-228600" algn="ctr" eaLnBrk="0" fontAlgn="base" hangingPunct="0">
                <a:spcBef>
                  <a:spcPct val="0"/>
                </a:spcBef>
                <a:spcAft>
                  <a:spcPct val="0"/>
                </a:spcAft>
                <a:defRPr sz="2400">
                  <a:solidFill>
                    <a:schemeClr val="tx1"/>
                  </a:solidFill>
                  <a:latin typeface="Times" pitchFamily="14" charset="0"/>
                </a:defRPr>
              </a:lvl8pPr>
              <a:lvl9pPr marL="3886200" indent="-228600" algn="ctr" eaLnBrk="0" fontAlgn="base" hangingPunct="0">
                <a:spcBef>
                  <a:spcPct val="0"/>
                </a:spcBef>
                <a:spcAft>
                  <a:spcPct val="0"/>
                </a:spcAft>
                <a:defRPr sz="2400">
                  <a:solidFill>
                    <a:schemeClr val="tx1"/>
                  </a:solidFill>
                  <a:latin typeface="Times" pitchFamily="14" charset="0"/>
                </a:defRPr>
              </a:lvl9pPr>
            </a:lstStyle>
            <a:p>
              <a:pPr algn="ctr" eaLnBrk="0" hangingPunct="0">
                <a:defRPr/>
              </a:pPr>
              <a:endParaRPr lang="en-US" altLang="en-US" b="0" dirty="0">
                <a:solidFill>
                  <a:srgbClr val="5091CD"/>
                </a:solidFill>
              </a:endParaRPr>
            </a:p>
          </p:txBody>
        </p:sp>
      </p:grpSp>
    </p:spTree>
  </p:cSld>
  <p:clrMap bg1="lt1" tx1="dk1" bg2="lt2" tx2="dk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881" r:id="rId13"/>
    <p:sldLayoutId id="2147486882" r:id="rId14"/>
  </p:sldLayoutIdLst>
  <p:transition/>
  <p:hf sldNum="0" hdr="0" ftr="0"/>
  <p:txStyles>
    <p:titleStyle>
      <a:lvl1pPr algn="l" rtl="0" eaLnBrk="0" fontAlgn="base" hangingPunct="0">
        <a:lnSpc>
          <a:spcPct val="110000"/>
        </a:lnSpc>
        <a:spcBef>
          <a:spcPct val="0"/>
        </a:spcBef>
        <a:spcAft>
          <a:spcPct val="0"/>
        </a:spcAft>
        <a:defRPr sz="2800" b="1">
          <a:solidFill>
            <a:schemeClr val="tx2"/>
          </a:solidFill>
          <a:latin typeface="+mj-lt"/>
          <a:ea typeface="+mj-ea"/>
          <a:cs typeface="+mj-cs"/>
        </a:defRPr>
      </a:lvl1pPr>
      <a:lvl2pPr algn="l" rtl="0" eaLnBrk="0" fontAlgn="base" hangingPunct="0">
        <a:lnSpc>
          <a:spcPct val="110000"/>
        </a:lnSpc>
        <a:spcBef>
          <a:spcPct val="0"/>
        </a:spcBef>
        <a:spcAft>
          <a:spcPct val="0"/>
        </a:spcAft>
        <a:defRPr sz="2800" b="1">
          <a:solidFill>
            <a:schemeClr val="tx2"/>
          </a:solidFill>
          <a:latin typeface="Trebuchet MS" pitchFamily="34" charset="0"/>
        </a:defRPr>
      </a:lvl2pPr>
      <a:lvl3pPr algn="l" rtl="0" eaLnBrk="0" fontAlgn="base" hangingPunct="0">
        <a:lnSpc>
          <a:spcPct val="110000"/>
        </a:lnSpc>
        <a:spcBef>
          <a:spcPct val="0"/>
        </a:spcBef>
        <a:spcAft>
          <a:spcPct val="0"/>
        </a:spcAft>
        <a:defRPr sz="2800" b="1">
          <a:solidFill>
            <a:schemeClr val="tx2"/>
          </a:solidFill>
          <a:latin typeface="Trebuchet MS" pitchFamily="34" charset="0"/>
        </a:defRPr>
      </a:lvl3pPr>
      <a:lvl4pPr algn="l" rtl="0" eaLnBrk="0" fontAlgn="base" hangingPunct="0">
        <a:lnSpc>
          <a:spcPct val="110000"/>
        </a:lnSpc>
        <a:spcBef>
          <a:spcPct val="0"/>
        </a:spcBef>
        <a:spcAft>
          <a:spcPct val="0"/>
        </a:spcAft>
        <a:defRPr sz="2800" b="1">
          <a:solidFill>
            <a:schemeClr val="tx2"/>
          </a:solidFill>
          <a:latin typeface="Trebuchet MS" pitchFamily="34" charset="0"/>
        </a:defRPr>
      </a:lvl4pPr>
      <a:lvl5pPr algn="l" rtl="0" eaLnBrk="0" fontAlgn="base" hangingPunct="0">
        <a:lnSpc>
          <a:spcPct val="110000"/>
        </a:lnSpc>
        <a:spcBef>
          <a:spcPct val="0"/>
        </a:spcBef>
        <a:spcAft>
          <a:spcPct val="0"/>
        </a:spcAft>
        <a:defRPr sz="2800" b="1">
          <a:solidFill>
            <a:schemeClr val="tx2"/>
          </a:solidFill>
          <a:latin typeface="Trebuchet MS" pitchFamily="34" charset="0"/>
        </a:defRPr>
      </a:lvl5pPr>
      <a:lvl6pPr marL="457200" algn="l" rtl="0" eaLnBrk="0" fontAlgn="base" hangingPunct="0">
        <a:lnSpc>
          <a:spcPct val="110000"/>
        </a:lnSpc>
        <a:spcBef>
          <a:spcPct val="0"/>
        </a:spcBef>
        <a:spcAft>
          <a:spcPct val="0"/>
        </a:spcAft>
        <a:defRPr sz="2800" b="1">
          <a:solidFill>
            <a:srgbClr val="CC66FF"/>
          </a:solidFill>
          <a:latin typeface="Verdana" pitchFamily="14" charset="0"/>
        </a:defRPr>
      </a:lvl6pPr>
      <a:lvl7pPr marL="914400" algn="l" rtl="0" eaLnBrk="0" fontAlgn="base" hangingPunct="0">
        <a:lnSpc>
          <a:spcPct val="110000"/>
        </a:lnSpc>
        <a:spcBef>
          <a:spcPct val="0"/>
        </a:spcBef>
        <a:spcAft>
          <a:spcPct val="0"/>
        </a:spcAft>
        <a:defRPr sz="2800" b="1">
          <a:solidFill>
            <a:srgbClr val="CC66FF"/>
          </a:solidFill>
          <a:latin typeface="Verdana" pitchFamily="14" charset="0"/>
        </a:defRPr>
      </a:lvl7pPr>
      <a:lvl8pPr marL="1371600" algn="l" rtl="0" eaLnBrk="0" fontAlgn="base" hangingPunct="0">
        <a:lnSpc>
          <a:spcPct val="110000"/>
        </a:lnSpc>
        <a:spcBef>
          <a:spcPct val="0"/>
        </a:spcBef>
        <a:spcAft>
          <a:spcPct val="0"/>
        </a:spcAft>
        <a:defRPr sz="2800" b="1">
          <a:solidFill>
            <a:srgbClr val="CC66FF"/>
          </a:solidFill>
          <a:latin typeface="Verdana" pitchFamily="14" charset="0"/>
        </a:defRPr>
      </a:lvl8pPr>
      <a:lvl9pPr marL="1828800" algn="l" rtl="0" eaLnBrk="0" fontAlgn="base" hangingPunct="0">
        <a:lnSpc>
          <a:spcPct val="110000"/>
        </a:lnSpc>
        <a:spcBef>
          <a:spcPct val="0"/>
        </a:spcBef>
        <a:spcAft>
          <a:spcPct val="0"/>
        </a:spcAft>
        <a:defRPr sz="2800" b="1">
          <a:solidFill>
            <a:srgbClr val="CC66FF"/>
          </a:solidFill>
          <a:latin typeface="Verdana" pitchFamily="14" charset="0"/>
        </a:defRPr>
      </a:lvl9pPr>
    </p:titleStyle>
    <p:bodyStyle>
      <a:lvl1pPr marL="342900" indent="-342900" algn="l" rtl="0" eaLnBrk="0" fontAlgn="base" hangingPunct="0">
        <a:spcBef>
          <a:spcPct val="75000"/>
        </a:spcBef>
        <a:spcAft>
          <a:spcPct val="0"/>
        </a:spcAft>
        <a:buClr>
          <a:schemeClr val="tx1"/>
        </a:buClr>
        <a:buFont typeface="Wingdings" pitchFamily="2" charset="2"/>
        <a:buChar char="§"/>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
        <a:defRPr sz="2400" i="1">
          <a:solidFill>
            <a:schemeClr val="tx2"/>
          </a:solidFill>
          <a:latin typeface="+mn-lt"/>
        </a:defRPr>
      </a:lvl3pPr>
      <a:lvl4pPr marL="1600200" indent="-228600" algn="l" rtl="0" eaLnBrk="0" fontAlgn="base" hangingPunct="0">
        <a:spcBef>
          <a:spcPct val="20000"/>
        </a:spcBef>
        <a:spcAft>
          <a:spcPct val="0"/>
        </a:spcAft>
        <a:buClr>
          <a:schemeClr val="tx1"/>
        </a:buClr>
        <a:buFont typeface="Wingdings" pitchFamily="2" charset="2"/>
        <a:buChar char="§"/>
        <a:defRPr sz="2000">
          <a:solidFill>
            <a:schemeClr val="tx2"/>
          </a:solidFill>
          <a:latin typeface="+mj-lt"/>
        </a:defRPr>
      </a:lvl4pPr>
      <a:lvl5pPr marL="2057400" indent="-228600" algn="l" rtl="0" eaLnBrk="0" fontAlgn="base" hangingPunct="0">
        <a:spcBef>
          <a:spcPct val="20000"/>
        </a:spcBef>
        <a:spcAft>
          <a:spcPct val="0"/>
        </a:spcAft>
        <a:buClr>
          <a:schemeClr val="tx1"/>
        </a:buClr>
        <a:buFont typeface="Wingdings" pitchFamily="2" charset="2"/>
        <a:buChar char="§"/>
        <a:defRPr sz="2000" i="1">
          <a:solidFill>
            <a:schemeClr val="tx2"/>
          </a:solidFill>
          <a:latin typeface="+mj-lt"/>
        </a:defRPr>
      </a:lvl5pPr>
      <a:lvl6pPr marL="2514600" indent="-228600" algn="l" rtl="0" eaLnBrk="0" fontAlgn="base" hangingPunct="0">
        <a:spcBef>
          <a:spcPct val="20000"/>
        </a:spcBef>
        <a:spcAft>
          <a:spcPct val="0"/>
        </a:spcAft>
        <a:buChar char="»"/>
        <a:defRPr sz="2000" i="1">
          <a:solidFill>
            <a:schemeClr val="tx1"/>
          </a:solidFill>
          <a:latin typeface="+mj-lt"/>
        </a:defRPr>
      </a:lvl6pPr>
      <a:lvl7pPr marL="2971800" indent="-228600" algn="l" rtl="0" eaLnBrk="0" fontAlgn="base" hangingPunct="0">
        <a:spcBef>
          <a:spcPct val="20000"/>
        </a:spcBef>
        <a:spcAft>
          <a:spcPct val="0"/>
        </a:spcAft>
        <a:buChar char="»"/>
        <a:defRPr sz="2000" i="1">
          <a:solidFill>
            <a:schemeClr val="tx1"/>
          </a:solidFill>
          <a:latin typeface="+mj-lt"/>
        </a:defRPr>
      </a:lvl7pPr>
      <a:lvl8pPr marL="3429000" indent="-228600" algn="l" rtl="0" eaLnBrk="0" fontAlgn="base" hangingPunct="0">
        <a:spcBef>
          <a:spcPct val="20000"/>
        </a:spcBef>
        <a:spcAft>
          <a:spcPct val="0"/>
        </a:spcAft>
        <a:buChar char="»"/>
        <a:defRPr sz="2000" i="1">
          <a:solidFill>
            <a:schemeClr val="tx1"/>
          </a:solidFill>
          <a:latin typeface="+mj-lt"/>
        </a:defRPr>
      </a:lvl8pPr>
      <a:lvl9pPr marL="3886200" indent="-228600" algn="l" rtl="0" eaLnBrk="0" fontAlgn="base" hangingPunct="0">
        <a:spcBef>
          <a:spcPct val="20000"/>
        </a:spcBef>
        <a:spcAft>
          <a:spcPct val="0"/>
        </a:spcAft>
        <a:buChar char="»"/>
        <a:defRPr sz="2000" i="1">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90379F5-23A5-4ADA-9BF8-E28EAEA0FCBE}" type="datetimeFigureOut">
              <a:rPr lang="en-US" b="0">
                <a:solidFill>
                  <a:prstClr val="black">
                    <a:tint val="75000"/>
                  </a:prstClr>
                </a:solidFill>
              </a:rPr>
              <a:pPr>
                <a:defRPr/>
              </a:pPr>
              <a:t>6/2/2015</a:t>
            </a:fld>
            <a:endParaRPr lang="en-US"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72C630D-7439-47E5-90B4-7F79C9ED4E62}" type="slidenum">
              <a:rPr lang="en-US" b="0">
                <a:solidFill>
                  <a:prstClr val="black">
                    <a:tint val="75000"/>
                  </a:prstClr>
                </a:solidFill>
              </a:rPr>
              <a:pPr>
                <a:defRPr/>
              </a:pPr>
              <a:t>‹#›</a:t>
            </a:fld>
            <a:endParaRPr lang="en-US" b="0">
              <a:solidFill>
                <a:prstClr val="black">
                  <a:tint val="75000"/>
                </a:prstClr>
              </a:solidFill>
            </a:endParaRPr>
          </a:p>
        </p:txBody>
      </p:sp>
    </p:spTree>
    <p:extLst>
      <p:ext uri="{BB962C8B-B14F-4D97-AF65-F5344CB8AC3E}">
        <p14:creationId xmlns:p14="http://schemas.microsoft.com/office/powerpoint/2010/main" val="1166046176"/>
      </p:ext>
    </p:extLst>
  </p:cSld>
  <p:clrMap bg1="lt1" tx1="dk1" bg2="lt2" tx2="dk2" accent1="accent1" accent2="accent2" accent3="accent3" accent4="accent4" accent5="accent5" accent6="accent6" hlink="hlink" folHlink="folHlink"/>
  <p:sldLayoutIdLst>
    <p:sldLayoutId id="2147486798" r:id="rId1"/>
    <p:sldLayoutId id="2147486799" r:id="rId2"/>
    <p:sldLayoutId id="2147486800" r:id="rId3"/>
    <p:sldLayoutId id="2147486801" r:id="rId4"/>
    <p:sldLayoutId id="2147486802" r:id="rId5"/>
    <p:sldLayoutId id="2147486803" r:id="rId6"/>
    <p:sldLayoutId id="2147486804" r:id="rId7"/>
    <p:sldLayoutId id="2147486805" r:id="rId8"/>
    <p:sldLayoutId id="2147486806" r:id="rId9"/>
    <p:sldLayoutId id="2147486807" r:id="rId10"/>
    <p:sldLayoutId id="214748680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90379F5-23A5-4ADA-9BF8-E28EAEA0FCBE}" type="datetimeFigureOut">
              <a:rPr lang="en-US" b="0">
                <a:solidFill>
                  <a:prstClr val="black">
                    <a:tint val="75000"/>
                  </a:prstClr>
                </a:solidFill>
              </a:rPr>
              <a:pPr>
                <a:defRPr/>
              </a:pPr>
              <a:t>6/2/2015</a:t>
            </a:fld>
            <a:endParaRPr lang="en-US"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72C630D-7439-47E5-90B4-7F79C9ED4E62}" type="slidenum">
              <a:rPr lang="en-US" b="0">
                <a:solidFill>
                  <a:prstClr val="black">
                    <a:tint val="75000"/>
                  </a:prstClr>
                </a:solidFill>
              </a:rPr>
              <a:pPr>
                <a:defRPr/>
              </a:pPr>
              <a:t>‹#›</a:t>
            </a:fld>
            <a:endParaRPr lang="en-US" b="0">
              <a:solidFill>
                <a:prstClr val="black">
                  <a:tint val="75000"/>
                </a:prstClr>
              </a:solidFill>
            </a:endParaRPr>
          </a:p>
        </p:txBody>
      </p:sp>
    </p:spTree>
    <p:extLst>
      <p:ext uri="{BB962C8B-B14F-4D97-AF65-F5344CB8AC3E}">
        <p14:creationId xmlns:p14="http://schemas.microsoft.com/office/powerpoint/2010/main" val="2865212973"/>
      </p:ext>
    </p:extLst>
  </p:cSld>
  <p:clrMap bg1="lt1" tx1="dk1" bg2="lt2" tx2="dk2" accent1="accent1" accent2="accent2" accent3="accent3" accent4="accent4" accent5="accent5" accent6="accent6" hlink="hlink" folHlink="folHlink"/>
  <p:sldLayoutIdLst>
    <p:sldLayoutId id="2147486810" r:id="rId1"/>
    <p:sldLayoutId id="2147486811" r:id="rId2"/>
    <p:sldLayoutId id="2147486812" r:id="rId3"/>
    <p:sldLayoutId id="2147486813" r:id="rId4"/>
    <p:sldLayoutId id="2147486814" r:id="rId5"/>
    <p:sldLayoutId id="2147486815" r:id="rId6"/>
    <p:sldLayoutId id="2147486816" r:id="rId7"/>
    <p:sldLayoutId id="2147486817" r:id="rId8"/>
    <p:sldLayoutId id="2147486818" r:id="rId9"/>
    <p:sldLayoutId id="2147486819" r:id="rId10"/>
    <p:sldLayoutId id="2147486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90379F5-23A5-4ADA-9BF8-E28EAEA0FCBE}" type="datetimeFigureOut">
              <a:rPr lang="en-US" b="0">
                <a:solidFill>
                  <a:prstClr val="black">
                    <a:tint val="75000"/>
                  </a:prstClr>
                </a:solidFill>
              </a:rPr>
              <a:pPr>
                <a:defRPr/>
              </a:pPr>
              <a:t>6/2/2015</a:t>
            </a:fld>
            <a:endParaRPr lang="en-US"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b="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72C630D-7439-47E5-90B4-7F79C9ED4E62}" type="slidenum">
              <a:rPr lang="en-US" b="0">
                <a:solidFill>
                  <a:prstClr val="black">
                    <a:tint val="75000"/>
                  </a:prstClr>
                </a:solidFill>
              </a:rPr>
              <a:pPr>
                <a:defRPr/>
              </a:pPr>
              <a:t>‹#›</a:t>
            </a:fld>
            <a:endParaRPr lang="en-US" b="0">
              <a:solidFill>
                <a:prstClr val="black">
                  <a:tint val="75000"/>
                </a:prstClr>
              </a:solidFill>
            </a:endParaRPr>
          </a:p>
        </p:txBody>
      </p:sp>
    </p:spTree>
    <p:extLst>
      <p:ext uri="{BB962C8B-B14F-4D97-AF65-F5344CB8AC3E}">
        <p14:creationId xmlns:p14="http://schemas.microsoft.com/office/powerpoint/2010/main" val="470529975"/>
      </p:ext>
    </p:extLst>
  </p:cSld>
  <p:clrMap bg1="lt1" tx1="dk1" bg2="lt2" tx2="dk2" accent1="accent1" accent2="accent2" accent3="accent3" accent4="accent4" accent5="accent5" accent6="accent6" hlink="hlink" folHlink="folHlink"/>
  <p:sldLayoutIdLst>
    <p:sldLayoutId id="2147486822" r:id="rId1"/>
    <p:sldLayoutId id="2147486823" r:id="rId2"/>
    <p:sldLayoutId id="2147486824" r:id="rId3"/>
    <p:sldLayoutId id="2147486825" r:id="rId4"/>
    <p:sldLayoutId id="2147486826" r:id="rId5"/>
    <p:sldLayoutId id="2147486827" r:id="rId6"/>
    <p:sldLayoutId id="2147486828" r:id="rId7"/>
    <p:sldLayoutId id="2147486829" r:id="rId8"/>
    <p:sldLayoutId id="2147486830" r:id="rId9"/>
    <p:sldLayoutId id="2147486831" r:id="rId10"/>
    <p:sldLayoutId id="214748683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64.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package" Target="../embeddings/Microsoft_PowerPoint_Presentation1.pptx"/><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hyperlink" Target="https://www.google.com/search?hl=en&amp;gl=us&amp;tbm=&amp;authuser=0&amp;q=everybody+loves+raymond+active+listening&amp;oq=everybody+loves+raymond+active+listening&amp;gs_l=news-cc.1.1.43j43i53.2258.12878.0.14755.44.23.2.19.18.0.67.1325.23.23.0...0.0...1ac.1.dW4kxFmauAY" TargetMode="External"/><Relationship Id="rId2" Type="http://schemas.openxmlformats.org/officeDocument/2006/relationships/hyperlink" Target="https://www.youtube.com/watch?v=-4EDhdAHrOg" TargetMode="Externa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8.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41.xml"/><Relationship Id="rId1" Type="http://schemas.openxmlformats.org/officeDocument/2006/relationships/slideLayout" Target="../slideLayouts/slideLayout74.xml"/><Relationship Id="rId4" Type="http://schemas.openxmlformats.org/officeDocument/2006/relationships/image" Target="../media/image79.wmf"/></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4.xml"/><Relationship Id="rId6" Type="http://schemas.openxmlformats.org/officeDocument/2006/relationships/image" Target="../media/image83.wmf"/><Relationship Id="rId5" Type="http://schemas.openxmlformats.org/officeDocument/2006/relationships/image" Target="../media/image82.jpeg"/><Relationship Id="rId4" Type="http://schemas.openxmlformats.org/officeDocument/2006/relationships/image" Target="../media/image81.jpeg"/></Relationships>
</file>

<file path=ppt/slides/_rels/slide1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7.xml"/></Relationships>
</file>

<file path=ppt/slides/_rels/slide14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2.xml"/><Relationship Id="rId5" Type="http://schemas.openxmlformats.org/officeDocument/2006/relationships/image" Target="../media/image23.png"/><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3.xml"/></Relationships>
</file>

<file path=ppt/slides/_rels/slide1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7.xml"/></Relationships>
</file>

<file path=ppt/slides/_rels/slide1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7.xml"/><Relationship Id="rId4" Type="http://schemas.openxmlformats.org/officeDocument/2006/relationships/image" Target="../media/image93.jpeg"/></Relationships>
</file>

<file path=ppt/slides/_rels/slide1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1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hyperlink" Target="http://www.helpline-online.com/" TargetMode="External"/><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hyperlink" Target="http://www.brainline.org/content/2009/03/substance-abuse" TargetMode="Externa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hyperlink" Target="http://www.brainline.org/content/2009/03/substance-abuse" TargetMode="Externa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7.xml"/><Relationship Id="rId6" Type="http://schemas.openxmlformats.org/officeDocument/2006/relationships/image" Target="http://www.carolynsandstrom.com/infant%20gift%20blanket.jpg"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2.xml"/><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K0VrkLQfkFg" TargetMode="Externa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3" Type="http://schemas.openxmlformats.org/officeDocument/2006/relationships/hyperlink" Target="http://fascenter.samhsa.gov/" TargetMode="External"/><Relationship Id="rId2" Type="http://schemas.openxmlformats.org/officeDocument/2006/relationships/notesSlide" Target="../notesSlides/notesSlide24.xml"/><Relationship Id="rId1" Type="http://schemas.openxmlformats.org/officeDocument/2006/relationships/slideLayout" Target="../slideLayouts/slideLayout67.xml"/><Relationship Id="rId6" Type="http://schemas.openxmlformats.org/officeDocument/2006/relationships/hyperlink" Target="http://www.nofas.org/" TargetMode="External"/><Relationship Id="rId5" Type="http://schemas.openxmlformats.org/officeDocument/2006/relationships/hyperlink" Target="http://www.niaaa.nih.gov/" TargetMode="External"/><Relationship Id="rId4" Type="http://schemas.openxmlformats.org/officeDocument/2006/relationships/hyperlink" Target="http://www.cdc.gov/ncbddd/fa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upload.wikimedia.org/wikipedia/commons/d/d9/Ballroom_dance_exhibition.jpg" TargetMode="External"/><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4"/>
          <p:cNvGraphicFramePr>
            <a:graphicFrameLocks noChangeAspect="1"/>
          </p:cNvGraphicFramePr>
          <p:nvPr/>
        </p:nvGraphicFramePr>
        <p:xfrm>
          <a:off x="493713" y="565150"/>
          <a:ext cx="7621587" cy="5715000"/>
        </p:xfrm>
        <a:graphic>
          <a:graphicData uri="http://schemas.openxmlformats.org/presentationml/2006/ole">
            <mc:AlternateContent xmlns:mc="http://schemas.openxmlformats.org/markup-compatibility/2006">
              <mc:Choice xmlns:v="urn:schemas-microsoft-com:vml" Requires="v">
                <p:oleObj spid="_x0000_s26632" name="Presentation" r:id="rId5" imgW="4570378" imgH="3427437" progId="PowerPoint.Show.12">
                  <p:embed/>
                </p:oleObj>
              </mc:Choice>
              <mc:Fallback>
                <p:oleObj name="Presentation" r:id="rId5" imgW="4570378" imgH="3427437" progId="PowerPoint.Show.12">
                  <p:embed/>
                  <p:pic>
                    <p:nvPicPr>
                      <p:cNvPr id="0" name="Object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713" y="565150"/>
                        <a:ext cx="762158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27" name="Picture 4"/>
          <p:cNvPicPr>
            <a:picLocks noChangeAspect="1" noChangeArrowheads="1"/>
          </p:cNvPicPr>
          <p:nvPr/>
        </p:nvPicPr>
        <p:blipFill>
          <a:blip r:embed="rId7">
            <a:extLst>
              <a:ext uri="{28A0092B-C50C-407E-A947-70E740481C1C}">
                <a14:useLocalDpi xmlns:a14="http://schemas.microsoft.com/office/drawing/2010/main" val="0"/>
              </a:ext>
            </a:extLst>
          </a:blip>
          <a:srcRect l="23438" t="33333" r="27344" b="34375"/>
          <a:stretch>
            <a:fillRect/>
          </a:stretch>
        </p:blipFill>
        <p:spPr bwMode="auto">
          <a:xfrm>
            <a:off x="7239000" y="5776913"/>
            <a:ext cx="1752600" cy="1066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2"/>
          <p:cNvSpPr>
            <a:spLocks noGrp="1" noChangeArrowheads="1"/>
          </p:cNvSpPr>
          <p:nvPr>
            <p:ph type="title" idx="4294967295"/>
          </p:nvPr>
        </p:nvSpPr>
        <p:spPr>
          <a:xfrm>
            <a:off x="209124" y="484496"/>
            <a:ext cx="8229600" cy="1143000"/>
          </a:xfrm>
        </p:spPr>
        <p:txBody>
          <a:bodyPr anchor="b">
            <a:normAutofit fontScale="90000"/>
          </a:bodyPr>
          <a:lstStyle/>
          <a:p>
            <a:pPr eaLnBrk="1" hangingPunct="1">
              <a:defRPr/>
            </a:pPr>
            <a:r>
              <a:rPr lang="en-US" sz="3600" dirty="0" smtClean="0"/>
              <a:t>		</a:t>
            </a:r>
            <a:br>
              <a:rPr lang="en-US" sz="3600" dirty="0" smtClean="0"/>
            </a:br>
            <a:r>
              <a:rPr lang="en-US" sz="3600" dirty="0" smtClean="0"/>
              <a:t>				</a:t>
            </a:r>
            <a:br>
              <a:rPr lang="en-US" sz="3600" dirty="0" smtClean="0"/>
            </a:br>
            <a:r>
              <a:rPr lang="en-US" sz="3600" dirty="0"/>
              <a:t/>
            </a:r>
            <a:br>
              <a:rPr lang="en-US" sz="3600" dirty="0"/>
            </a:br>
            <a:r>
              <a:rPr lang="en-US" sz="3600" dirty="0" smtClean="0"/>
              <a:t>			</a:t>
            </a:r>
            <a:r>
              <a:rPr lang="en-US" sz="5400" dirty="0"/>
              <a:t> </a:t>
            </a:r>
            <a:r>
              <a:rPr lang="en-US" sz="5400" dirty="0" smtClean="0"/>
              <a:t> </a:t>
            </a:r>
            <a:r>
              <a:rPr lang="en-US" altLang="en-US" sz="5400" dirty="0" smtClean="0"/>
              <a:t>OARS</a:t>
            </a:r>
            <a:r>
              <a:rPr lang="en-US" altLang="en-US" sz="3600" dirty="0"/>
              <a:t/>
            </a:r>
            <a:br>
              <a:rPr lang="en-US" altLang="en-US" sz="3600" dirty="0"/>
            </a:br>
            <a:endParaRPr lang="en-US" dirty="0" smtClean="0"/>
          </a:p>
        </p:txBody>
      </p:sp>
      <p:sp>
        <p:nvSpPr>
          <p:cNvPr id="22531" name="Rectangle 3"/>
          <p:cNvSpPr>
            <a:spLocks noGrp="1" noChangeArrowheads="1"/>
          </p:cNvSpPr>
          <p:nvPr>
            <p:ph sz="quarter" idx="4294967295"/>
          </p:nvPr>
        </p:nvSpPr>
        <p:spPr>
          <a:xfrm>
            <a:off x="0" y="3124200"/>
            <a:ext cx="5257800" cy="3733800"/>
          </a:xfrm>
        </p:spPr>
        <p:txBody>
          <a:bodyPr/>
          <a:lstStyle/>
          <a:p>
            <a:pPr marL="171450" indent="-173038" eaLnBrk="1" hangingPunct="1">
              <a:lnSpc>
                <a:spcPct val="20000"/>
              </a:lnSpc>
              <a:buFont typeface="Wingdings" pitchFamily="2" charset="2"/>
              <a:buNone/>
            </a:pPr>
            <a:endParaRPr lang="en-US" altLang="en-US" sz="3600" dirty="0" smtClean="0"/>
          </a:p>
          <a:p>
            <a:pPr marL="857250" lvl="1" indent="-228600" eaLnBrk="1" hangingPunct="1"/>
            <a:r>
              <a:rPr lang="en-US" altLang="en-US" b="1" dirty="0" smtClean="0"/>
              <a:t>O</a:t>
            </a:r>
            <a:r>
              <a:rPr lang="en-US" altLang="en-US" dirty="0" smtClean="0"/>
              <a:t>pen-Ended</a:t>
            </a:r>
            <a:r>
              <a:rPr lang="en-US" altLang="en-US" b="1" dirty="0" smtClean="0"/>
              <a:t> </a:t>
            </a:r>
            <a:r>
              <a:rPr lang="en-US" altLang="en-US" dirty="0" smtClean="0"/>
              <a:t>Questions</a:t>
            </a:r>
          </a:p>
          <a:p>
            <a:pPr marL="857250" lvl="1" indent="-228600" eaLnBrk="1" hangingPunct="1"/>
            <a:r>
              <a:rPr lang="en-US" altLang="en-US" b="1" dirty="0" smtClean="0"/>
              <a:t>A</a:t>
            </a:r>
            <a:r>
              <a:rPr lang="en-US" altLang="en-US" dirty="0" smtClean="0"/>
              <a:t>ffirming</a:t>
            </a:r>
          </a:p>
          <a:p>
            <a:pPr marL="857250" lvl="1" indent="-228600" eaLnBrk="1" hangingPunct="1"/>
            <a:r>
              <a:rPr lang="en-US" altLang="en-US" sz="3200" b="1" dirty="0" smtClean="0">
                <a:solidFill>
                  <a:srgbClr val="C00000"/>
                </a:solidFill>
              </a:rPr>
              <a:t>R</a:t>
            </a:r>
            <a:r>
              <a:rPr lang="en-US" altLang="en-US" sz="3200" dirty="0" smtClean="0">
                <a:solidFill>
                  <a:srgbClr val="C00000"/>
                </a:solidFill>
              </a:rPr>
              <a:t>eflective (Active)</a:t>
            </a:r>
            <a:r>
              <a:rPr lang="en-US" altLang="en-US" sz="3200" b="1" dirty="0" smtClean="0">
                <a:solidFill>
                  <a:srgbClr val="C00000"/>
                </a:solidFill>
              </a:rPr>
              <a:t> </a:t>
            </a:r>
            <a:r>
              <a:rPr lang="en-US" altLang="en-US" sz="3200" dirty="0" smtClean="0">
                <a:solidFill>
                  <a:srgbClr val="C00000"/>
                </a:solidFill>
              </a:rPr>
              <a:t>Listening </a:t>
            </a:r>
          </a:p>
          <a:p>
            <a:pPr marL="857250" lvl="1" indent="-228600" eaLnBrk="1" hangingPunct="1"/>
            <a:r>
              <a:rPr lang="en-US" altLang="en-US" b="1" dirty="0" smtClean="0"/>
              <a:t>S</a:t>
            </a:r>
            <a:r>
              <a:rPr lang="en-US" altLang="en-US" dirty="0" smtClean="0"/>
              <a:t>ummarizing</a:t>
            </a:r>
          </a:p>
          <a:p>
            <a:pPr marL="857250" lvl="1" indent="-228600" eaLnBrk="1" hangingPunct="1">
              <a:buFontTx/>
              <a:buNone/>
            </a:pPr>
            <a:endParaRPr lang="en-US" altLang="en-US" b="1" dirty="0" smtClean="0">
              <a:solidFill>
                <a:srgbClr val="000099"/>
              </a:solidFill>
            </a:endParaRPr>
          </a:p>
        </p:txBody>
      </p:sp>
      <p:sp>
        <p:nvSpPr>
          <p:cNvPr id="22532" name="Line 4"/>
          <p:cNvSpPr>
            <a:spLocks noChangeShapeType="1"/>
          </p:cNvSpPr>
          <p:nvPr/>
        </p:nvSpPr>
        <p:spPr bwMode="auto">
          <a:xfrm>
            <a:off x="5181600" y="3810000"/>
            <a:ext cx="1219200" cy="762000"/>
          </a:xfrm>
          <a:prstGeom prst="line">
            <a:avLst/>
          </a:prstGeom>
          <a:noFill/>
          <a:ln w="9525">
            <a:solidFill>
              <a:srgbClr val="000099"/>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533" name="Line 5"/>
          <p:cNvSpPr>
            <a:spLocks noChangeShapeType="1"/>
          </p:cNvSpPr>
          <p:nvPr/>
        </p:nvSpPr>
        <p:spPr bwMode="auto">
          <a:xfrm flipV="1">
            <a:off x="5334000" y="4724400"/>
            <a:ext cx="1066800" cy="990600"/>
          </a:xfrm>
          <a:prstGeom prst="line">
            <a:avLst/>
          </a:prstGeom>
          <a:noFill/>
          <a:ln w="9525">
            <a:solidFill>
              <a:srgbClr val="000099"/>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534" name="Text Box 6"/>
          <p:cNvSpPr txBox="1">
            <a:spLocks noChangeArrowheads="1"/>
          </p:cNvSpPr>
          <p:nvPr/>
        </p:nvSpPr>
        <p:spPr bwMode="auto">
          <a:xfrm>
            <a:off x="6400800" y="4267200"/>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a:cs typeface="Arial" pitchFamily="34" charset="0"/>
              </a:rPr>
              <a:t>Elicit Positive “Change Talk”</a:t>
            </a:r>
          </a:p>
        </p:txBody>
      </p:sp>
      <p:sp>
        <p:nvSpPr>
          <p:cNvPr id="22535" name="Slide Number Placeholder 2"/>
          <p:cNvSpPr txBox="1">
            <a:spLocks noGrp="1"/>
          </p:cNvSpPr>
          <p:nvPr/>
        </p:nvSpPr>
        <p:spPr bwMode="auto">
          <a:xfrm>
            <a:off x="7991475" y="6429375"/>
            <a:ext cx="876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80000"/>
              </a:lnSpc>
            </a:pPr>
            <a:fld id="{6ABEE7F6-AC50-43B9-B83C-8BA36921982F}" type="slidenum">
              <a:rPr lang="en-US" altLang="en-US" sz="1500" b="1">
                <a:solidFill>
                  <a:schemeClr val="tx2"/>
                </a:solidFill>
              </a:rPr>
              <a:pPr algn="r" eaLnBrk="1" hangingPunct="1">
                <a:lnSpc>
                  <a:spcPct val="80000"/>
                </a:lnSpc>
              </a:pPr>
              <a:t>100</a:t>
            </a:fld>
            <a:endParaRPr lang="en-US" altLang="en-US" sz="1500" b="1">
              <a:solidFill>
                <a:schemeClr val="tx2"/>
              </a:solidFill>
            </a:endParaRPr>
          </a:p>
        </p:txBody>
      </p:sp>
      <p:pic>
        <p:nvPicPr>
          <p:cNvPr id="22536" name="Picture 8" descr="MC90005924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653" y="1600200"/>
            <a:ext cx="22907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91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762000"/>
            <a:ext cx="8077200" cy="549275"/>
          </a:xfrm>
          <a:prstGeom prst="rect">
            <a:avLst/>
          </a:prstGeom>
          <a:noFill/>
          <a:ln w="9525">
            <a:noFill/>
            <a:miter lim="800000"/>
            <a:headEnd/>
            <a:tailEnd/>
          </a:ln>
        </p:spPr>
        <p:txBody>
          <a:bodyPr>
            <a:spAutoFit/>
          </a:bodyPr>
          <a:lstStyle/>
          <a:p>
            <a:pPr eaLnBrk="0" hangingPunct="0">
              <a:spcBef>
                <a:spcPct val="50000"/>
              </a:spcBef>
            </a:pPr>
            <a:endParaRPr lang="en-US" sz="3000" b="1">
              <a:latin typeface="Times New Roman" pitchFamily="18" charset="0"/>
            </a:endParaRPr>
          </a:p>
        </p:txBody>
      </p:sp>
      <p:sp>
        <p:nvSpPr>
          <p:cNvPr id="14340" name="Rectangle 4"/>
          <p:cNvSpPr>
            <a:spLocks noGrp="1"/>
          </p:cNvSpPr>
          <p:nvPr>
            <p:ph type="body" sz="half" idx="4294967295"/>
          </p:nvPr>
        </p:nvSpPr>
        <p:spPr>
          <a:xfrm>
            <a:off x="5642431" y="1447800"/>
            <a:ext cx="3505200" cy="4114800"/>
          </a:xfrm>
        </p:spPr>
        <p:txBody>
          <a:bodyPr>
            <a:normAutofit lnSpcReduction="10000"/>
          </a:bodyPr>
          <a:lstStyle/>
          <a:p>
            <a:pPr algn="ctr">
              <a:buFont typeface="Arial" charset="0"/>
              <a:buNone/>
            </a:pPr>
            <a:r>
              <a:rPr lang="en-US" sz="2400" b="1" u="sng" dirty="0" smtClean="0"/>
              <a:t>OPEN</a:t>
            </a:r>
            <a:endParaRPr lang="en-US" sz="2400" u="sng" dirty="0" smtClean="0"/>
          </a:p>
          <a:p>
            <a:pPr>
              <a:lnSpc>
                <a:spcPct val="140000"/>
              </a:lnSpc>
            </a:pPr>
            <a:r>
              <a:rPr lang="en-US" sz="2400" dirty="0" smtClean="0"/>
              <a:t>What worries you most about your current situation?</a:t>
            </a:r>
          </a:p>
          <a:p>
            <a:pPr>
              <a:lnSpc>
                <a:spcPct val="140000"/>
              </a:lnSpc>
            </a:pPr>
            <a:r>
              <a:rPr lang="en-US" sz="2400" dirty="0" smtClean="0"/>
              <a:t>What changes have you noticed?</a:t>
            </a:r>
          </a:p>
          <a:p>
            <a:pPr>
              <a:lnSpc>
                <a:spcPct val="140000"/>
              </a:lnSpc>
            </a:pPr>
            <a:r>
              <a:rPr lang="en-US" sz="2400" dirty="0" smtClean="0"/>
              <a:t>How so?</a:t>
            </a:r>
          </a:p>
        </p:txBody>
      </p:sp>
      <p:sp>
        <p:nvSpPr>
          <p:cNvPr id="14341" name="Rectangle 5"/>
          <p:cNvSpPr>
            <a:spLocks noGrp="1"/>
          </p:cNvSpPr>
          <p:nvPr>
            <p:ph type="body" sz="half" idx="4294967295"/>
          </p:nvPr>
        </p:nvSpPr>
        <p:spPr>
          <a:xfrm>
            <a:off x="0" y="1311275"/>
            <a:ext cx="3581400" cy="4724400"/>
          </a:xfrm>
        </p:spPr>
        <p:txBody>
          <a:bodyPr>
            <a:noAutofit/>
          </a:bodyPr>
          <a:lstStyle/>
          <a:p>
            <a:pPr algn="ctr">
              <a:lnSpc>
                <a:spcPct val="130000"/>
              </a:lnSpc>
              <a:buFont typeface="Arial" charset="0"/>
              <a:buNone/>
            </a:pPr>
            <a:r>
              <a:rPr lang="en-US" sz="2400" b="1" u="sng" dirty="0" smtClean="0"/>
              <a:t>CLOSED</a:t>
            </a:r>
            <a:endParaRPr lang="en-US" sz="2400" u="sng" dirty="0" smtClean="0"/>
          </a:p>
          <a:p>
            <a:pPr>
              <a:lnSpc>
                <a:spcPct val="130000"/>
              </a:lnSpc>
            </a:pPr>
            <a:r>
              <a:rPr lang="en-US" sz="2400" dirty="0" smtClean="0"/>
              <a:t>Are you worried about your current situation?</a:t>
            </a:r>
          </a:p>
          <a:p>
            <a:pPr>
              <a:lnSpc>
                <a:spcPct val="130000"/>
              </a:lnSpc>
            </a:pPr>
            <a:r>
              <a:rPr lang="en-US" sz="2400" dirty="0" smtClean="0"/>
              <a:t>Have you noticed changes?</a:t>
            </a:r>
          </a:p>
          <a:p>
            <a:pPr>
              <a:lnSpc>
                <a:spcPct val="130000"/>
              </a:lnSpc>
            </a:pPr>
            <a:r>
              <a:rPr lang="en-US" sz="2400" dirty="0" smtClean="0"/>
              <a:t>Do you care about your health?</a:t>
            </a:r>
          </a:p>
        </p:txBody>
      </p:sp>
      <p:pic>
        <p:nvPicPr>
          <p:cNvPr id="7" name="Picture 10" descr="j04327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6157" y="2362199"/>
            <a:ext cx="2172862" cy="289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304800"/>
            <a:ext cx="6934200" cy="584775"/>
          </a:xfrm>
          <a:prstGeom prst="rect">
            <a:avLst/>
          </a:prstGeom>
          <a:noFill/>
        </p:spPr>
        <p:txBody>
          <a:bodyPr wrap="square" rtlCol="0">
            <a:spAutoFit/>
          </a:bodyPr>
          <a:lstStyle/>
          <a:p>
            <a:r>
              <a:rPr lang="en-US" sz="3200" b="1" dirty="0">
                <a:solidFill>
                  <a:srgbClr val="FF0000"/>
                </a:solidFill>
              </a:rPr>
              <a:t>O</a:t>
            </a:r>
            <a:r>
              <a:rPr lang="en-US" sz="3200" b="1" dirty="0"/>
              <a:t>ARs: </a:t>
            </a:r>
            <a:r>
              <a:rPr lang="en-US" sz="3200" b="1" dirty="0" smtClean="0">
                <a:solidFill>
                  <a:srgbClr val="FF0000"/>
                </a:solidFill>
              </a:rPr>
              <a:t>O</a:t>
            </a:r>
            <a:r>
              <a:rPr lang="en-US" sz="3200" b="1" dirty="0" smtClean="0"/>
              <a:t>pen-Ended Questions</a:t>
            </a:r>
            <a:endParaRPr lang="en-US" altLang="en-US" sz="3200" b="1" dirty="0"/>
          </a:p>
        </p:txBody>
      </p:sp>
    </p:spTree>
    <p:extLst>
      <p:ext uri="{BB962C8B-B14F-4D97-AF65-F5344CB8AC3E}">
        <p14:creationId xmlns:p14="http://schemas.microsoft.com/office/powerpoint/2010/main" val="3076884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animEffect transition="in" filter="fade">
                                      <p:cBhvr>
                                        <p:cTn id="11" dur="1000"/>
                                        <p:tgtEl>
                                          <p:spTgt spid="14340">
                                            <p:txEl>
                                              <p:pRg st="1" end="1"/>
                                            </p:txEl>
                                          </p:spTgt>
                                        </p:tgtEl>
                                      </p:cBhvr>
                                    </p:animEffect>
                                    <p:anim calcmode="lin" valueType="num">
                                      <p:cBhvr>
                                        <p:cTn id="12" dur="10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43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340">
                                            <p:txEl>
                                              <p:pRg st="2" end="2"/>
                                            </p:txEl>
                                          </p:spTgt>
                                        </p:tgtEl>
                                        <p:attrNameLst>
                                          <p:attrName>style.visibility</p:attrName>
                                        </p:attrNameLst>
                                      </p:cBhvr>
                                      <p:to>
                                        <p:strVal val="visible"/>
                                      </p:to>
                                    </p:set>
                                    <p:animEffect transition="in" filter="fade">
                                      <p:cBhvr>
                                        <p:cTn id="22" dur="1000"/>
                                        <p:tgtEl>
                                          <p:spTgt spid="14340">
                                            <p:txEl>
                                              <p:pRg st="2" end="2"/>
                                            </p:txEl>
                                          </p:spTgt>
                                        </p:tgtEl>
                                      </p:cBhvr>
                                    </p:animEffect>
                                    <p:anim calcmode="lin" valueType="num">
                                      <p:cBhvr>
                                        <p:cTn id="23" dur="10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434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animEffect transition="in" filter="fade">
                                      <p:cBhvr>
                                        <p:cTn id="33" dur="1000"/>
                                        <p:tgtEl>
                                          <p:spTgt spid="14340">
                                            <p:txEl>
                                              <p:pRg st="3" end="3"/>
                                            </p:txEl>
                                          </p:spTgt>
                                        </p:tgtEl>
                                      </p:cBhvr>
                                    </p:animEffect>
                                    <p:anim calcmode="lin" valueType="num">
                                      <p:cBhvr>
                                        <p:cTn id="34" dur="10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434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AutoShape 2"/>
          <p:cNvSpPr>
            <a:spLocks noGrp="1" noChangeArrowheads="1"/>
          </p:cNvSpPr>
          <p:nvPr>
            <p:ph type="title" idx="4294967295"/>
          </p:nvPr>
        </p:nvSpPr>
        <p:spPr>
          <a:xfrm>
            <a:off x="209124" y="484496"/>
            <a:ext cx="8229600" cy="1143000"/>
          </a:xfrm>
        </p:spPr>
        <p:txBody>
          <a:bodyPr anchor="b">
            <a:normAutofit fontScale="90000"/>
          </a:bodyPr>
          <a:lstStyle/>
          <a:p>
            <a:pPr eaLnBrk="1" hangingPunct="1">
              <a:defRPr/>
            </a:pPr>
            <a:r>
              <a:rPr lang="en-US" sz="3600" dirty="0" smtClean="0"/>
              <a:t>		</a:t>
            </a:r>
            <a:br>
              <a:rPr lang="en-US" sz="3600" dirty="0" smtClean="0"/>
            </a:br>
            <a:r>
              <a:rPr lang="en-US" sz="3600" dirty="0" smtClean="0"/>
              <a:t>				</a:t>
            </a:r>
            <a:br>
              <a:rPr lang="en-US" sz="3600" dirty="0" smtClean="0"/>
            </a:br>
            <a:r>
              <a:rPr lang="en-US" sz="3600" dirty="0"/>
              <a:t/>
            </a:r>
            <a:br>
              <a:rPr lang="en-US" sz="3600" dirty="0"/>
            </a:br>
            <a:r>
              <a:rPr lang="en-US" sz="3600" dirty="0" smtClean="0"/>
              <a:t>			</a:t>
            </a:r>
            <a:r>
              <a:rPr lang="en-US" sz="5400" dirty="0"/>
              <a:t> </a:t>
            </a:r>
            <a:r>
              <a:rPr lang="en-US" sz="5400" dirty="0" smtClean="0"/>
              <a:t> </a:t>
            </a:r>
            <a:r>
              <a:rPr lang="en-US" altLang="en-US" sz="5400" dirty="0" smtClean="0"/>
              <a:t>OARS</a:t>
            </a:r>
            <a:r>
              <a:rPr lang="en-US" altLang="en-US" sz="3600" dirty="0"/>
              <a:t/>
            </a:r>
            <a:br>
              <a:rPr lang="en-US" altLang="en-US" sz="3600" dirty="0"/>
            </a:br>
            <a:endParaRPr lang="en-US" dirty="0" smtClean="0"/>
          </a:p>
        </p:txBody>
      </p:sp>
      <p:sp>
        <p:nvSpPr>
          <p:cNvPr id="22531" name="Rectangle 3"/>
          <p:cNvSpPr>
            <a:spLocks noGrp="1" noChangeArrowheads="1"/>
          </p:cNvSpPr>
          <p:nvPr>
            <p:ph sz="quarter" idx="4294967295"/>
          </p:nvPr>
        </p:nvSpPr>
        <p:spPr>
          <a:xfrm>
            <a:off x="0" y="3124200"/>
            <a:ext cx="5257800" cy="3733800"/>
          </a:xfrm>
        </p:spPr>
        <p:txBody>
          <a:bodyPr/>
          <a:lstStyle/>
          <a:p>
            <a:pPr marL="171450" indent="-173038" eaLnBrk="1" hangingPunct="1">
              <a:lnSpc>
                <a:spcPct val="20000"/>
              </a:lnSpc>
              <a:buFont typeface="Wingdings" pitchFamily="2" charset="2"/>
              <a:buNone/>
            </a:pPr>
            <a:endParaRPr lang="en-US" altLang="en-US" sz="3600" dirty="0" smtClean="0"/>
          </a:p>
          <a:p>
            <a:pPr marL="857250" lvl="1" indent="-228600" eaLnBrk="1" hangingPunct="1"/>
            <a:r>
              <a:rPr lang="en-US" altLang="en-US" b="1" dirty="0" smtClean="0"/>
              <a:t>O</a:t>
            </a:r>
            <a:r>
              <a:rPr lang="en-US" altLang="en-US" dirty="0" smtClean="0"/>
              <a:t>pen-Ended</a:t>
            </a:r>
            <a:r>
              <a:rPr lang="en-US" altLang="en-US" b="1" dirty="0" smtClean="0"/>
              <a:t> </a:t>
            </a:r>
            <a:r>
              <a:rPr lang="en-US" altLang="en-US" dirty="0" smtClean="0"/>
              <a:t>Questions</a:t>
            </a:r>
          </a:p>
          <a:p>
            <a:pPr marL="857250" lvl="1" indent="-228600" eaLnBrk="1" hangingPunct="1"/>
            <a:r>
              <a:rPr lang="en-US" altLang="en-US" b="1" dirty="0" smtClean="0"/>
              <a:t>A</a:t>
            </a:r>
            <a:r>
              <a:rPr lang="en-US" altLang="en-US" dirty="0" smtClean="0"/>
              <a:t>ffirming</a:t>
            </a:r>
          </a:p>
          <a:p>
            <a:pPr marL="857250" lvl="1" indent="-228600" eaLnBrk="1" hangingPunct="1"/>
            <a:r>
              <a:rPr lang="en-US" altLang="en-US" sz="3200" b="1" dirty="0" smtClean="0">
                <a:solidFill>
                  <a:srgbClr val="C00000"/>
                </a:solidFill>
              </a:rPr>
              <a:t>R</a:t>
            </a:r>
            <a:r>
              <a:rPr lang="en-US" altLang="en-US" sz="3200" dirty="0" smtClean="0">
                <a:solidFill>
                  <a:srgbClr val="C00000"/>
                </a:solidFill>
              </a:rPr>
              <a:t>eflective (Active)</a:t>
            </a:r>
            <a:r>
              <a:rPr lang="en-US" altLang="en-US" sz="3200" b="1" dirty="0" smtClean="0">
                <a:solidFill>
                  <a:srgbClr val="C00000"/>
                </a:solidFill>
              </a:rPr>
              <a:t> </a:t>
            </a:r>
            <a:r>
              <a:rPr lang="en-US" altLang="en-US" sz="3200" dirty="0" smtClean="0">
                <a:solidFill>
                  <a:srgbClr val="C00000"/>
                </a:solidFill>
              </a:rPr>
              <a:t>Listening </a:t>
            </a:r>
          </a:p>
          <a:p>
            <a:pPr marL="857250" lvl="1" indent="-228600" eaLnBrk="1" hangingPunct="1"/>
            <a:r>
              <a:rPr lang="en-US" altLang="en-US" b="1" dirty="0" smtClean="0"/>
              <a:t>S</a:t>
            </a:r>
            <a:r>
              <a:rPr lang="en-US" altLang="en-US" dirty="0" smtClean="0"/>
              <a:t>ummarizing</a:t>
            </a:r>
          </a:p>
          <a:p>
            <a:pPr marL="857250" lvl="1" indent="-228600" eaLnBrk="1" hangingPunct="1">
              <a:buFontTx/>
              <a:buNone/>
            </a:pPr>
            <a:endParaRPr lang="en-US" altLang="en-US" b="1" dirty="0" smtClean="0">
              <a:solidFill>
                <a:srgbClr val="000099"/>
              </a:solidFill>
            </a:endParaRPr>
          </a:p>
        </p:txBody>
      </p:sp>
      <p:sp>
        <p:nvSpPr>
          <p:cNvPr id="22532" name="Line 4"/>
          <p:cNvSpPr>
            <a:spLocks noChangeShapeType="1"/>
          </p:cNvSpPr>
          <p:nvPr/>
        </p:nvSpPr>
        <p:spPr bwMode="auto">
          <a:xfrm>
            <a:off x="5181600" y="3810000"/>
            <a:ext cx="1219200" cy="762000"/>
          </a:xfrm>
          <a:prstGeom prst="line">
            <a:avLst/>
          </a:prstGeom>
          <a:noFill/>
          <a:ln w="9525">
            <a:solidFill>
              <a:srgbClr val="000099"/>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533" name="Line 5"/>
          <p:cNvSpPr>
            <a:spLocks noChangeShapeType="1"/>
          </p:cNvSpPr>
          <p:nvPr/>
        </p:nvSpPr>
        <p:spPr bwMode="auto">
          <a:xfrm flipV="1">
            <a:off x="5334000" y="4724400"/>
            <a:ext cx="1066800" cy="990600"/>
          </a:xfrm>
          <a:prstGeom prst="line">
            <a:avLst/>
          </a:prstGeom>
          <a:noFill/>
          <a:ln w="9525">
            <a:solidFill>
              <a:srgbClr val="000099"/>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2534" name="Text Box 6"/>
          <p:cNvSpPr txBox="1">
            <a:spLocks noChangeArrowheads="1"/>
          </p:cNvSpPr>
          <p:nvPr/>
        </p:nvSpPr>
        <p:spPr bwMode="auto">
          <a:xfrm>
            <a:off x="6400800" y="4267200"/>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a:cs typeface="Arial" pitchFamily="34" charset="0"/>
              </a:rPr>
              <a:t>Elicit Positive “Change Talk”</a:t>
            </a:r>
          </a:p>
        </p:txBody>
      </p:sp>
      <p:sp>
        <p:nvSpPr>
          <p:cNvPr id="22535" name="Slide Number Placeholder 2"/>
          <p:cNvSpPr txBox="1">
            <a:spLocks noGrp="1"/>
          </p:cNvSpPr>
          <p:nvPr/>
        </p:nvSpPr>
        <p:spPr bwMode="auto">
          <a:xfrm>
            <a:off x="7991475" y="6429375"/>
            <a:ext cx="876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lnSpc>
                <a:spcPct val="80000"/>
              </a:lnSpc>
            </a:pPr>
            <a:fld id="{6ABEE7F6-AC50-43B9-B83C-8BA36921982F}" type="slidenum">
              <a:rPr lang="en-US" altLang="en-US" sz="1500" b="1">
                <a:solidFill>
                  <a:schemeClr val="tx2"/>
                </a:solidFill>
              </a:rPr>
              <a:pPr algn="r" eaLnBrk="1" hangingPunct="1">
                <a:lnSpc>
                  <a:spcPct val="80000"/>
                </a:lnSpc>
              </a:pPr>
              <a:t>102</a:t>
            </a:fld>
            <a:endParaRPr lang="en-US" altLang="en-US" sz="1500" b="1">
              <a:solidFill>
                <a:schemeClr val="tx2"/>
              </a:solidFill>
            </a:endParaRPr>
          </a:p>
        </p:txBody>
      </p:sp>
      <p:pic>
        <p:nvPicPr>
          <p:cNvPr id="22536" name="Picture 8" descr="MC90005924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976" y="1707715"/>
            <a:ext cx="22907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0" y="0"/>
            <a:ext cx="9143999" cy="1676400"/>
          </a:xfrm>
          <a:prstGeom prst="rect">
            <a:avLst/>
          </a:prstGeom>
          <a:solidFill>
            <a:schemeClr val="tx2"/>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2"/>
                </a:solidFill>
              </a:rPr>
              <a:t>OARS</a:t>
            </a:r>
            <a:endParaRPr lang="en-US" sz="3600" b="1" dirty="0">
              <a:solidFill>
                <a:schemeClr val="bg2"/>
              </a:solidFill>
            </a:endParaRPr>
          </a:p>
        </p:txBody>
      </p:sp>
    </p:spTree>
    <p:extLst>
      <p:ext uri="{BB962C8B-B14F-4D97-AF65-F5344CB8AC3E}">
        <p14:creationId xmlns:p14="http://schemas.microsoft.com/office/powerpoint/2010/main" val="2397753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81000"/>
            <a:ext cx="9144000" cy="1443318"/>
          </a:xfrm>
          <a:solidFill>
            <a:schemeClr val="tx2"/>
          </a:solidFill>
        </p:spPr>
        <p:txBody>
          <a:bodyPr>
            <a:normAutofit/>
          </a:bodyPr>
          <a:lstStyle/>
          <a:p>
            <a:r>
              <a:rPr lang="en-US" b="1" dirty="0">
                <a:solidFill>
                  <a:srgbClr val="FF0000"/>
                </a:solidFill>
              </a:rPr>
              <a:t>O</a:t>
            </a:r>
            <a:r>
              <a:rPr lang="en-US" b="1" dirty="0">
                <a:solidFill>
                  <a:schemeClr val="bg2"/>
                </a:solidFill>
              </a:rPr>
              <a:t>ARS: </a:t>
            </a:r>
            <a:r>
              <a:rPr lang="en-US" b="1" dirty="0">
                <a:solidFill>
                  <a:srgbClr val="FF0000"/>
                </a:solidFill>
              </a:rPr>
              <a:t>O</a:t>
            </a:r>
            <a:r>
              <a:rPr lang="en-US" b="1" dirty="0">
                <a:solidFill>
                  <a:schemeClr val="bg2"/>
                </a:solidFill>
              </a:rPr>
              <a:t>pen-Ended Questions</a:t>
            </a:r>
            <a:endParaRPr lang="en-US" altLang="en-US" b="1" dirty="0">
              <a:solidFill>
                <a:schemeClr val="bg2"/>
              </a:solidFill>
            </a:endParaRPr>
          </a:p>
        </p:txBody>
      </p:sp>
      <p:sp>
        <p:nvSpPr>
          <p:cNvPr id="46083" name="Rectangle 3"/>
          <p:cNvSpPr>
            <a:spLocks noGrp="1" noChangeArrowheads="1"/>
          </p:cNvSpPr>
          <p:nvPr>
            <p:ph type="body" idx="1"/>
          </p:nvPr>
        </p:nvSpPr>
        <p:spPr>
          <a:xfrm>
            <a:off x="228600" y="1219200"/>
            <a:ext cx="8610600" cy="5105400"/>
          </a:xfrm>
        </p:spPr>
        <p:txBody>
          <a:bodyPr>
            <a:normAutofit fontScale="47500" lnSpcReduction="20000"/>
          </a:bodyPr>
          <a:lstStyle/>
          <a:p>
            <a:pPr marL="0" indent="0" eaLnBrk="1" hangingPunct="1">
              <a:buNone/>
              <a:defRPr/>
            </a:pPr>
            <a:r>
              <a:rPr lang="en-US" sz="4100" i="1" dirty="0" smtClean="0">
                <a:solidFill>
                  <a:srgbClr val="000000"/>
                </a:solidFill>
                <a:ea typeface="+mn-ea"/>
                <a:cs typeface="+mn-cs"/>
              </a:rPr>
              <a:t>Do you want to graduate from school or not?</a:t>
            </a:r>
          </a:p>
          <a:p>
            <a:pPr eaLnBrk="1" hangingPunct="1">
              <a:buFontTx/>
              <a:buNone/>
              <a:defRPr/>
            </a:pPr>
            <a:r>
              <a:rPr lang="en-US" b="1" i="1" dirty="0" smtClean="0">
                <a:solidFill>
                  <a:srgbClr val="000000"/>
                </a:solidFill>
                <a:ea typeface="+mn-ea"/>
                <a:cs typeface="+mn-cs"/>
              </a:rPr>
              <a:t>     How are you feeling about school? What do you like about school? What do you like less? What are your plans for next year?</a:t>
            </a:r>
          </a:p>
          <a:p>
            <a:pPr marL="0" indent="0">
              <a:buNone/>
              <a:defRPr/>
            </a:pPr>
            <a:endParaRPr lang="en-US" sz="1300" i="1" dirty="0" smtClean="0"/>
          </a:p>
          <a:p>
            <a:pPr marL="0" indent="0">
              <a:buNone/>
              <a:defRPr/>
            </a:pPr>
            <a:r>
              <a:rPr lang="en-US" sz="4100" i="1" dirty="0" smtClean="0"/>
              <a:t>Are you taking your medication regularly?</a:t>
            </a:r>
            <a:endParaRPr lang="en-US" sz="4100" i="1" dirty="0"/>
          </a:p>
          <a:p>
            <a:pPr>
              <a:buNone/>
              <a:defRPr/>
            </a:pPr>
            <a:r>
              <a:rPr lang="en-US" sz="3100" b="1" dirty="0" smtClean="0"/>
              <a:t>     </a:t>
            </a:r>
            <a:r>
              <a:rPr lang="en-US" sz="3100" b="1" i="1" dirty="0" smtClean="0"/>
              <a:t>How are you doing with taking the medication?</a:t>
            </a:r>
          </a:p>
          <a:p>
            <a:pPr marL="0" indent="0" eaLnBrk="1" hangingPunct="1">
              <a:buNone/>
              <a:defRPr/>
            </a:pPr>
            <a:endParaRPr lang="en-US" sz="1300" i="1" dirty="0" smtClean="0">
              <a:solidFill>
                <a:srgbClr val="000000"/>
              </a:solidFill>
              <a:ea typeface="+mn-ea"/>
              <a:cs typeface="+mn-cs"/>
            </a:endParaRPr>
          </a:p>
          <a:p>
            <a:pPr marL="0" indent="0" eaLnBrk="1" hangingPunct="1">
              <a:buNone/>
              <a:defRPr/>
            </a:pPr>
            <a:r>
              <a:rPr lang="en-US" sz="4600" i="1" dirty="0" smtClean="0">
                <a:solidFill>
                  <a:srgbClr val="000000"/>
                </a:solidFill>
                <a:ea typeface="+mn-ea"/>
                <a:cs typeface="+mn-cs"/>
              </a:rPr>
              <a:t>Have you been smoking marijuana?</a:t>
            </a:r>
            <a:endParaRPr lang="en-US" sz="4600" i="1" dirty="0">
              <a:solidFill>
                <a:srgbClr val="000000"/>
              </a:solidFill>
              <a:ea typeface="+mn-ea"/>
              <a:cs typeface="+mn-cs"/>
            </a:endParaRPr>
          </a:p>
          <a:p>
            <a:pPr eaLnBrk="1" hangingPunct="1">
              <a:buFontTx/>
              <a:buNone/>
              <a:defRPr/>
            </a:pPr>
            <a:r>
              <a:rPr lang="en-US" b="1" i="1" dirty="0" smtClean="0">
                <a:solidFill>
                  <a:srgbClr val="000000"/>
                </a:solidFill>
                <a:ea typeface="+mn-ea"/>
                <a:cs typeface="+mn-cs"/>
              </a:rPr>
              <a:t>    </a:t>
            </a:r>
            <a:r>
              <a:rPr lang="en-US" sz="3100" b="1" i="1" dirty="0" smtClean="0">
                <a:solidFill>
                  <a:srgbClr val="000000"/>
                </a:solidFill>
                <a:ea typeface="+mn-ea"/>
                <a:cs typeface="+mn-cs"/>
              </a:rPr>
              <a:t>What </a:t>
            </a:r>
            <a:r>
              <a:rPr lang="en-US" sz="3100" b="1" i="1" dirty="0">
                <a:solidFill>
                  <a:srgbClr val="000000"/>
                </a:solidFill>
                <a:ea typeface="+mn-ea"/>
                <a:cs typeface="+mn-cs"/>
              </a:rPr>
              <a:t>are your thoughts about</a:t>
            </a:r>
            <a:r>
              <a:rPr lang="en-US" sz="3100" b="1" i="1" dirty="0" smtClean="0">
                <a:solidFill>
                  <a:srgbClr val="000000"/>
                </a:solidFill>
                <a:ea typeface="+mn-ea"/>
                <a:cs typeface="+mn-cs"/>
              </a:rPr>
              <a:t> smoking marijuana?</a:t>
            </a:r>
            <a:endParaRPr lang="en-US" sz="3100" b="1" i="1" dirty="0">
              <a:solidFill>
                <a:srgbClr val="000000"/>
              </a:solidFill>
              <a:ea typeface="+mn-ea"/>
              <a:cs typeface="+mn-cs"/>
            </a:endParaRPr>
          </a:p>
          <a:p>
            <a:pPr eaLnBrk="1" hangingPunct="1">
              <a:buFontTx/>
              <a:buNone/>
              <a:defRPr/>
            </a:pPr>
            <a:r>
              <a:rPr lang="en-US" sz="3100" i="1" dirty="0"/>
              <a:t> </a:t>
            </a:r>
            <a:r>
              <a:rPr lang="en-US" sz="3100" i="1" dirty="0" smtClean="0"/>
              <a:t>   </a:t>
            </a:r>
            <a:r>
              <a:rPr lang="en-US" sz="3100" b="1" i="1" dirty="0" smtClean="0">
                <a:ea typeface="+mn-ea"/>
                <a:cs typeface="+mn-cs"/>
              </a:rPr>
              <a:t>Where are you at with smoking marijuana?</a:t>
            </a:r>
          </a:p>
          <a:p>
            <a:pPr eaLnBrk="1" hangingPunct="1">
              <a:buFontTx/>
              <a:buNone/>
              <a:defRPr/>
            </a:pPr>
            <a:r>
              <a:rPr lang="en-US" sz="4600" i="1" dirty="0" smtClean="0">
                <a:ea typeface="+mn-ea"/>
                <a:cs typeface="+mn-cs"/>
              </a:rPr>
              <a:t>Do you think you are having a problem?</a:t>
            </a:r>
          </a:p>
          <a:p>
            <a:pPr eaLnBrk="1" hangingPunct="1">
              <a:buFontTx/>
              <a:buNone/>
              <a:defRPr/>
            </a:pPr>
            <a:r>
              <a:rPr lang="en-US" sz="4600" i="1" dirty="0"/>
              <a:t> </a:t>
            </a:r>
            <a:r>
              <a:rPr lang="en-US" sz="4600" i="1" dirty="0" smtClean="0"/>
              <a:t>  </a:t>
            </a:r>
            <a:r>
              <a:rPr lang="en-US" sz="3400" b="1" i="1" dirty="0" smtClean="0"/>
              <a:t>How do you see your drinking?</a:t>
            </a:r>
          </a:p>
          <a:p>
            <a:pPr marL="0" indent="0">
              <a:buNone/>
              <a:defRPr/>
            </a:pPr>
            <a:r>
              <a:rPr lang="en-US" sz="4600" i="1" dirty="0"/>
              <a:t>Did you party over the weekend?</a:t>
            </a:r>
          </a:p>
          <a:p>
            <a:pPr>
              <a:buNone/>
              <a:defRPr/>
            </a:pPr>
            <a:r>
              <a:rPr lang="en-US" b="1" i="1" dirty="0"/>
              <a:t>    How did you spend your weekend?</a:t>
            </a:r>
          </a:p>
          <a:p>
            <a:pPr eaLnBrk="1" hangingPunct="1">
              <a:buFontTx/>
              <a:buNone/>
              <a:defRPr/>
            </a:pPr>
            <a:endParaRPr lang="en-US" sz="3400" b="1" i="1" dirty="0"/>
          </a:p>
        </p:txBody>
      </p:sp>
    </p:spTree>
    <p:extLst>
      <p:ext uri="{BB962C8B-B14F-4D97-AF65-F5344CB8AC3E}">
        <p14:creationId xmlns:p14="http://schemas.microsoft.com/office/powerpoint/2010/main" val="3765628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animEffect transition="in" filter="fade">
                                      <p:cBhvr>
                                        <p:cTn id="11" dur="500"/>
                                        <p:tgtEl>
                                          <p:spTgt spid="4608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083">
                                            <p:txEl>
                                              <p:pRg st="11" end="1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083">
                                            <p:txEl>
                                              <p:pRg st="12" end="1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60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p:cNvSpPr>
            <a:spLocks noGrp="1" noChangeArrowheads="1"/>
          </p:cNvSpPr>
          <p:nvPr>
            <p:ph type="title" idx="4294967295"/>
          </p:nvPr>
        </p:nvSpPr>
        <p:spPr>
          <a:xfrm>
            <a:off x="457200" y="457200"/>
            <a:ext cx="8077200" cy="762000"/>
          </a:xfrm>
        </p:spPr>
        <p:txBody>
          <a:bodyPr/>
          <a:lstStyle/>
          <a:p>
            <a:pPr>
              <a:defRPr/>
            </a:pPr>
            <a:r>
              <a:rPr lang="en-US" sz="3600" dirty="0" smtClean="0"/>
              <a:t>Guidelines with Questions</a:t>
            </a:r>
          </a:p>
        </p:txBody>
      </p:sp>
      <p:sp>
        <p:nvSpPr>
          <p:cNvPr id="62467" name="Content Placeholder 8"/>
          <p:cNvSpPr>
            <a:spLocks noGrp="1"/>
          </p:cNvSpPr>
          <p:nvPr>
            <p:ph idx="4294967295"/>
          </p:nvPr>
        </p:nvSpPr>
        <p:spPr>
          <a:xfrm>
            <a:off x="571500" y="1524000"/>
            <a:ext cx="8572500" cy="4500563"/>
          </a:xfrm>
        </p:spPr>
        <p:txBody>
          <a:bodyPr/>
          <a:lstStyle/>
          <a:p>
            <a:r>
              <a:rPr lang="en-US" altLang="en-US" sz="3800" dirty="0" smtClean="0"/>
              <a:t>Ask fewer! </a:t>
            </a:r>
          </a:p>
          <a:p>
            <a:r>
              <a:rPr lang="en-US" altLang="en-US" sz="3800" dirty="0" smtClean="0"/>
              <a:t>Avoid more than 3 in a row</a:t>
            </a:r>
          </a:p>
          <a:p>
            <a:r>
              <a:rPr lang="en-US" altLang="en-US" sz="3800" dirty="0" smtClean="0"/>
              <a:t>Ask more OPEN than closed questions</a:t>
            </a:r>
          </a:p>
        </p:txBody>
      </p:sp>
    </p:spTree>
    <p:extLst>
      <p:ext uri="{BB962C8B-B14F-4D97-AF65-F5344CB8AC3E}">
        <p14:creationId xmlns:p14="http://schemas.microsoft.com/office/powerpoint/2010/main" val="246750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1219200"/>
            <a:ext cx="8229600" cy="4240213"/>
          </a:xfrm>
          <a:noFill/>
        </p:spPr>
      </p:pic>
      <p:sp>
        <p:nvSpPr>
          <p:cNvPr id="2" name="Rectangle 1"/>
          <p:cNvSpPr/>
          <p:nvPr/>
        </p:nvSpPr>
        <p:spPr>
          <a:xfrm>
            <a:off x="2133600" y="304800"/>
            <a:ext cx="5334000" cy="769441"/>
          </a:xfrm>
          <a:prstGeom prst="rect">
            <a:avLst/>
          </a:prstGeom>
        </p:spPr>
        <p:txBody>
          <a:bodyPr wrap="square">
            <a:spAutoFit/>
          </a:bodyPr>
          <a:lstStyle/>
          <a:p>
            <a:r>
              <a:rPr lang="en-US" sz="4400" b="1" dirty="0" smtClean="0"/>
              <a:t>O</a:t>
            </a:r>
            <a:r>
              <a:rPr lang="en-US" sz="4400" b="1" dirty="0" smtClean="0">
                <a:solidFill>
                  <a:srgbClr val="FF0000"/>
                </a:solidFill>
              </a:rPr>
              <a:t>A</a:t>
            </a:r>
            <a:r>
              <a:rPr lang="en-US" sz="4400" b="1" dirty="0" smtClean="0"/>
              <a:t>RS: </a:t>
            </a:r>
            <a:r>
              <a:rPr lang="en-US" sz="4400" b="1" dirty="0" smtClean="0">
                <a:solidFill>
                  <a:srgbClr val="FF0000"/>
                </a:solidFill>
              </a:rPr>
              <a:t>A</a:t>
            </a:r>
            <a:r>
              <a:rPr lang="en-US" sz="4400" b="1" dirty="0" smtClean="0"/>
              <a:t>ffirmations*</a:t>
            </a:r>
            <a:endParaRPr lang="en-US" altLang="en-US" sz="4400" b="1" dirty="0"/>
          </a:p>
        </p:txBody>
      </p:sp>
      <p:sp>
        <p:nvSpPr>
          <p:cNvPr id="3" name="TextBox 2"/>
          <p:cNvSpPr txBox="1"/>
          <p:nvPr/>
        </p:nvSpPr>
        <p:spPr>
          <a:xfrm>
            <a:off x="457200" y="5715000"/>
            <a:ext cx="4419600" cy="584775"/>
          </a:xfrm>
          <a:prstGeom prst="rect">
            <a:avLst/>
          </a:prstGeom>
          <a:noFill/>
        </p:spPr>
        <p:txBody>
          <a:bodyPr wrap="square" rtlCol="0">
            <a:spAutoFit/>
          </a:bodyPr>
          <a:lstStyle/>
          <a:p>
            <a:pPr algn="l"/>
            <a:r>
              <a:rPr lang="en-US" sz="3200" dirty="0" smtClean="0">
                <a:latin typeface="+mj-lt"/>
              </a:rPr>
              <a:t>* accurate</a:t>
            </a:r>
          </a:p>
        </p:txBody>
      </p:sp>
    </p:spTree>
    <p:extLst>
      <p:ext uri="{BB962C8B-B14F-4D97-AF65-F5344CB8AC3E}">
        <p14:creationId xmlns:p14="http://schemas.microsoft.com/office/powerpoint/2010/main" val="1876920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30162"/>
            <a:ext cx="9144000" cy="1417638"/>
          </a:xfrm>
          <a:noFill/>
        </p:spPr>
        <p:txBody>
          <a:bodyPr/>
          <a:lstStyle/>
          <a:p>
            <a:r>
              <a:rPr lang="en-US" sz="4800" b="1" dirty="0" smtClean="0"/>
              <a:t>O</a:t>
            </a:r>
            <a:r>
              <a:rPr lang="en-US" sz="4800" b="1" dirty="0" smtClean="0">
                <a:solidFill>
                  <a:srgbClr val="FF0000"/>
                </a:solidFill>
              </a:rPr>
              <a:t>A</a:t>
            </a:r>
            <a:r>
              <a:rPr lang="en-US" sz="4800" b="1" dirty="0" smtClean="0"/>
              <a:t>RS: </a:t>
            </a:r>
            <a:r>
              <a:rPr lang="en-US" sz="4800" b="1" dirty="0">
                <a:solidFill>
                  <a:srgbClr val="FF0000"/>
                </a:solidFill>
              </a:rPr>
              <a:t>A</a:t>
            </a:r>
            <a:r>
              <a:rPr lang="en-US" sz="4800" b="1" dirty="0"/>
              <a:t>ffirmations</a:t>
            </a:r>
            <a:endParaRPr lang="en-US" sz="4800" b="1" dirty="0" smtClean="0"/>
          </a:p>
        </p:txBody>
      </p:sp>
      <p:sp>
        <p:nvSpPr>
          <p:cNvPr id="31747" name="Rectangle 3"/>
          <p:cNvSpPr>
            <a:spLocks noGrp="1" noChangeArrowheads="1"/>
          </p:cNvSpPr>
          <p:nvPr>
            <p:ph type="body" idx="4294967295"/>
          </p:nvPr>
        </p:nvSpPr>
        <p:spPr>
          <a:xfrm>
            <a:off x="57662" y="1447800"/>
            <a:ext cx="8229600" cy="4854575"/>
          </a:xfrm>
        </p:spPr>
        <p:txBody>
          <a:bodyPr>
            <a:normAutofit/>
          </a:bodyPr>
          <a:lstStyle/>
          <a:p>
            <a:pPr>
              <a:spcBef>
                <a:spcPts val="600"/>
              </a:spcBef>
              <a:spcAft>
                <a:spcPts val="600"/>
              </a:spcAft>
              <a:buFont typeface="Wingdings" pitchFamily="2" charset="2"/>
              <a:buChar char="§"/>
              <a:defRPr/>
            </a:pPr>
            <a:r>
              <a:rPr lang="en-US" sz="2800" dirty="0" smtClean="0"/>
              <a:t>Statements and gestures that recognize strengths and acknowledge behaviors that lead in the direction of positive change</a:t>
            </a:r>
          </a:p>
          <a:p>
            <a:pPr lvl="1">
              <a:spcBef>
                <a:spcPts val="600"/>
              </a:spcBef>
              <a:spcAft>
                <a:spcPts val="600"/>
              </a:spcAft>
              <a:defRPr/>
            </a:pPr>
            <a:r>
              <a:rPr lang="en-US" sz="2400" dirty="0" smtClean="0"/>
              <a:t>I am really impressed with the way you….</a:t>
            </a:r>
          </a:p>
          <a:p>
            <a:pPr lvl="1">
              <a:spcBef>
                <a:spcPts val="600"/>
              </a:spcBef>
              <a:spcAft>
                <a:spcPts val="600"/>
              </a:spcAft>
              <a:defRPr/>
            </a:pPr>
            <a:r>
              <a:rPr lang="en-US" sz="2400" dirty="0" smtClean="0"/>
              <a:t>That’s great how you’ve cut class only once this week.</a:t>
            </a:r>
          </a:p>
          <a:p>
            <a:pPr lvl="1">
              <a:spcBef>
                <a:spcPts val="600"/>
              </a:spcBef>
              <a:spcAft>
                <a:spcPts val="600"/>
              </a:spcAft>
              <a:defRPr/>
            </a:pPr>
            <a:r>
              <a:rPr lang="en-US" sz="2400" dirty="0" smtClean="0"/>
              <a:t>Your willingness to talk about your homework situation tells me that you care about…</a:t>
            </a:r>
            <a:endParaRPr lang="en-US" sz="2400" dirty="0" smtClean="0">
              <a:solidFill>
                <a:srgbClr val="009999"/>
              </a:solidFill>
              <a:effectLst>
                <a:outerShdw blurRad="38100" dist="38100" dir="2700000" algn="tl">
                  <a:srgbClr val="C0C0C0"/>
                </a:outerShdw>
              </a:effectLst>
            </a:endParaRPr>
          </a:p>
          <a:p>
            <a:pPr>
              <a:spcBef>
                <a:spcPts val="600"/>
              </a:spcBef>
              <a:spcAft>
                <a:spcPts val="600"/>
              </a:spcAft>
              <a:defRPr/>
            </a:pPr>
            <a:r>
              <a:rPr lang="en-US" sz="2800" dirty="0" smtClean="0"/>
              <a:t>Be genuine and specific</a:t>
            </a:r>
          </a:p>
          <a:p>
            <a:pPr lvl="1">
              <a:spcBef>
                <a:spcPts val="600"/>
              </a:spcBef>
              <a:spcAft>
                <a:spcPts val="600"/>
              </a:spcAft>
              <a:defRPr/>
            </a:pPr>
            <a:r>
              <a:rPr lang="en-US" sz="2400" dirty="0" smtClean="0"/>
              <a:t> Only say it when you really mean it.</a:t>
            </a:r>
          </a:p>
        </p:txBody>
      </p:sp>
      <p:pic>
        <p:nvPicPr>
          <p:cNvPr id="18434" name="Picture 2" descr="http://auroramag.files.wordpress.com/2011/12/thumb-up-for-2012-copy.jpg"/>
          <p:cNvPicPr>
            <a:picLocks noChangeAspect="1" noChangeArrowheads="1"/>
          </p:cNvPicPr>
          <p:nvPr/>
        </p:nvPicPr>
        <p:blipFill>
          <a:blip r:embed="rId3" cstate="print"/>
          <a:srcRect/>
          <a:stretch>
            <a:fillRect/>
          </a:stretch>
        </p:blipFill>
        <p:spPr bwMode="auto">
          <a:xfrm>
            <a:off x="6705600" y="152400"/>
            <a:ext cx="1564602" cy="1447800"/>
          </a:xfrm>
          <a:prstGeom prst="rect">
            <a:avLst/>
          </a:prstGeom>
          <a:noFill/>
        </p:spPr>
      </p:pic>
    </p:spTree>
    <p:extLst>
      <p:ext uri="{BB962C8B-B14F-4D97-AF65-F5344CB8AC3E}">
        <p14:creationId xmlns:p14="http://schemas.microsoft.com/office/powerpoint/2010/main" val="168995410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48600" cy="762000"/>
          </a:xfrm>
        </p:spPr>
        <p:txBody>
          <a:bodyPr/>
          <a:lstStyle/>
          <a:p>
            <a:pPr algn="ctr"/>
            <a:r>
              <a:rPr lang="en-US" sz="4000" dirty="0" smtClean="0">
                <a:solidFill>
                  <a:schemeClr val="bg1"/>
                </a:solidFill>
              </a:rPr>
              <a:t>Build on Strengths</a:t>
            </a:r>
            <a:endParaRPr lang="en-US" sz="4000" dirty="0">
              <a:solidFill>
                <a:schemeClr val="bg1"/>
              </a:solidFill>
            </a:endParaRPr>
          </a:p>
        </p:txBody>
      </p:sp>
      <p:sp>
        <p:nvSpPr>
          <p:cNvPr id="3" name="Content Placeholder 2"/>
          <p:cNvSpPr>
            <a:spLocks noGrp="1"/>
          </p:cNvSpPr>
          <p:nvPr>
            <p:ph idx="1"/>
          </p:nvPr>
        </p:nvSpPr>
        <p:spPr>
          <a:xfrm>
            <a:off x="685800" y="2019121"/>
            <a:ext cx="4114800" cy="4343400"/>
          </a:xfrm>
        </p:spPr>
        <p:txBody>
          <a:bodyPr/>
          <a:lstStyle/>
          <a:p>
            <a:pPr marL="0" lvl="0" indent="0">
              <a:spcBef>
                <a:spcPts val="600"/>
              </a:spcBef>
              <a:spcAft>
                <a:spcPts val="600"/>
              </a:spcAft>
              <a:buNone/>
            </a:pPr>
            <a:r>
              <a:rPr lang="en-US" sz="2400" i="1" dirty="0" smtClean="0">
                <a:latin typeface="Trebuchet MS" panose="020B0603020202020204" pitchFamily="34" charset="0"/>
              </a:rPr>
              <a:t>“Let’s </a:t>
            </a:r>
            <a:r>
              <a:rPr lang="en-US" sz="2400" i="1" dirty="0">
                <a:latin typeface="Trebuchet MS" panose="020B0603020202020204" pitchFamily="34" charset="0"/>
              </a:rPr>
              <a:t>think through last </a:t>
            </a:r>
            <a:r>
              <a:rPr lang="en-US" sz="2400" i="1" dirty="0" smtClean="0">
                <a:latin typeface="Trebuchet MS" panose="020B0603020202020204" pitchFamily="34" charset="0"/>
              </a:rPr>
              <a:t>week. Can you tell </a:t>
            </a:r>
            <a:r>
              <a:rPr lang="en-US" sz="2400" i="1" dirty="0">
                <a:latin typeface="Trebuchet MS" panose="020B0603020202020204" pitchFamily="34" charset="0"/>
              </a:rPr>
              <a:t>me what you did that helped you get closer to achieving your goal, even if you did not achieve your goal</a:t>
            </a:r>
            <a:r>
              <a:rPr lang="en-US" sz="2400" dirty="0" smtClean="0">
                <a:latin typeface="Trebuchet MS" panose="020B0603020202020204" pitchFamily="34" charset="0"/>
              </a:rPr>
              <a:t>?”</a:t>
            </a:r>
          </a:p>
          <a:p>
            <a:pPr marL="0" lvl="0" indent="0">
              <a:buNone/>
            </a:pPr>
            <a:endParaRPr lang="en-US" sz="2400" dirty="0"/>
          </a:p>
          <a:p>
            <a:endParaRPr lang="en-US" dirty="0"/>
          </a:p>
        </p:txBody>
      </p:sp>
      <p:pic>
        <p:nvPicPr>
          <p:cNvPr id="2051" name="Picture 3" descr="C:\Users\enidwatson\AppData\Local\Microsoft\Windows\Temporary Internet Files\Content.IE5\8UJV85L2\MC90038444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054714"/>
            <a:ext cx="3386637" cy="43554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43580"/>
            <a:ext cx="5746191" cy="523220"/>
          </a:xfrm>
          <a:prstGeom prst="rect">
            <a:avLst/>
          </a:prstGeom>
          <a:noFill/>
        </p:spPr>
        <p:txBody>
          <a:bodyPr wrap="square" rtlCol="0">
            <a:spAutoFit/>
          </a:bodyPr>
          <a:lstStyle/>
          <a:p>
            <a:r>
              <a:rPr lang="en-US" sz="2800" b="1" dirty="0" smtClean="0">
                <a:latin typeface="Trebuchet MS" panose="020B0603020202020204" pitchFamily="34" charset="0"/>
              </a:rPr>
              <a:t>Build on Strengths</a:t>
            </a:r>
            <a:endParaRPr lang="en-US" sz="2800" b="1" dirty="0">
              <a:latin typeface="Trebuchet MS" panose="020B0603020202020204" pitchFamily="34" charset="0"/>
            </a:endParaRPr>
          </a:p>
        </p:txBody>
      </p:sp>
    </p:spTree>
    <p:extLst>
      <p:ext uri="{BB962C8B-B14F-4D97-AF65-F5344CB8AC3E}">
        <p14:creationId xmlns:p14="http://schemas.microsoft.com/office/powerpoint/2010/main" val="1716282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447800"/>
          </a:xfrm>
          <a:solidFill>
            <a:schemeClr val="tx2">
              <a:lumMod val="40000"/>
              <a:lumOff val="60000"/>
            </a:schemeClr>
          </a:solidFill>
        </p:spPr>
        <p:txBody>
          <a:bodyPr>
            <a:normAutofit/>
          </a:bodyPr>
          <a:lstStyle/>
          <a:p>
            <a:pPr eaLnBrk="1" hangingPunct="1">
              <a:defRPr/>
            </a:pPr>
            <a:r>
              <a:rPr lang="en-US" sz="5400" b="1" dirty="0" smtClean="0">
                <a:solidFill>
                  <a:srgbClr val="000000"/>
                </a:solidFill>
                <a:ea typeface="+mj-ea"/>
                <a:cs typeface="+mj-cs"/>
              </a:rPr>
              <a:t>AFFIRM</a:t>
            </a:r>
            <a:endParaRPr lang="en-US" sz="5400" b="1" dirty="0">
              <a:solidFill>
                <a:srgbClr val="000000"/>
              </a:solidFill>
              <a:ea typeface="+mj-ea"/>
              <a:cs typeface="+mj-cs"/>
            </a:endParaRPr>
          </a:p>
        </p:txBody>
      </p:sp>
      <p:sp>
        <p:nvSpPr>
          <p:cNvPr id="47107" name="Rectangle 3"/>
          <p:cNvSpPr>
            <a:spLocks noGrp="1" noChangeArrowheads="1"/>
          </p:cNvSpPr>
          <p:nvPr>
            <p:ph type="body" idx="1"/>
          </p:nvPr>
        </p:nvSpPr>
        <p:spPr>
          <a:xfrm>
            <a:off x="381000" y="2133600"/>
            <a:ext cx="8229600" cy="4221163"/>
          </a:xfrm>
        </p:spPr>
        <p:txBody>
          <a:bodyPr/>
          <a:lstStyle/>
          <a:p>
            <a:pPr eaLnBrk="1" hangingPunct="1">
              <a:defRPr/>
            </a:pPr>
            <a:r>
              <a:rPr lang="en-US" sz="3600" dirty="0">
                <a:solidFill>
                  <a:srgbClr val="000000"/>
                </a:solidFill>
                <a:ea typeface="+mn-ea"/>
                <a:cs typeface="+mn-cs"/>
              </a:rPr>
              <a:t>Take the time to identify the value in what the </a:t>
            </a:r>
            <a:r>
              <a:rPr lang="en-US" sz="3600" dirty="0" smtClean="0">
                <a:solidFill>
                  <a:srgbClr val="000000"/>
                </a:solidFill>
                <a:ea typeface="+mn-ea"/>
                <a:cs typeface="+mn-cs"/>
              </a:rPr>
              <a:t>student says</a:t>
            </a:r>
            <a:endParaRPr lang="en-US" sz="3600" dirty="0">
              <a:solidFill>
                <a:srgbClr val="000000"/>
              </a:solidFill>
              <a:ea typeface="+mn-ea"/>
              <a:cs typeface="+mn-cs"/>
            </a:endParaRPr>
          </a:p>
          <a:p>
            <a:pPr eaLnBrk="1" hangingPunct="1">
              <a:buFontTx/>
              <a:buNone/>
              <a:defRPr/>
            </a:pPr>
            <a:endParaRPr lang="en-US" sz="3600" dirty="0">
              <a:solidFill>
                <a:srgbClr val="000000"/>
              </a:solidFill>
              <a:ea typeface="+mn-ea"/>
              <a:cs typeface="+mn-cs"/>
            </a:endParaRPr>
          </a:p>
          <a:p>
            <a:pPr eaLnBrk="1" hangingPunct="1">
              <a:defRPr/>
            </a:pPr>
            <a:r>
              <a:rPr lang="en-US" sz="3600" dirty="0">
                <a:solidFill>
                  <a:srgbClr val="000000"/>
                </a:solidFill>
                <a:ea typeface="+mn-ea"/>
                <a:cs typeface="+mn-cs"/>
              </a:rPr>
              <a:t>Build an alliance with the </a:t>
            </a:r>
            <a:r>
              <a:rPr lang="en-US" sz="3600" dirty="0" smtClean="0">
                <a:solidFill>
                  <a:srgbClr val="000000"/>
                </a:solidFill>
                <a:ea typeface="+mn-ea"/>
                <a:cs typeface="+mn-cs"/>
              </a:rPr>
              <a:t>student</a:t>
            </a:r>
            <a:endParaRPr lang="en-US" sz="3600" dirty="0">
              <a:solidFill>
                <a:srgbClr val="000000"/>
              </a:solidFill>
              <a:ea typeface="+mn-ea"/>
              <a:cs typeface="+mn-cs"/>
            </a:endParaRPr>
          </a:p>
          <a:p>
            <a:pPr eaLnBrk="1" hangingPunct="1">
              <a:defRPr/>
            </a:pPr>
            <a:endParaRPr lang="en-US" sz="3600" dirty="0">
              <a:solidFill>
                <a:srgbClr val="000000"/>
              </a:solidFill>
              <a:ea typeface="+mn-ea"/>
              <a:cs typeface="+mn-cs"/>
            </a:endParaRPr>
          </a:p>
          <a:p>
            <a:pPr eaLnBrk="1" hangingPunct="1">
              <a:defRPr/>
            </a:pPr>
            <a:r>
              <a:rPr lang="en-US" sz="3600" dirty="0">
                <a:solidFill>
                  <a:srgbClr val="000000"/>
                </a:solidFill>
                <a:ea typeface="+mn-ea"/>
                <a:cs typeface="+mn-cs"/>
              </a:rPr>
              <a:t>Be genuine</a:t>
            </a:r>
          </a:p>
        </p:txBody>
      </p:sp>
    </p:spTree>
    <p:extLst>
      <p:ext uri="{BB962C8B-B14F-4D97-AF65-F5344CB8AC3E}">
        <p14:creationId xmlns:p14="http://schemas.microsoft.com/office/powerpoint/2010/main" val="66725938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417638"/>
          </a:xfrm>
          <a:solidFill>
            <a:schemeClr val="tx2">
              <a:lumMod val="40000"/>
              <a:lumOff val="60000"/>
            </a:schemeClr>
          </a:solidFill>
        </p:spPr>
        <p:txBody>
          <a:bodyPr/>
          <a:lstStyle/>
          <a:p>
            <a:pPr eaLnBrk="1" hangingPunct="1">
              <a:defRPr/>
            </a:pPr>
            <a:r>
              <a:rPr lang="en-US" sz="4800" b="1" dirty="0" smtClean="0"/>
              <a:t>Practice</a:t>
            </a:r>
          </a:p>
        </p:txBody>
      </p:sp>
      <p:sp>
        <p:nvSpPr>
          <p:cNvPr id="48131" name="Rectangle 3"/>
          <p:cNvSpPr>
            <a:spLocks noGrp="1" noChangeArrowheads="1"/>
          </p:cNvSpPr>
          <p:nvPr>
            <p:ph type="body" idx="1"/>
          </p:nvPr>
        </p:nvSpPr>
        <p:spPr>
          <a:xfrm>
            <a:off x="381000" y="1981200"/>
            <a:ext cx="8077200" cy="4525963"/>
          </a:xfrm>
        </p:spPr>
        <p:txBody>
          <a:bodyPr/>
          <a:lstStyle/>
          <a:p>
            <a:pPr marL="0" indent="0" eaLnBrk="1" hangingPunct="1">
              <a:buNone/>
              <a:defRPr/>
            </a:pPr>
            <a:r>
              <a:rPr lang="en-US" sz="3600" i="1" dirty="0" smtClean="0"/>
              <a:t>“This is tough, I’ve got stress coming at me from all angles.  I want to stop drinking but don’t really know how.”</a:t>
            </a:r>
          </a:p>
          <a:p>
            <a:pPr marL="0" indent="0" eaLnBrk="1" hangingPunct="1">
              <a:buNone/>
              <a:defRPr/>
            </a:pPr>
            <a:endParaRPr lang="en-US" sz="3600" i="1" dirty="0" smtClean="0"/>
          </a:p>
          <a:p>
            <a:pPr marL="0" indent="0" eaLnBrk="1" hangingPunct="1">
              <a:buNone/>
              <a:defRPr/>
            </a:pPr>
            <a:r>
              <a:rPr lang="en-US" sz="3600" dirty="0" smtClean="0"/>
              <a:t>MI tool: Affirm</a:t>
            </a:r>
          </a:p>
        </p:txBody>
      </p:sp>
    </p:spTree>
    <p:extLst>
      <p:ext uri="{BB962C8B-B14F-4D97-AF65-F5344CB8AC3E}">
        <p14:creationId xmlns:p14="http://schemas.microsoft.com/office/powerpoint/2010/main" val="202182664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424238"/>
            <a:ext cx="7788275"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A6381"/>
                  </a:outerShdw>
                </a:effectLst>
              </a14:hiddenEffects>
            </a:ext>
          </a:extLst>
        </p:spPr>
      </p:pic>
      <p:pic>
        <p:nvPicPr>
          <p:cNvPr id="29699"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304800"/>
            <a:ext cx="8323263"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A6381"/>
                  </a:outerShdw>
                </a:effectLst>
              </a14:hiddenEffects>
            </a:ext>
          </a:ex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86854" y="1809466"/>
            <a:ext cx="5257800" cy="3505200"/>
          </a:xfrm>
          <a:prstGeom prst="rect">
            <a:avLst/>
          </a:prstGeom>
          <a:noFill/>
          <a:ln w="9525">
            <a:noFill/>
            <a:miter lim="800000"/>
            <a:headEnd/>
            <a:tailEnd/>
          </a:ln>
          <a:effectLst/>
        </p:spPr>
        <p:txBody>
          <a:bodyPr anchor="ctr"/>
          <a:lstStyle/>
          <a:p>
            <a:pPr>
              <a:defRPr/>
            </a:pPr>
            <a:r>
              <a:rPr lang="en-US" sz="3600" b="1" dirty="0"/>
              <a:t>OA</a:t>
            </a:r>
            <a:r>
              <a:rPr lang="en-US" sz="3600" b="1" u="sng" dirty="0">
                <a:solidFill>
                  <a:srgbClr val="FF0000"/>
                </a:solidFill>
              </a:rPr>
              <a:t>R</a:t>
            </a:r>
            <a:r>
              <a:rPr lang="en-US" sz="3600" b="1" dirty="0"/>
              <a:t>S: </a:t>
            </a:r>
            <a:r>
              <a:rPr lang="en-US" sz="3600" b="1" dirty="0" smtClean="0">
                <a:solidFill>
                  <a:srgbClr val="FF0000"/>
                </a:solidFill>
              </a:rPr>
              <a:t>R</a:t>
            </a:r>
            <a:r>
              <a:rPr lang="en-US" sz="3600" b="1" dirty="0" smtClean="0"/>
              <a:t>eflective Listening</a:t>
            </a:r>
            <a:endParaRPr lang="en-US" sz="3600" b="1" kern="0" dirty="0" smtClean="0">
              <a:latin typeface="+mj-lt"/>
              <a:ea typeface="+mj-ea"/>
              <a:cs typeface="+mj-cs"/>
            </a:endParaRPr>
          </a:p>
          <a:p>
            <a:pPr algn="ctr" eaLnBrk="0" hangingPunct="0">
              <a:defRPr/>
            </a:pPr>
            <a:endParaRPr lang="en-US" sz="4800" b="1" kern="0" dirty="0">
              <a:latin typeface="+mj-lt"/>
              <a:ea typeface="+mj-ea"/>
              <a:cs typeface="+mj-cs"/>
            </a:endParaRPr>
          </a:p>
          <a:p>
            <a:pPr algn="ctr" eaLnBrk="0" hangingPunct="0">
              <a:defRPr/>
            </a:pPr>
            <a:r>
              <a:rPr lang="en-US" sz="4800" b="1" kern="0" dirty="0" smtClean="0">
                <a:latin typeface="+mj-lt"/>
                <a:ea typeface="+mj-ea"/>
                <a:cs typeface="+mj-cs"/>
              </a:rPr>
              <a:t>What </a:t>
            </a:r>
            <a:r>
              <a:rPr lang="en-US" sz="4800" b="1" kern="0" dirty="0">
                <a:latin typeface="+mj-lt"/>
                <a:ea typeface="+mj-ea"/>
                <a:cs typeface="+mj-cs"/>
              </a:rPr>
              <a:t>people </a:t>
            </a:r>
          </a:p>
          <a:p>
            <a:pPr algn="ctr" eaLnBrk="0" hangingPunct="0">
              <a:defRPr/>
            </a:pPr>
            <a:r>
              <a:rPr lang="en-US" sz="4800" b="1" kern="0" dirty="0">
                <a:latin typeface="+mj-lt"/>
                <a:ea typeface="+mj-ea"/>
                <a:cs typeface="+mj-cs"/>
              </a:rPr>
              <a:t>really need</a:t>
            </a:r>
          </a:p>
          <a:p>
            <a:pPr algn="ctr" eaLnBrk="0" hangingPunct="0">
              <a:defRPr/>
            </a:pPr>
            <a:r>
              <a:rPr lang="en-US" sz="4800" b="1" kern="0" dirty="0">
                <a:latin typeface="+mj-lt"/>
                <a:ea typeface="+mj-ea"/>
                <a:cs typeface="+mj-cs"/>
              </a:rPr>
              <a:t> is a</a:t>
            </a:r>
            <a:br>
              <a:rPr lang="en-US" sz="4800" b="1" kern="0" dirty="0">
                <a:latin typeface="+mj-lt"/>
                <a:ea typeface="+mj-ea"/>
                <a:cs typeface="+mj-cs"/>
              </a:rPr>
            </a:br>
            <a:r>
              <a:rPr lang="en-US" sz="4800" b="1" kern="0" dirty="0">
                <a:latin typeface="+mj-lt"/>
                <a:ea typeface="+mj-ea"/>
                <a:cs typeface="+mj-cs"/>
              </a:rPr>
              <a:t> good listening to.</a:t>
            </a:r>
            <a:r>
              <a:rPr lang="en-US" sz="3200" b="1" kern="0" dirty="0">
                <a:latin typeface="+mj-lt"/>
                <a:ea typeface="+mj-ea"/>
                <a:cs typeface="+mj-cs"/>
              </a:rPr>
              <a:t/>
            </a:r>
            <a:br>
              <a:rPr lang="en-US" sz="3200" b="1" kern="0" dirty="0">
                <a:latin typeface="+mj-lt"/>
                <a:ea typeface="+mj-ea"/>
                <a:cs typeface="+mj-cs"/>
              </a:rPr>
            </a:br>
            <a:r>
              <a:rPr lang="en-US" sz="3200" b="1" kern="0" dirty="0">
                <a:latin typeface="+mj-lt"/>
                <a:ea typeface="+mj-ea"/>
                <a:cs typeface="+mj-cs"/>
              </a:rPr>
              <a:t/>
            </a:r>
            <a:br>
              <a:rPr lang="en-US" sz="3200" b="1" kern="0" dirty="0">
                <a:latin typeface="+mj-lt"/>
                <a:ea typeface="+mj-ea"/>
                <a:cs typeface="+mj-cs"/>
              </a:rPr>
            </a:br>
            <a:endParaRPr lang="en-US" sz="3200" b="1" kern="0" dirty="0">
              <a:latin typeface="+mj-lt"/>
              <a:ea typeface="+mj-ea"/>
              <a:cs typeface="+mj-cs"/>
            </a:endParaRPr>
          </a:p>
        </p:txBody>
      </p:sp>
      <p:pic>
        <p:nvPicPr>
          <p:cNvPr id="44037" name="Picture 6" descr="C:\Documents and Settings\enidwatson\Local Settings\Temporary Internet Files\Content.IE5\G7LPVFYL\MC9000787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828800"/>
            <a:ext cx="309245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35625" y="5452389"/>
            <a:ext cx="2286000" cy="861774"/>
          </a:xfrm>
          <a:prstGeom prst="rect">
            <a:avLst/>
          </a:prstGeom>
        </p:spPr>
        <p:txBody>
          <a:bodyPr>
            <a:spAutoFit/>
          </a:bodyPr>
          <a:lstStyle/>
          <a:p>
            <a:pPr lvl="0">
              <a:defRPr/>
            </a:pPr>
            <a:r>
              <a:rPr lang="en-US" sz="1800" b="1" kern="0" dirty="0">
                <a:solidFill>
                  <a:srgbClr val="5091CD"/>
                </a:solidFill>
                <a:latin typeface="Trebuchet MS"/>
                <a:ea typeface="+mj-ea"/>
                <a:cs typeface="+mj-cs"/>
              </a:rPr>
              <a:t>Mary Lou Casey</a:t>
            </a:r>
            <a:r>
              <a:rPr lang="en-US" sz="3200" b="1" kern="0" dirty="0">
                <a:solidFill>
                  <a:srgbClr val="5091CD"/>
                </a:solidFill>
                <a:latin typeface="Trebuchet MS"/>
                <a:ea typeface="+mj-ea"/>
                <a:cs typeface="+mj-cs"/>
              </a:rPr>
              <a:t/>
            </a:r>
            <a:br>
              <a:rPr lang="en-US" sz="3200" b="1" kern="0" dirty="0">
                <a:solidFill>
                  <a:srgbClr val="5091CD"/>
                </a:solidFill>
                <a:latin typeface="Trebuchet MS"/>
                <a:ea typeface="+mj-ea"/>
                <a:cs typeface="+mj-cs"/>
              </a:rPr>
            </a:br>
            <a:endParaRPr lang="en-US" sz="3200" b="1" kern="0" dirty="0">
              <a:solidFill>
                <a:srgbClr val="5091CD"/>
              </a:solidFill>
              <a:latin typeface="Trebuchet MS"/>
              <a:ea typeface="+mj-ea"/>
              <a:cs typeface="+mj-cs"/>
            </a:endParaRPr>
          </a:p>
        </p:txBody>
      </p:sp>
    </p:spTree>
    <p:extLst>
      <p:ext uri="{BB962C8B-B14F-4D97-AF65-F5344CB8AC3E}">
        <p14:creationId xmlns:p14="http://schemas.microsoft.com/office/powerpoint/2010/main" val="226690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p:cNvSpPr>
            <a:spLocks noGrp="1" noChangeArrowheads="1"/>
          </p:cNvSpPr>
          <p:nvPr>
            <p:ph type="title" idx="4294967295"/>
          </p:nvPr>
        </p:nvSpPr>
        <p:spPr>
          <a:xfrm>
            <a:off x="0" y="0"/>
            <a:ext cx="9144000" cy="1600200"/>
          </a:xfrm>
          <a:noFill/>
        </p:spPr>
        <p:txBody>
          <a:bodyPr/>
          <a:lstStyle/>
          <a:p>
            <a:r>
              <a:rPr lang="en-US" sz="5100" b="1" dirty="0" smtClean="0"/>
              <a:t>Reflective (Active) Listening</a:t>
            </a:r>
            <a:endParaRPr lang="en-US" sz="5100" b="1" dirty="0"/>
          </a:p>
        </p:txBody>
      </p:sp>
      <p:sp>
        <p:nvSpPr>
          <p:cNvPr id="184323" name="Content Placeholder 8"/>
          <p:cNvSpPr>
            <a:spLocks noGrp="1"/>
          </p:cNvSpPr>
          <p:nvPr>
            <p:ph idx="4294967295"/>
          </p:nvPr>
        </p:nvSpPr>
        <p:spPr>
          <a:xfrm>
            <a:off x="838200" y="1295400"/>
            <a:ext cx="6375400" cy="4805363"/>
          </a:xfrm>
        </p:spPr>
        <p:txBody>
          <a:bodyPr>
            <a:normAutofit fontScale="77500" lnSpcReduction="20000"/>
          </a:bodyPr>
          <a:lstStyle/>
          <a:p>
            <a:pPr marL="0" indent="0">
              <a:buClr>
                <a:srgbClr val="BEC63F"/>
              </a:buClr>
              <a:buNone/>
            </a:pPr>
            <a:r>
              <a:rPr lang="en-US" sz="3400" b="1" u="sng" dirty="0">
                <a:solidFill>
                  <a:srgbClr val="000000"/>
                </a:solidFill>
              </a:rPr>
              <a:t>COMPLEX</a:t>
            </a:r>
            <a:endParaRPr lang="en-US" sz="3400" dirty="0">
              <a:solidFill>
                <a:srgbClr val="000000"/>
              </a:solidFill>
            </a:endParaRPr>
          </a:p>
          <a:p>
            <a:pPr>
              <a:buClr>
                <a:srgbClr val="BEC63F"/>
              </a:buClr>
            </a:pPr>
            <a:r>
              <a:rPr lang="en-US" sz="3400" dirty="0">
                <a:solidFill>
                  <a:srgbClr val="000000"/>
                </a:solidFill>
              </a:rPr>
              <a:t>Goes beyond </a:t>
            </a:r>
            <a:br>
              <a:rPr lang="en-US" sz="3400" dirty="0">
                <a:solidFill>
                  <a:srgbClr val="000000"/>
                </a:solidFill>
              </a:rPr>
            </a:br>
            <a:r>
              <a:rPr lang="en-US" sz="3400" dirty="0">
                <a:solidFill>
                  <a:srgbClr val="000000"/>
                </a:solidFill>
              </a:rPr>
              <a:t>what they </a:t>
            </a:r>
            <a:r>
              <a:rPr lang="en-US" sz="3400" dirty="0" smtClean="0">
                <a:solidFill>
                  <a:srgbClr val="000000"/>
                </a:solidFill>
              </a:rPr>
              <a:t>said</a:t>
            </a:r>
          </a:p>
          <a:p>
            <a:pPr>
              <a:buClr>
                <a:srgbClr val="BEC63F"/>
              </a:buClr>
            </a:pPr>
            <a:r>
              <a:rPr lang="en-US" sz="3400" dirty="0" smtClean="0">
                <a:solidFill>
                  <a:srgbClr val="000000"/>
                </a:solidFill>
              </a:rPr>
              <a:t>Hypothesis (guess) to </a:t>
            </a:r>
            <a:r>
              <a:rPr lang="en-US" sz="3400" dirty="0">
                <a:solidFill>
                  <a:srgbClr val="000000"/>
                </a:solidFill>
              </a:rPr>
              <a:t>capture </a:t>
            </a:r>
            <a:r>
              <a:rPr lang="en-US" sz="3400" dirty="0" smtClean="0">
                <a:solidFill>
                  <a:srgbClr val="000000"/>
                </a:solidFill>
              </a:rPr>
              <a:t> what student meant</a:t>
            </a:r>
          </a:p>
          <a:p>
            <a:pPr>
              <a:buClr>
                <a:srgbClr val="BEC63F"/>
              </a:buClr>
            </a:pPr>
            <a:r>
              <a:rPr lang="en-US" sz="3400" dirty="0" smtClean="0">
                <a:solidFill>
                  <a:srgbClr val="000000"/>
                </a:solidFill>
              </a:rPr>
              <a:t>Intonation down (statement; not question)</a:t>
            </a:r>
            <a:endParaRPr lang="en-US" sz="3400" dirty="0">
              <a:solidFill>
                <a:srgbClr val="000000"/>
              </a:solidFill>
            </a:endParaRPr>
          </a:p>
          <a:p>
            <a:pPr>
              <a:buClr>
                <a:srgbClr val="BEC63F"/>
              </a:buClr>
            </a:pPr>
            <a:r>
              <a:rPr lang="en-US" sz="3400" dirty="0" smtClean="0">
                <a:solidFill>
                  <a:srgbClr val="000000"/>
                </a:solidFill>
              </a:rPr>
              <a:t>Deepens </a:t>
            </a:r>
            <a:r>
              <a:rPr lang="en-US" sz="3400" dirty="0">
                <a:solidFill>
                  <a:srgbClr val="000000"/>
                </a:solidFill>
              </a:rPr>
              <a:t>understanding</a:t>
            </a:r>
          </a:p>
          <a:p>
            <a:pPr>
              <a:buClr>
                <a:srgbClr val="BEC63F"/>
              </a:buClr>
            </a:pPr>
            <a:r>
              <a:rPr lang="en-US" sz="3400" dirty="0">
                <a:solidFill>
                  <a:srgbClr val="000000"/>
                </a:solidFill>
              </a:rPr>
              <a:t>Forward movement</a:t>
            </a:r>
          </a:p>
          <a:p>
            <a:pPr lvl="2">
              <a:buClr>
                <a:srgbClr val="BEC63F"/>
              </a:buClr>
              <a:buFont typeface="Palatino" pitchFamily="-112" charset="0"/>
              <a:buNone/>
            </a:pPr>
            <a:endParaRPr lang="en-US" sz="3800" dirty="0">
              <a:solidFill>
                <a:schemeClr val="tx2"/>
              </a:solidFill>
            </a:endParaRPr>
          </a:p>
        </p:txBody>
      </p:sp>
    </p:spTree>
    <p:extLst>
      <p:ext uri="{BB962C8B-B14F-4D97-AF65-F5344CB8AC3E}">
        <p14:creationId xmlns:p14="http://schemas.microsoft.com/office/powerpoint/2010/main" val="394904799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533400" y="228600"/>
            <a:ext cx="8077200" cy="762000"/>
          </a:xfrm>
        </p:spPr>
        <p:txBody>
          <a:bodyPr/>
          <a:lstStyle/>
          <a:p>
            <a:pPr>
              <a:defRPr/>
            </a:pPr>
            <a:r>
              <a:rPr lang="en-US" dirty="0" smtClean="0"/>
              <a:t>Simple v. Complex Reflections</a:t>
            </a:r>
            <a:endParaRPr lang="en-US" dirty="0"/>
          </a:p>
        </p:txBody>
      </p:sp>
      <p:pic>
        <p:nvPicPr>
          <p:cNvPr id="49156" name="Picture 1" descr="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8100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ight Arrow 10"/>
          <p:cNvSpPr>
            <a:spLocks noChangeArrowheads="1"/>
          </p:cNvSpPr>
          <p:nvPr/>
        </p:nvSpPr>
        <p:spPr bwMode="auto">
          <a:xfrm>
            <a:off x="916675" y="1698009"/>
            <a:ext cx="3505200" cy="1295400"/>
          </a:xfrm>
          <a:prstGeom prst="rightArrow">
            <a:avLst>
              <a:gd name="adj1" fmla="val 50000"/>
              <a:gd name="adj2" fmla="val 49996"/>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dirty="0">
                <a:solidFill>
                  <a:schemeClr val="tx2"/>
                </a:solidFill>
              </a:rPr>
              <a:t>Simple Reflection</a:t>
            </a:r>
          </a:p>
        </p:txBody>
      </p:sp>
      <p:sp>
        <p:nvSpPr>
          <p:cNvPr id="12" name="Right Arrow 11"/>
          <p:cNvSpPr/>
          <p:nvPr/>
        </p:nvSpPr>
        <p:spPr bwMode="auto">
          <a:xfrm>
            <a:off x="914400" y="3429000"/>
            <a:ext cx="3352800" cy="1295400"/>
          </a:xfrm>
          <a:prstGeom prst="rightArrow">
            <a:avLst/>
          </a:prstGeom>
          <a:solidFill>
            <a:schemeClr val="accent2">
              <a:lumMod val="75000"/>
            </a:schemeClr>
          </a:solidFill>
          <a:ln w="9525" cap="flat" cmpd="sng" algn="ctr">
            <a:noFill/>
            <a:prstDash val="solid"/>
            <a:round/>
            <a:headEnd type="none" w="med" len="med"/>
            <a:tailEnd type="none" w="med" len="med"/>
          </a:ln>
          <a:effectLst/>
        </p:spPr>
        <p:txBody>
          <a:bodyPr/>
          <a:lstStyle/>
          <a:p>
            <a:pPr>
              <a:defRPr/>
            </a:pPr>
            <a:r>
              <a:rPr lang="en-US" b="1" dirty="0">
                <a:solidFill>
                  <a:srgbClr val="E5E5FF"/>
                </a:solidFill>
              </a:rPr>
              <a:t>Complex Reflection</a:t>
            </a:r>
          </a:p>
        </p:txBody>
      </p:sp>
    </p:spTree>
    <p:extLst>
      <p:ext uri="{BB962C8B-B14F-4D97-AF65-F5344CB8AC3E}">
        <p14:creationId xmlns:p14="http://schemas.microsoft.com/office/powerpoint/2010/main" val="100081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09600" y="533400"/>
            <a:ext cx="9220200" cy="1524000"/>
          </a:xfrm>
          <a:prstGeom prst="rect">
            <a:avLst/>
          </a:prstGeom>
          <a:noFill/>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smtClean="0">
                <a:latin typeface="Trebuchet MS" panose="020B0603020202020204" pitchFamily="34" charset="0"/>
              </a:rPr>
              <a:t>Video</a:t>
            </a:r>
            <a:endParaRPr lang="en-US" sz="2800" b="1" dirty="0">
              <a:latin typeface="Trebuchet MS" panose="020B0603020202020204" pitchFamily="34" charset="0"/>
            </a:endParaRPr>
          </a:p>
        </p:txBody>
      </p:sp>
      <p:sp>
        <p:nvSpPr>
          <p:cNvPr id="10" name="Content Placeholder 2"/>
          <p:cNvSpPr txBox="1">
            <a:spLocks/>
          </p:cNvSpPr>
          <p:nvPr/>
        </p:nvSpPr>
        <p:spPr>
          <a:xfrm>
            <a:off x="565150" y="2057400"/>
            <a:ext cx="8274050" cy="449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hlinkClick r:id="rId2"/>
              </a:rPr>
              <a:t>https://www.youtube.com/watch?v=-</a:t>
            </a:r>
            <a:r>
              <a:rPr lang="en-US" sz="2400" dirty="0" smtClean="0">
                <a:hlinkClick r:id="rId2"/>
              </a:rPr>
              <a:t>4EDhdAHrOg</a:t>
            </a:r>
            <a:endParaRPr lang="en-US" sz="2400" dirty="0" smtClean="0"/>
          </a:p>
          <a:p>
            <a:endParaRPr lang="en-US" sz="2400" dirty="0"/>
          </a:p>
          <a:p>
            <a:endParaRPr lang="en-US" sz="2400" dirty="0"/>
          </a:p>
        </p:txBody>
      </p:sp>
      <p:sp>
        <p:nvSpPr>
          <p:cNvPr id="2" name="Rectangle 1"/>
          <p:cNvSpPr/>
          <p:nvPr/>
        </p:nvSpPr>
        <p:spPr>
          <a:xfrm>
            <a:off x="1066800" y="3172869"/>
            <a:ext cx="6096000" cy="1477328"/>
          </a:xfrm>
          <a:prstGeom prst="rect">
            <a:avLst/>
          </a:prstGeom>
        </p:spPr>
        <p:txBody>
          <a:bodyPr wrap="square">
            <a:spAutoFit/>
          </a:bodyPr>
          <a:lstStyle/>
          <a:p>
            <a:r>
              <a:rPr lang="en-US" dirty="0">
                <a:hlinkClick r:id="rId3"/>
              </a:rPr>
              <a:t>https://www.google.com/</a:t>
            </a:r>
            <a:r>
              <a:rPr lang="en-US" dirty="0" err="1">
                <a:hlinkClick r:id="rId3"/>
              </a:rPr>
              <a:t>search?hl</a:t>
            </a:r>
            <a:r>
              <a:rPr lang="en-US" dirty="0">
                <a:hlinkClick r:id="rId3"/>
              </a:rPr>
              <a:t>=</a:t>
            </a:r>
            <a:r>
              <a:rPr lang="en-US" dirty="0" err="1">
                <a:hlinkClick r:id="rId3"/>
              </a:rPr>
              <a:t>en&amp;gl</a:t>
            </a:r>
            <a:r>
              <a:rPr lang="en-US" dirty="0">
                <a:hlinkClick r:id="rId3"/>
              </a:rPr>
              <a:t>=</a:t>
            </a:r>
            <a:r>
              <a:rPr lang="en-US" dirty="0" err="1">
                <a:hlinkClick r:id="rId3"/>
              </a:rPr>
              <a:t>us&amp;tbm</a:t>
            </a:r>
            <a:r>
              <a:rPr lang="en-US" dirty="0">
                <a:hlinkClick r:id="rId3"/>
              </a:rPr>
              <a:t>=&amp;</a:t>
            </a:r>
            <a:r>
              <a:rPr lang="en-US" dirty="0" err="1">
                <a:hlinkClick r:id="rId3"/>
              </a:rPr>
              <a:t>authuser</a:t>
            </a:r>
            <a:r>
              <a:rPr lang="en-US" dirty="0">
                <a:hlinkClick r:id="rId3"/>
              </a:rPr>
              <a:t>=0&amp;q=</a:t>
            </a:r>
            <a:r>
              <a:rPr lang="en-US" dirty="0" err="1">
                <a:hlinkClick r:id="rId3"/>
              </a:rPr>
              <a:t>everybody+loves+raymond+active+listening&amp;oq</a:t>
            </a:r>
            <a:r>
              <a:rPr lang="en-US" dirty="0">
                <a:hlinkClick r:id="rId3"/>
              </a:rPr>
              <a:t>=</a:t>
            </a:r>
            <a:r>
              <a:rPr lang="en-US" dirty="0" err="1">
                <a:hlinkClick r:id="rId3"/>
              </a:rPr>
              <a:t>everybody+loves+raymond+active+listening&amp;gs_l</a:t>
            </a:r>
            <a:r>
              <a:rPr lang="en-US" dirty="0">
                <a:hlinkClick r:id="rId3"/>
              </a:rPr>
              <a:t>=news-cc.1.1.43j43i53.2258.12878.0.14755.44.23.2.19.18.0.67.1325.23.23.0...0.0...1ac.1.dW4kxFmauAY</a:t>
            </a:r>
            <a:endParaRPr lang="en-US" dirty="0"/>
          </a:p>
        </p:txBody>
      </p:sp>
    </p:spTree>
    <p:extLst>
      <p:ext uri="{BB962C8B-B14F-4D97-AF65-F5344CB8AC3E}">
        <p14:creationId xmlns:p14="http://schemas.microsoft.com/office/powerpoint/2010/main" val="155048731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4294967295"/>
          </p:nvPr>
        </p:nvSpPr>
        <p:spPr>
          <a:xfrm>
            <a:off x="0" y="2332038"/>
            <a:ext cx="8229600" cy="4525962"/>
          </a:xfrm>
        </p:spPr>
        <p:txBody>
          <a:bodyPr>
            <a:noAutofit/>
          </a:bodyPr>
          <a:lstStyle/>
          <a:p>
            <a:pPr algn="ctr">
              <a:buFontTx/>
              <a:buNone/>
            </a:pPr>
            <a:r>
              <a:rPr lang="en-US" altLang="en-US" sz="8000" dirty="0" smtClean="0"/>
              <a:t>But</a:t>
            </a:r>
          </a:p>
        </p:txBody>
      </p:sp>
      <p:cxnSp>
        <p:nvCxnSpPr>
          <p:cNvPr id="38917" name="Straight Connector 5"/>
          <p:cNvCxnSpPr>
            <a:cxnSpLocks noChangeShapeType="1"/>
          </p:cNvCxnSpPr>
          <p:nvPr/>
        </p:nvCxnSpPr>
        <p:spPr bwMode="auto">
          <a:xfrm>
            <a:off x="6477000" y="4038600"/>
            <a:ext cx="3810000" cy="2362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38918" name="Straight Connector 7"/>
          <p:cNvCxnSpPr>
            <a:cxnSpLocks noChangeShapeType="1"/>
          </p:cNvCxnSpPr>
          <p:nvPr/>
        </p:nvCxnSpPr>
        <p:spPr bwMode="auto">
          <a:xfrm>
            <a:off x="2438400" y="1828800"/>
            <a:ext cx="4343400" cy="2590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38919" name="Straight Connector 9"/>
          <p:cNvCxnSpPr>
            <a:cxnSpLocks noChangeShapeType="1"/>
          </p:cNvCxnSpPr>
          <p:nvPr/>
        </p:nvCxnSpPr>
        <p:spPr bwMode="auto">
          <a:xfrm rot="10800000">
            <a:off x="3276600" y="2819400"/>
            <a:ext cx="3200400" cy="1828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38920" name="Straight Connector 12"/>
          <p:cNvCxnSpPr>
            <a:cxnSpLocks noChangeShapeType="1"/>
          </p:cNvCxnSpPr>
          <p:nvPr/>
        </p:nvCxnSpPr>
        <p:spPr bwMode="auto">
          <a:xfrm>
            <a:off x="2971800" y="1771390"/>
            <a:ext cx="4648200" cy="2895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38921" name="Straight Connector 15"/>
          <p:cNvCxnSpPr>
            <a:cxnSpLocks noChangeShapeType="1"/>
          </p:cNvCxnSpPr>
          <p:nvPr/>
        </p:nvCxnSpPr>
        <p:spPr bwMode="auto">
          <a:xfrm>
            <a:off x="5943600" y="3810000"/>
            <a:ext cx="4724400" cy="2514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3078" name="Picture 6" descr="C:\Users\enidwatson\AppData\Local\Microsoft\Windows\Temporary Internet Files\Content.IE5\SCAUQ638\MC900432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16310"/>
            <a:ext cx="5715000" cy="563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81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a:noFill/>
        </p:spPr>
        <p:txBody>
          <a:bodyPr>
            <a:normAutofit/>
          </a:bodyPr>
          <a:lstStyle/>
          <a:p>
            <a:pPr marL="0" indent="0" algn="ctr"/>
            <a:r>
              <a:rPr lang="en-US" dirty="0" smtClean="0"/>
              <a:t>“I only drink on the week-ends.”</a:t>
            </a:r>
            <a:endParaRPr lang="en-US" dirty="0"/>
          </a:p>
        </p:txBody>
      </p:sp>
      <p:sp>
        <p:nvSpPr>
          <p:cNvPr id="3" name="Content Placeholder 2"/>
          <p:cNvSpPr>
            <a:spLocks noGrp="1"/>
          </p:cNvSpPr>
          <p:nvPr>
            <p:ph idx="4294967295"/>
          </p:nvPr>
        </p:nvSpPr>
        <p:spPr>
          <a:xfrm>
            <a:off x="533400" y="1447800"/>
            <a:ext cx="8305800" cy="5181600"/>
          </a:xfrm>
        </p:spPr>
        <p:txBody>
          <a:bodyPr>
            <a:normAutofit/>
          </a:bodyPr>
          <a:lstStyle/>
          <a:p>
            <a:r>
              <a:rPr lang="en-US" b="1" dirty="0" smtClean="0">
                <a:solidFill>
                  <a:srgbClr val="FF3399"/>
                </a:solidFill>
                <a:effectLst>
                  <a:outerShdw blurRad="38100" dist="38100" dir="2700000" algn="tl">
                    <a:srgbClr val="000000">
                      <a:alpha val="43137"/>
                    </a:srgbClr>
                  </a:outerShdw>
                </a:effectLst>
              </a:rPr>
              <a:t>Simple </a:t>
            </a:r>
            <a:r>
              <a:rPr lang="en-US" b="1" dirty="0">
                <a:solidFill>
                  <a:srgbClr val="FF3399"/>
                </a:solidFill>
                <a:effectLst>
                  <a:outerShdw blurRad="38100" dist="38100" dir="2700000" algn="tl">
                    <a:srgbClr val="000000">
                      <a:alpha val="43137"/>
                    </a:srgbClr>
                  </a:outerShdw>
                </a:effectLst>
              </a:rPr>
              <a:t>Reflection</a:t>
            </a:r>
            <a:r>
              <a:rPr lang="en-US" dirty="0">
                <a:solidFill>
                  <a:srgbClr val="FF3399"/>
                </a:solidFill>
              </a:rPr>
              <a:t>: </a:t>
            </a:r>
            <a:r>
              <a:rPr lang="en-US" dirty="0" smtClean="0"/>
              <a:t>“You only drink on the week-ends.</a:t>
            </a:r>
            <a:endParaRPr lang="en-US" dirty="0"/>
          </a:p>
          <a:p>
            <a:r>
              <a:rPr lang="en-US" b="1" dirty="0">
                <a:solidFill>
                  <a:srgbClr val="FF3399"/>
                </a:solidFill>
                <a:effectLst>
                  <a:outerShdw blurRad="38100" dist="38100" dir="2700000" algn="tl">
                    <a:srgbClr val="000000">
                      <a:alpha val="43137"/>
                    </a:srgbClr>
                  </a:outerShdw>
                </a:effectLst>
              </a:rPr>
              <a:t>Complex Reflection</a:t>
            </a:r>
            <a:r>
              <a:rPr lang="en-US" dirty="0">
                <a:solidFill>
                  <a:srgbClr val="FF3399"/>
                </a:solidFill>
                <a:effectLst>
                  <a:outerShdw blurRad="38100" dist="38100" dir="2700000" algn="tl">
                    <a:srgbClr val="000000">
                      <a:alpha val="43137"/>
                    </a:srgbClr>
                  </a:outerShdw>
                </a:effectLst>
              </a:rPr>
              <a:t>: </a:t>
            </a:r>
            <a:r>
              <a:rPr lang="en-US" dirty="0" smtClean="0"/>
              <a:t>“You only drink on the week-ends. You know that drinking during the week can interfere with your school work.”</a:t>
            </a:r>
            <a:endParaRPr lang="en-US" dirty="0"/>
          </a:p>
        </p:txBody>
      </p:sp>
    </p:spTree>
    <p:extLst>
      <p:ext uri="{BB962C8B-B14F-4D97-AF65-F5344CB8AC3E}">
        <p14:creationId xmlns:p14="http://schemas.microsoft.com/office/powerpoint/2010/main" val="1849089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304800"/>
            <a:ext cx="8077200" cy="762000"/>
          </a:xfrm>
        </p:spPr>
        <p:txBody>
          <a:bodyPr>
            <a:normAutofit/>
          </a:bodyPr>
          <a:lstStyle/>
          <a:p>
            <a:pPr>
              <a:defRPr/>
            </a:pPr>
            <a:r>
              <a:rPr lang="en-US" dirty="0" smtClean="0"/>
              <a:t>Read the Sentence Stem…Group Answers</a:t>
            </a:r>
            <a:endParaRPr lang="en-US" dirty="0"/>
          </a:p>
        </p:txBody>
      </p:sp>
      <p:sp>
        <p:nvSpPr>
          <p:cNvPr id="52227" name="Content Placeholder 2"/>
          <p:cNvSpPr>
            <a:spLocks noGrp="1"/>
          </p:cNvSpPr>
          <p:nvPr>
            <p:ph idx="4294967295"/>
          </p:nvPr>
        </p:nvSpPr>
        <p:spPr>
          <a:xfrm>
            <a:off x="304800" y="1676400"/>
            <a:ext cx="8229600" cy="4525963"/>
          </a:xfrm>
        </p:spPr>
        <p:txBody>
          <a:bodyPr/>
          <a:lstStyle/>
          <a:p>
            <a:r>
              <a:rPr lang="en-US" altLang="en-US" dirty="0" smtClean="0"/>
              <a:t>It’s been fun, but something has got to give. I just can’t go on like this anymore.</a:t>
            </a:r>
            <a:r>
              <a:rPr lang="en-US" altLang="en-US" sz="1600" dirty="0" smtClean="0"/>
              <a:t/>
            </a:r>
            <a:br>
              <a:rPr lang="en-US" altLang="en-US" sz="1600" dirty="0" smtClean="0"/>
            </a:br>
            <a:r>
              <a:rPr lang="en-US" altLang="en-US" sz="2000" dirty="0" smtClean="0"/>
              <a:t>Simple:</a:t>
            </a:r>
          </a:p>
          <a:p>
            <a:pPr marL="0" indent="0">
              <a:buNone/>
            </a:pPr>
            <a:r>
              <a:rPr lang="en-US" altLang="en-US" sz="2000" dirty="0" smtClean="0"/>
              <a:t>     Complex:</a:t>
            </a:r>
          </a:p>
          <a:p>
            <a:r>
              <a:rPr lang="en-US" altLang="en-US" dirty="0" smtClean="0"/>
              <a:t>It’s been over a year since I haven’t missed a day at school.</a:t>
            </a:r>
            <a:r>
              <a:rPr lang="en-US" altLang="en-US" sz="1600" dirty="0" smtClean="0"/>
              <a:t/>
            </a:r>
            <a:br>
              <a:rPr lang="en-US" altLang="en-US" sz="1600" dirty="0" smtClean="0"/>
            </a:br>
            <a:r>
              <a:rPr lang="en-US" altLang="en-US" sz="2000" dirty="0"/>
              <a:t>Simple:</a:t>
            </a:r>
          </a:p>
          <a:p>
            <a:pPr marL="0" indent="0">
              <a:buNone/>
            </a:pPr>
            <a:r>
              <a:rPr lang="en-US" altLang="en-US" sz="2000" dirty="0"/>
              <a:t>     Complex:</a:t>
            </a:r>
          </a:p>
          <a:p>
            <a:pPr marL="0" indent="0">
              <a:buNone/>
            </a:pPr>
            <a:endParaRPr lang="en-US" altLang="en-US" sz="2000" dirty="0" smtClean="0"/>
          </a:p>
          <a:p>
            <a:pPr>
              <a:buFontTx/>
              <a:buNone/>
            </a:pPr>
            <a:r>
              <a:rPr lang="en-US" altLang="en-US" sz="2000" dirty="0" smtClean="0"/>
              <a:t>Ex. 6</a:t>
            </a:r>
          </a:p>
        </p:txBody>
      </p:sp>
      <p:sp>
        <p:nvSpPr>
          <p:cNvPr id="52228" name="Footer Placeholder 3"/>
          <p:cNvSpPr>
            <a:spLocks noGrp="1"/>
          </p:cNvSpPr>
          <p:nvPr>
            <p:ph type="ftr" sz="quarter" idx="4294967295"/>
          </p:nvPr>
        </p:nvSpPr>
        <p:spPr>
          <a:xfrm>
            <a:off x="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solidFill>
                  <a:schemeClr val="hlink"/>
                </a:solidFill>
              </a:rPr>
              <a:t>Institute for Health and Recovery</a:t>
            </a:r>
          </a:p>
        </p:txBody>
      </p:sp>
    </p:spTree>
    <p:extLst>
      <p:ext uri="{BB962C8B-B14F-4D97-AF65-F5344CB8AC3E}">
        <p14:creationId xmlns:p14="http://schemas.microsoft.com/office/powerpoint/2010/main" val="387959971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04800"/>
            <a:ext cx="8077200" cy="762000"/>
          </a:xfrm>
        </p:spPr>
        <p:txBody>
          <a:bodyPr/>
          <a:lstStyle/>
          <a:p>
            <a:pPr>
              <a:defRPr/>
            </a:pPr>
            <a:r>
              <a:rPr lang="en-US" dirty="0" smtClean="0"/>
              <a:t>Sentence Stems</a:t>
            </a:r>
            <a:endParaRPr lang="en-US" dirty="0"/>
          </a:p>
        </p:txBody>
      </p:sp>
      <p:sp>
        <p:nvSpPr>
          <p:cNvPr id="53251" name="Content Placeholder 2"/>
          <p:cNvSpPr>
            <a:spLocks noGrp="1"/>
          </p:cNvSpPr>
          <p:nvPr>
            <p:ph idx="4294967295"/>
          </p:nvPr>
        </p:nvSpPr>
        <p:spPr>
          <a:xfrm>
            <a:off x="457200" y="1219200"/>
            <a:ext cx="8077200" cy="4038600"/>
          </a:xfrm>
        </p:spPr>
        <p:txBody>
          <a:bodyPr/>
          <a:lstStyle/>
          <a:p>
            <a:r>
              <a:rPr lang="en-US" altLang="en-US" sz="2400" dirty="0" smtClean="0"/>
              <a:t>You know if she would just back off, then the situation would be a whole lot less tense and then these things wouldn’t happen.</a:t>
            </a:r>
            <a:r>
              <a:rPr lang="en-US" altLang="en-US" dirty="0" smtClean="0"/>
              <a:t/>
            </a:r>
            <a:br>
              <a:rPr lang="en-US" altLang="en-US" dirty="0" smtClean="0"/>
            </a:br>
            <a:r>
              <a:rPr lang="en-US" altLang="en-US" sz="2000" dirty="0"/>
              <a:t>Simple:</a:t>
            </a:r>
          </a:p>
          <a:p>
            <a:pPr marL="0" indent="0">
              <a:buNone/>
            </a:pPr>
            <a:r>
              <a:rPr lang="en-US" altLang="en-US" sz="2000" dirty="0"/>
              <a:t>     Complex:</a:t>
            </a:r>
          </a:p>
          <a:p>
            <a:r>
              <a:rPr lang="en-US" altLang="en-US" sz="2400" dirty="0" smtClean="0"/>
              <a:t>I’ve been depressed lately. I keep trying things to help me feel better but nothing seems to work.</a:t>
            </a:r>
            <a:r>
              <a:rPr lang="en-US" altLang="en-US" dirty="0" smtClean="0"/>
              <a:t/>
            </a:r>
            <a:br>
              <a:rPr lang="en-US" altLang="en-US" dirty="0" smtClean="0"/>
            </a:br>
            <a:r>
              <a:rPr lang="en-US" altLang="en-US" sz="2000" dirty="0"/>
              <a:t>Simple:</a:t>
            </a:r>
          </a:p>
          <a:p>
            <a:pPr marL="0" indent="0">
              <a:buNone/>
            </a:pPr>
            <a:r>
              <a:rPr lang="en-US" altLang="en-US" sz="2000" dirty="0"/>
              <a:t>     Complex:</a:t>
            </a:r>
          </a:p>
        </p:txBody>
      </p:sp>
      <p:sp>
        <p:nvSpPr>
          <p:cNvPr id="53252" name="Footer Placeholder 3"/>
          <p:cNvSpPr>
            <a:spLocks noGrp="1"/>
          </p:cNvSpPr>
          <p:nvPr>
            <p:ph type="ftr" sz="quarter" idx="4294967295"/>
          </p:nvPr>
        </p:nvSpPr>
        <p:spPr>
          <a:xfrm>
            <a:off x="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solidFill>
                  <a:schemeClr val="hlink"/>
                </a:solidFill>
              </a:rPr>
              <a:t>Institute for Health and Recovery</a:t>
            </a:r>
          </a:p>
        </p:txBody>
      </p:sp>
    </p:spTree>
    <p:extLst>
      <p:ext uri="{BB962C8B-B14F-4D97-AF65-F5344CB8AC3E}">
        <p14:creationId xmlns:p14="http://schemas.microsoft.com/office/powerpoint/2010/main" val="327560012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Content Placeholder 8"/>
          <p:cNvSpPr>
            <a:spLocks noGrp="1"/>
          </p:cNvSpPr>
          <p:nvPr>
            <p:ph idx="1"/>
          </p:nvPr>
        </p:nvSpPr>
        <p:spPr>
          <a:xfrm>
            <a:off x="267821" y="2209800"/>
            <a:ext cx="8572500" cy="4500563"/>
          </a:xfrm>
        </p:spPr>
        <p:txBody>
          <a:bodyPr anchor="t">
            <a:normAutofit/>
          </a:bodyPr>
          <a:lstStyle/>
          <a:p>
            <a:pPr marL="403225" lvl="2" indent="53975">
              <a:buFont typeface="Palatino" pitchFamily="-112" charset="0"/>
              <a:buNone/>
            </a:pPr>
            <a:r>
              <a:rPr lang="en-US" sz="3600" i="0" dirty="0" smtClean="0"/>
              <a:t>“There’s </a:t>
            </a:r>
            <a:r>
              <a:rPr lang="en-US" sz="3600" i="0" dirty="0"/>
              <a:t>nothing wrong with smoking a little weed now and then. It’s a natural product. Everyone I know smokes</a:t>
            </a:r>
            <a:r>
              <a:rPr lang="en-US" sz="3600" i="0" dirty="0" smtClean="0"/>
              <a:t>.”</a:t>
            </a:r>
          </a:p>
          <a:p>
            <a:pPr lvl="2">
              <a:buFont typeface="Palatino" pitchFamily="-112" charset="0"/>
              <a:buNone/>
            </a:pPr>
            <a:endParaRPr lang="en-US" sz="4000" i="1" dirty="0" smtClean="0">
              <a:solidFill>
                <a:srgbClr val="000000"/>
              </a:solidFill>
            </a:endParaRPr>
          </a:p>
          <a:p>
            <a:pPr lvl="2">
              <a:buFont typeface="Palatino" pitchFamily="-112" charset="0"/>
              <a:buNone/>
            </a:pPr>
            <a:endParaRPr lang="en-US" sz="4000" i="1" dirty="0">
              <a:solidFill>
                <a:srgbClr val="000000"/>
              </a:solidFill>
            </a:endParaRPr>
          </a:p>
        </p:txBody>
      </p:sp>
    </p:spTree>
    <p:extLst>
      <p:ext uri="{BB962C8B-B14F-4D97-AF65-F5344CB8AC3E}">
        <p14:creationId xmlns:p14="http://schemas.microsoft.com/office/powerpoint/2010/main" val="2518185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Content Placeholder 8"/>
          <p:cNvSpPr>
            <a:spLocks noGrp="1"/>
          </p:cNvSpPr>
          <p:nvPr>
            <p:ph idx="1"/>
          </p:nvPr>
        </p:nvSpPr>
        <p:spPr>
          <a:xfrm>
            <a:off x="304800" y="1981200"/>
            <a:ext cx="8572500" cy="4500563"/>
          </a:xfrm>
        </p:spPr>
        <p:txBody>
          <a:bodyPr anchor="t"/>
          <a:lstStyle/>
          <a:p>
            <a:pPr>
              <a:buFont typeface="Palatino" pitchFamily="-112" charset="0"/>
              <a:buNone/>
            </a:pPr>
            <a:r>
              <a:rPr lang="en-US" sz="3600" dirty="0"/>
              <a:t>“I’m not sure what </a:t>
            </a:r>
            <a:r>
              <a:rPr lang="en-US" sz="3600" dirty="0" smtClean="0"/>
              <a:t>I’ll </a:t>
            </a:r>
            <a:r>
              <a:rPr lang="en-US" sz="3600" dirty="0"/>
              <a:t>do. </a:t>
            </a:r>
            <a:r>
              <a:rPr lang="en-US" sz="3600" dirty="0" smtClean="0"/>
              <a:t>I </a:t>
            </a:r>
            <a:r>
              <a:rPr lang="en-US" sz="3600" dirty="0"/>
              <a:t>really like drinking, but it’s </a:t>
            </a:r>
            <a:r>
              <a:rPr lang="en-US" sz="3600" dirty="0" smtClean="0"/>
              <a:t>becoming a hassle now.”</a:t>
            </a:r>
          </a:p>
          <a:p>
            <a:pPr>
              <a:buFont typeface="Palatino" pitchFamily="-112" charset="0"/>
              <a:buNone/>
            </a:pPr>
            <a:endParaRPr lang="en-US" sz="4400" i="1" dirty="0">
              <a:solidFill>
                <a:schemeClr val="tx2"/>
              </a:solidFill>
            </a:endParaRPr>
          </a:p>
          <a:p>
            <a:pPr>
              <a:buFont typeface="Palatino" pitchFamily="-112" charset="0"/>
              <a:buNone/>
            </a:pPr>
            <a:endParaRPr lang="en-US" sz="4400" i="1" dirty="0">
              <a:solidFill>
                <a:schemeClr val="tx2"/>
              </a:solidFill>
            </a:endParaRPr>
          </a:p>
        </p:txBody>
      </p:sp>
    </p:spTree>
    <p:extLst>
      <p:ext uri="{BB962C8B-B14F-4D97-AF65-F5344CB8AC3E}">
        <p14:creationId xmlns:p14="http://schemas.microsoft.com/office/powerpoint/2010/main" val="2816211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600200"/>
          </a:xfrm>
          <a:solidFill>
            <a:schemeClr val="tx2"/>
          </a:solidFill>
        </p:spPr>
        <p:txBody>
          <a:bodyPr rtlCol="0">
            <a:normAutofit/>
          </a:bodyPr>
          <a:lstStyle/>
          <a:p>
            <a:pPr fontAlgn="auto">
              <a:spcAft>
                <a:spcPts val="0"/>
              </a:spcAft>
              <a:defRPr/>
            </a:pPr>
            <a:r>
              <a:rPr lang="en-US" sz="4800" dirty="0" smtClean="0">
                <a:solidFill>
                  <a:schemeClr val="bg2"/>
                </a:solidFill>
              </a:rPr>
              <a:t>Risky Use </a:t>
            </a:r>
            <a:r>
              <a:rPr lang="en-US" dirty="0" smtClean="0">
                <a:solidFill>
                  <a:schemeClr val="bg2"/>
                </a:solidFill>
              </a:rPr>
              <a:t>(Adults)</a:t>
            </a:r>
          </a:p>
        </p:txBody>
      </p:sp>
      <p:sp>
        <p:nvSpPr>
          <p:cNvPr id="10243" name="Rectangle 3"/>
          <p:cNvSpPr>
            <a:spLocks noGrp="1" noChangeArrowheads="1"/>
          </p:cNvSpPr>
          <p:nvPr>
            <p:ph type="body" idx="1"/>
          </p:nvPr>
        </p:nvSpPr>
        <p:spPr>
          <a:xfrm>
            <a:off x="381000" y="1371600"/>
            <a:ext cx="8229600" cy="4930775"/>
          </a:xfrm>
        </p:spPr>
        <p:txBody>
          <a:bodyPr rtlCol="0">
            <a:normAutofit fontScale="32500" lnSpcReduction="20000"/>
          </a:bodyPr>
          <a:lstStyle/>
          <a:p>
            <a:pPr marL="0" indent="0" fontAlgn="auto">
              <a:lnSpc>
                <a:spcPct val="90000"/>
              </a:lnSpc>
              <a:spcAft>
                <a:spcPts val="0"/>
              </a:spcAft>
              <a:buClr>
                <a:schemeClr val="hlink"/>
              </a:buClr>
              <a:buFont typeface="Wingdings" pitchFamily="2" charset="2"/>
              <a:buNone/>
              <a:defRPr/>
            </a:pPr>
            <a:endParaRPr lang="en-US" sz="2900" dirty="0" smtClean="0"/>
          </a:p>
          <a:p>
            <a:pPr marL="0" indent="0" fontAlgn="auto">
              <a:lnSpc>
                <a:spcPct val="90000"/>
              </a:lnSpc>
              <a:spcAft>
                <a:spcPts val="0"/>
              </a:spcAft>
              <a:buClr>
                <a:schemeClr val="hlink"/>
              </a:buClr>
              <a:buFont typeface="Wingdings" pitchFamily="2" charset="2"/>
              <a:buNone/>
              <a:defRPr/>
            </a:pPr>
            <a:r>
              <a:rPr lang="en-US" sz="7000" b="1" dirty="0" smtClean="0"/>
              <a:t>ALCOHOL:  </a:t>
            </a:r>
            <a:r>
              <a:rPr lang="en-US" sz="4200" b="1" dirty="0" err="1" smtClean="0"/>
              <a:t>NIAAA</a:t>
            </a:r>
            <a:r>
              <a:rPr lang="en-US" sz="4200" b="1" dirty="0" smtClean="0"/>
              <a:t> recommends</a:t>
            </a:r>
            <a:r>
              <a:rPr lang="en-US" sz="4200" b="1" dirty="0"/>
              <a:t>:</a:t>
            </a:r>
          </a:p>
          <a:p>
            <a:pPr lvl="1" fontAlgn="auto">
              <a:lnSpc>
                <a:spcPct val="90000"/>
              </a:lnSpc>
              <a:spcAft>
                <a:spcPts val="0"/>
              </a:spcAft>
              <a:defRPr/>
            </a:pPr>
            <a:r>
              <a:rPr lang="en-US" sz="6200" b="1" dirty="0" smtClean="0"/>
              <a:t>Men </a:t>
            </a:r>
            <a:r>
              <a:rPr lang="en-US" sz="6200" b="1" dirty="0"/>
              <a:t>(healthy &amp; </a:t>
            </a:r>
            <a:r>
              <a:rPr lang="en-US" sz="6200" b="1" dirty="0" smtClean="0"/>
              <a:t>under 65 years)</a:t>
            </a:r>
            <a:endParaRPr lang="en-US" sz="6200" b="1" dirty="0"/>
          </a:p>
          <a:p>
            <a:pPr lvl="3" fontAlgn="auto">
              <a:lnSpc>
                <a:spcPct val="90000"/>
              </a:lnSpc>
              <a:spcAft>
                <a:spcPts val="0"/>
              </a:spcAft>
              <a:defRPr/>
            </a:pPr>
            <a:r>
              <a:rPr lang="en-US" sz="6200" b="1" dirty="0"/>
              <a:t>No more than </a:t>
            </a:r>
            <a:r>
              <a:rPr lang="en-US" sz="6200" b="1" dirty="0" smtClean="0">
                <a:solidFill>
                  <a:srgbClr val="FF0000"/>
                </a:solidFill>
              </a:rPr>
              <a:t>4/occasion</a:t>
            </a:r>
            <a:r>
              <a:rPr lang="en-US" sz="6200" b="1" dirty="0" smtClean="0"/>
              <a:t> or </a:t>
            </a:r>
            <a:r>
              <a:rPr lang="en-US" sz="6200" b="1" dirty="0">
                <a:solidFill>
                  <a:srgbClr val="FF0000"/>
                </a:solidFill>
              </a:rPr>
              <a:t>14/week</a:t>
            </a:r>
          </a:p>
          <a:p>
            <a:pPr lvl="3" fontAlgn="auto">
              <a:lnSpc>
                <a:spcPct val="90000"/>
              </a:lnSpc>
              <a:spcAft>
                <a:spcPts val="0"/>
              </a:spcAft>
              <a:buClr>
                <a:schemeClr val="hlink"/>
              </a:buClr>
              <a:buFont typeface="Wingdings" pitchFamily="2" charset="2"/>
              <a:buNone/>
              <a:defRPr/>
            </a:pPr>
            <a:endParaRPr lang="en-US" sz="6200" b="1" dirty="0"/>
          </a:p>
          <a:p>
            <a:pPr lvl="1" fontAlgn="auto">
              <a:lnSpc>
                <a:spcPct val="90000"/>
              </a:lnSpc>
              <a:spcAft>
                <a:spcPts val="0"/>
              </a:spcAft>
              <a:defRPr/>
            </a:pPr>
            <a:r>
              <a:rPr lang="en-US" sz="6200" b="1" dirty="0" smtClean="0"/>
              <a:t>*Women </a:t>
            </a:r>
          </a:p>
          <a:p>
            <a:pPr lvl="1" fontAlgn="auto">
              <a:lnSpc>
                <a:spcPct val="90000"/>
              </a:lnSpc>
              <a:spcAft>
                <a:spcPts val="0"/>
              </a:spcAft>
              <a:defRPr/>
            </a:pPr>
            <a:r>
              <a:rPr lang="en-US" sz="6200" b="1" dirty="0" smtClean="0"/>
              <a:t>Men (healthy &amp; </a:t>
            </a:r>
            <a:r>
              <a:rPr lang="en-US" sz="6200" b="1" dirty="0"/>
              <a:t>over </a:t>
            </a:r>
            <a:r>
              <a:rPr lang="en-US" sz="6200" b="1" dirty="0" smtClean="0"/>
              <a:t>65 years)</a:t>
            </a:r>
            <a:endParaRPr lang="en-US" sz="6200" b="1" dirty="0"/>
          </a:p>
          <a:p>
            <a:pPr lvl="3" fontAlgn="auto">
              <a:lnSpc>
                <a:spcPct val="90000"/>
              </a:lnSpc>
              <a:spcAft>
                <a:spcPts val="0"/>
              </a:spcAft>
              <a:defRPr/>
            </a:pPr>
            <a:r>
              <a:rPr lang="en-US" sz="6200" b="1" dirty="0"/>
              <a:t>No more than </a:t>
            </a:r>
            <a:r>
              <a:rPr lang="en-US" sz="6200" b="1" dirty="0" smtClean="0">
                <a:solidFill>
                  <a:srgbClr val="FF0000"/>
                </a:solidFill>
              </a:rPr>
              <a:t>3/occasion</a:t>
            </a:r>
            <a:r>
              <a:rPr lang="en-US" sz="6200" b="1" dirty="0" smtClean="0"/>
              <a:t> or </a:t>
            </a:r>
            <a:r>
              <a:rPr lang="en-US" sz="6200" b="1" dirty="0" smtClean="0">
                <a:solidFill>
                  <a:srgbClr val="FF0000"/>
                </a:solidFill>
              </a:rPr>
              <a:t>7/week</a:t>
            </a:r>
          </a:p>
          <a:p>
            <a:pPr marL="1371600" lvl="3" indent="0" fontAlgn="auto">
              <a:lnSpc>
                <a:spcPct val="90000"/>
              </a:lnSpc>
              <a:spcAft>
                <a:spcPts val="0"/>
              </a:spcAft>
              <a:buFont typeface="Arial" pitchFamily="34" charset="0"/>
              <a:buNone/>
              <a:defRPr/>
            </a:pPr>
            <a:endParaRPr lang="en-US" sz="6200" b="1" dirty="0">
              <a:solidFill>
                <a:srgbClr val="FF0000"/>
              </a:solidFill>
            </a:endParaRPr>
          </a:p>
          <a:p>
            <a:pPr lvl="1" fontAlgn="auto">
              <a:lnSpc>
                <a:spcPct val="90000"/>
              </a:lnSpc>
              <a:spcAft>
                <a:spcPts val="0"/>
              </a:spcAft>
              <a:defRPr/>
            </a:pPr>
            <a:r>
              <a:rPr lang="en-US" sz="5500" b="1" dirty="0" smtClean="0"/>
              <a:t>*Pregnant women and those planning to become pregnant abstain </a:t>
            </a:r>
            <a:r>
              <a:rPr lang="en-US" sz="5500" b="1" dirty="0"/>
              <a:t>from alcohol use</a:t>
            </a:r>
          </a:p>
          <a:p>
            <a:pPr marL="1371600" lvl="3" indent="0" fontAlgn="auto">
              <a:lnSpc>
                <a:spcPct val="90000"/>
              </a:lnSpc>
              <a:spcAft>
                <a:spcPts val="0"/>
              </a:spcAft>
              <a:buFont typeface="Arial" pitchFamily="34" charset="0"/>
              <a:buNone/>
              <a:defRPr/>
            </a:pPr>
            <a:endParaRPr lang="en-US" sz="5500" b="1" dirty="0"/>
          </a:p>
          <a:p>
            <a:pPr marL="741363" lvl="1" indent="-227013" fontAlgn="auto">
              <a:lnSpc>
                <a:spcPct val="90000"/>
              </a:lnSpc>
              <a:spcAft>
                <a:spcPts val="0"/>
              </a:spcAft>
              <a:defRPr/>
            </a:pPr>
            <a:r>
              <a:rPr lang="en-US" sz="5500" b="1" dirty="0"/>
              <a:t>People with medical conditions and people on medications </a:t>
            </a:r>
            <a:r>
              <a:rPr lang="en-US" sz="5500" b="1" dirty="0" smtClean="0"/>
              <a:t>speak </a:t>
            </a:r>
            <a:r>
              <a:rPr lang="en-US" sz="5500" b="1" dirty="0"/>
              <a:t>with their doctor about alcohol use</a:t>
            </a:r>
            <a:r>
              <a:rPr lang="en-US" sz="5500" b="1" dirty="0" smtClean="0"/>
              <a:t>.</a:t>
            </a:r>
          </a:p>
          <a:p>
            <a:pPr marL="741363" lvl="1" indent="-227013" fontAlgn="auto">
              <a:lnSpc>
                <a:spcPct val="90000"/>
              </a:lnSpc>
              <a:spcAft>
                <a:spcPts val="0"/>
              </a:spcAft>
              <a:defRPr/>
            </a:pPr>
            <a:endParaRPr lang="en-US" sz="4500" b="1" dirty="0"/>
          </a:p>
          <a:p>
            <a:pPr marL="0" lvl="1" indent="0" fontAlgn="auto">
              <a:lnSpc>
                <a:spcPct val="90000"/>
              </a:lnSpc>
              <a:spcAft>
                <a:spcPts val="0"/>
              </a:spcAft>
              <a:buFont typeface="Wingdings" pitchFamily="2" charset="2"/>
              <a:buNone/>
              <a:defRPr/>
            </a:pPr>
            <a:r>
              <a:rPr lang="en-US" sz="7000" b="1" dirty="0" smtClean="0"/>
              <a:t>DRUGS</a:t>
            </a:r>
          </a:p>
          <a:p>
            <a:pPr lvl="1" fontAlgn="auto">
              <a:lnSpc>
                <a:spcPct val="90000"/>
              </a:lnSpc>
              <a:spcAft>
                <a:spcPts val="0"/>
              </a:spcAft>
              <a:buClr>
                <a:srgbClr val="000066"/>
              </a:buClr>
              <a:defRPr/>
            </a:pPr>
            <a:r>
              <a:rPr lang="en-US" sz="6000" b="1" dirty="0" smtClean="0"/>
              <a:t>Any illicit drug use or any prescription drug misuse is considered unhealthy</a:t>
            </a:r>
          </a:p>
        </p:txBody>
      </p:sp>
      <p:sp>
        <p:nvSpPr>
          <p:cNvPr id="27652" name="Text Box 4"/>
          <p:cNvSpPr txBox="1">
            <a:spLocks noChangeArrowheads="1"/>
          </p:cNvSpPr>
          <p:nvPr/>
        </p:nvSpPr>
        <p:spPr bwMode="auto">
          <a:xfrm>
            <a:off x="990600" y="6450013"/>
            <a:ext cx="655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altLang="en-US" sz="1600">
                <a:latin typeface="Arial Narrow" pitchFamily="34" charset="0"/>
              </a:rPr>
              <a:t>http://pubs.niaaa.nih.gov/publications/Practitioner/CliniciansGuide2005/guide.pdf </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Content Placeholder 8"/>
          <p:cNvSpPr>
            <a:spLocks noGrp="1"/>
          </p:cNvSpPr>
          <p:nvPr>
            <p:ph idx="1"/>
          </p:nvPr>
        </p:nvSpPr>
        <p:spPr>
          <a:xfrm>
            <a:off x="228600" y="1752600"/>
            <a:ext cx="8572500" cy="4500563"/>
          </a:xfrm>
        </p:spPr>
        <p:txBody>
          <a:bodyPr anchor="t">
            <a:normAutofit/>
          </a:bodyPr>
          <a:lstStyle/>
          <a:p>
            <a:pPr marL="403225" lvl="2" indent="53975">
              <a:buFont typeface="Palatino" pitchFamily="-112" charset="0"/>
              <a:buNone/>
            </a:pPr>
            <a:r>
              <a:rPr lang="en-US" sz="3600" i="1" dirty="0" smtClean="0"/>
              <a:t>“There’s </a:t>
            </a:r>
            <a:r>
              <a:rPr lang="en-US" sz="3600" i="1" dirty="0"/>
              <a:t>nothing wrong with smoking a little weed now and then. It’s a natural product. Everyone I know smokes</a:t>
            </a:r>
            <a:r>
              <a:rPr lang="en-US" sz="3600" i="1" dirty="0" smtClean="0"/>
              <a:t>.”</a:t>
            </a:r>
          </a:p>
          <a:p>
            <a:pPr lvl="2">
              <a:buFont typeface="Palatino" pitchFamily="-112" charset="0"/>
              <a:buNone/>
            </a:pPr>
            <a:endParaRPr lang="en-US" sz="4000" i="1" dirty="0" smtClean="0">
              <a:solidFill>
                <a:srgbClr val="000000"/>
              </a:solidFill>
            </a:endParaRPr>
          </a:p>
          <a:p>
            <a:pPr lvl="2">
              <a:buFont typeface="Palatino" pitchFamily="-112" charset="0"/>
              <a:buNone/>
            </a:pPr>
            <a:endParaRPr lang="en-US" sz="4000" i="1" dirty="0">
              <a:solidFill>
                <a:srgbClr val="000000"/>
              </a:solidFill>
            </a:endParaRPr>
          </a:p>
        </p:txBody>
      </p:sp>
    </p:spTree>
    <p:extLst>
      <p:ext uri="{BB962C8B-B14F-4D97-AF65-F5344CB8AC3E}">
        <p14:creationId xmlns:p14="http://schemas.microsoft.com/office/powerpoint/2010/main" val="337437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idx="4294967295"/>
          </p:nvPr>
        </p:nvSpPr>
        <p:spPr>
          <a:xfrm>
            <a:off x="0" y="0"/>
            <a:ext cx="9144000" cy="1371600"/>
          </a:xfrm>
          <a:solidFill>
            <a:schemeClr val="tx2"/>
          </a:solidFill>
        </p:spPr>
        <p:txBody>
          <a:bodyPr anchorCtr="1">
            <a:normAutofit/>
          </a:bodyPr>
          <a:lstStyle/>
          <a:p>
            <a:r>
              <a:rPr lang="en-US" sz="4400" b="1" dirty="0" smtClean="0">
                <a:solidFill>
                  <a:schemeClr val="bg2"/>
                </a:solidFill>
              </a:rPr>
              <a:t>OAR</a:t>
            </a:r>
            <a:r>
              <a:rPr lang="en-US" sz="4400" b="1" dirty="0" smtClean="0">
                <a:solidFill>
                  <a:srgbClr val="FF0000"/>
                </a:solidFill>
              </a:rPr>
              <a:t>S</a:t>
            </a:r>
            <a:r>
              <a:rPr lang="en-US" sz="4400" b="1" dirty="0" smtClean="0"/>
              <a:t> </a:t>
            </a:r>
            <a:r>
              <a:rPr lang="en-US" sz="4400" b="1" dirty="0" smtClean="0">
                <a:solidFill>
                  <a:srgbClr val="FF0000"/>
                </a:solidFill>
              </a:rPr>
              <a:t>S</a:t>
            </a:r>
            <a:r>
              <a:rPr lang="en-US" sz="4400" b="1" dirty="0" smtClean="0">
                <a:solidFill>
                  <a:schemeClr val="bg2"/>
                </a:solidFill>
              </a:rPr>
              <a:t>ummarize</a:t>
            </a:r>
            <a:endParaRPr lang="en-US" sz="4400" b="1" dirty="0">
              <a:solidFill>
                <a:schemeClr val="bg2"/>
              </a:solidFill>
            </a:endParaRPr>
          </a:p>
        </p:txBody>
      </p:sp>
      <p:sp>
        <p:nvSpPr>
          <p:cNvPr id="387075" name="Rectangle 3"/>
          <p:cNvSpPr>
            <a:spLocks noGrp="1" noChangeArrowheads="1"/>
          </p:cNvSpPr>
          <p:nvPr>
            <p:ph type="body" idx="4294967295"/>
          </p:nvPr>
        </p:nvSpPr>
        <p:spPr>
          <a:xfrm>
            <a:off x="762000" y="1643261"/>
            <a:ext cx="8229600" cy="4300340"/>
          </a:xfrm>
        </p:spPr>
        <p:txBody>
          <a:bodyPr>
            <a:normAutofit/>
          </a:bodyPr>
          <a:lstStyle/>
          <a:p>
            <a:r>
              <a:rPr lang="en-US" sz="2800" dirty="0"/>
              <a:t>Hypothesize with </a:t>
            </a:r>
            <a:r>
              <a:rPr lang="en-US" sz="2800" dirty="0" err="1" smtClean="0"/>
              <a:t>client“Let’s</a:t>
            </a:r>
            <a:r>
              <a:rPr lang="en-US" sz="2800" dirty="0" smtClean="0"/>
              <a:t> </a:t>
            </a:r>
            <a:r>
              <a:rPr lang="en-US" sz="2800" dirty="0"/>
              <a:t>see if I have this right…”</a:t>
            </a:r>
          </a:p>
          <a:p>
            <a:pPr marL="742950" lvl="2" indent="-342900">
              <a:buFont typeface="Arial" panose="020B0604020202020204" pitchFamily="34" charset="0"/>
              <a:buChar char="•"/>
            </a:pPr>
            <a:r>
              <a:rPr lang="en-US" dirty="0"/>
              <a:t>“So it sounds to me as if</a:t>
            </a:r>
            <a:r>
              <a:rPr lang="en-US" dirty="0" smtClean="0"/>
              <a:t>…”</a:t>
            </a:r>
            <a:endParaRPr lang="en-US" sz="3600" dirty="0"/>
          </a:p>
          <a:p>
            <a:r>
              <a:rPr lang="en-US" b="1" dirty="0"/>
              <a:t>Accomplish 2 goals:</a:t>
            </a:r>
          </a:p>
          <a:p>
            <a:pPr lvl="2"/>
            <a:r>
              <a:rPr lang="en-US" sz="2800" dirty="0" smtClean="0"/>
              <a:t>Client knows </a:t>
            </a:r>
            <a:r>
              <a:rPr lang="en-US" sz="2800" dirty="0"/>
              <a:t>you are genuinely interested in what they are saying</a:t>
            </a:r>
          </a:p>
          <a:p>
            <a:pPr lvl="2"/>
            <a:r>
              <a:rPr lang="en-US" sz="2800" dirty="0"/>
              <a:t>Give yourself a chance to get the facts straight!</a:t>
            </a:r>
          </a:p>
          <a:p>
            <a:pPr lvl="2"/>
            <a:endParaRPr lang="en-US" sz="2800" dirty="0"/>
          </a:p>
        </p:txBody>
      </p:sp>
      <p:pic>
        <p:nvPicPr>
          <p:cNvPr id="24580" name="Picture 5" descr="MC90005924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57200"/>
            <a:ext cx="1600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015769"/>
            <a:ext cx="8534400" cy="307777"/>
          </a:xfrm>
          <a:prstGeom prst="rect">
            <a:avLst/>
          </a:prstGeom>
          <a:noFill/>
        </p:spPr>
        <p:txBody>
          <a:bodyPr wrap="square" rtlCol="0">
            <a:spAutoFit/>
          </a:bodyPr>
          <a:lstStyle/>
          <a:p>
            <a:pPr algn="r"/>
            <a:r>
              <a:rPr lang="en-US" sz="1400" dirty="0" smtClean="0"/>
              <a:t>The Art of Active Listening. (2005). National Aging Information &amp; Referral Support Center, Washington D.C.</a:t>
            </a:r>
            <a:endParaRPr lang="en-US" sz="1400" dirty="0"/>
          </a:p>
        </p:txBody>
      </p:sp>
    </p:spTree>
    <p:extLst>
      <p:ext uri="{BB962C8B-B14F-4D97-AF65-F5344CB8AC3E}">
        <p14:creationId xmlns:p14="http://schemas.microsoft.com/office/powerpoint/2010/main" val="263851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idx="4294967295"/>
          </p:nvPr>
        </p:nvSpPr>
        <p:spPr>
          <a:xfrm>
            <a:off x="152400" y="1371600"/>
            <a:ext cx="8610600" cy="5334000"/>
          </a:xfrm>
        </p:spPr>
        <p:txBody>
          <a:bodyPr rtlCol="0">
            <a:normAutofit fontScale="25000" lnSpcReduction="20000"/>
          </a:bodyPr>
          <a:lstStyle/>
          <a:p>
            <a:pPr defTabSz="457200" fontAlgn="auto">
              <a:lnSpc>
                <a:spcPct val="80000"/>
              </a:lnSpc>
              <a:spcAft>
                <a:spcPts val="0"/>
              </a:spcAft>
              <a:buFont typeface="Arial" pitchFamily="34" charset="0"/>
              <a:buChar char="•"/>
              <a:defRPr/>
            </a:pPr>
            <a:r>
              <a:rPr lang="en-US" sz="12800" b="1" dirty="0" smtClean="0">
                <a:solidFill>
                  <a:schemeClr val="accent6">
                    <a:lumMod val="75000"/>
                  </a:schemeClr>
                </a:solidFill>
                <a:ea typeface="ＭＳ Ｐゴシック" pitchFamily="-106" charset="-128"/>
              </a:rPr>
              <a:t>Elicit response</a:t>
            </a:r>
            <a:r>
              <a:rPr lang="en-US" sz="12800" dirty="0" smtClean="0">
                <a:solidFill>
                  <a:schemeClr val="accent6">
                    <a:lumMod val="75000"/>
                  </a:schemeClr>
                </a:solidFill>
                <a:ea typeface="ＭＳ Ｐゴシック" pitchFamily="-106" charset="-128"/>
              </a:rPr>
              <a:t>:</a:t>
            </a:r>
          </a:p>
          <a:p>
            <a:pPr marL="400050" lvl="1" indent="0" defTabSz="457200" fontAlgn="auto">
              <a:lnSpc>
                <a:spcPct val="80000"/>
              </a:lnSpc>
              <a:spcAft>
                <a:spcPts val="0"/>
              </a:spcAft>
              <a:buNone/>
              <a:defRPr/>
            </a:pPr>
            <a:r>
              <a:rPr lang="en-US" sz="12400" dirty="0" smtClean="0">
                <a:ea typeface="ＭＳ Ｐゴシック" pitchFamily="-106" charset="-128"/>
              </a:rPr>
              <a:t>“</a:t>
            </a:r>
            <a:r>
              <a:rPr lang="en-US" sz="12400" i="1" dirty="0" smtClean="0">
                <a:ea typeface="ＭＳ Ｐゴシック" pitchFamily="-106" charset="-128"/>
              </a:rPr>
              <a:t>How does all this sound to you?” “Where do we go from here?”</a:t>
            </a:r>
            <a:br>
              <a:rPr lang="en-US" sz="12400" i="1" dirty="0" smtClean="0">
                <a:ea typeface="ＭＳ Ｐゴシック" pitchFamily="-106" charset="-128"/>
              </a:rPr>
            </a:br>
            <a:endParaRPr lang="en-US" sz="7200" i="1" dirty="0" smtClean="0">
              <a:ea typeface="ＭＳ Ｐゴシック" pitchFamily="-106" charset="-128"/>
            </a:endParaRPr>
          </a:p>
          <a:p>
            <a:pPr defTabSz="457200" fontAlgn="auto">
              <a:lnSpc>
                <a:spcPct val="80000"/>
              </a:lnSpc>
              <a:spcAft>
                <a:spcPts val="0"/>
              </a:spcAft>
              <a:buFont typeface="Arial" pitchFamily="34" charset="0"/>
              <a:buChar char="•"/>
              <a:defRPr/>
            </a:pPr>
            <a:r>
              <a:rPr lang="en-US" sz="12800" b="1" dirty="0" smtClean="0">
                <a:solidFill>
                  <a:schemeClr val="accent6">
                    <a:lumMod val="75000"/>
                  </a:schemeClr>
                </a:solidFill>
                <a:ea typeface="ＭＳ Ｐゴシック" pitchFamily="-106" charset="-128"/>
              </a:rPr>
              <a:t>Negotiate a goal</a:t>
            </a:r>
            <a:r>
              <a:rPr lang="en-US" sz="12800" dirty="0" smtClean="0">
                <a:solidFill>
                  <a:schemeClr val="accent6">
                    <a:lumMod val="75000"/>
                  </a:schemeClr>
                </a:solidFill>
                <a:ea typeface="ＭＳ Ｐゴシック" pitchFamily="-106" charset="-128"/>
              </a:rPr>
              <a:t>: </a:t>
            </a:r>
          </a:p>
          <a:p>
            <a:pPr marL="400050" lvl="1" indent="0" defTabSz="457200" fontAlgn="auto">
              <a:lnSpc>
                <a:spcPct val="80000"/>
              </a:lnSpc>
              <a:spcAft>
                <a:spcPts val="0"/>
              </a:spcAft>
              <a:buNone/>
              <a:defRPr/>
            </a:pPr>
            <a:r>
              <a:rPr lang="en-US" sz="12400" dirty="0" smtClean="0">
                <a:ea typeface="ＭＳ Ｐゴシック" pitchFamily="-106" charset="-128"/>
              </a:rPr>
              <a:t>“</a:t>
            </a:r>
            <a:r>
              <a:rPr lang="en-US" sz="12400" i="1" dirty="0" smtClean="0">
                <a:ea typeface="ＭＳ Ｐゴシック" pitchFamily="-106" charset="-128"/>
              </a:rPr>
              <a:t>What would you like to do?”</a:t>
            </a:r>
            <a:endParaRPr lang="en-US" sz="12800" i="1" dirty="0" smtClean="0">
              <a:ea typeface="ＭＳ Ｐゴシック" pitchFamily="-106" charset="-128"/>
            </a:endParaRPr>
          </a:p>
          <a:p>
            <a:pPr defTabSz="457200" fontAlgn="auto">
              <a:lnSpc>
                <a:spcPct val="80000"/>
              </a:lnSpc>
              <a:spcAft>
                <a:spcPts val="0"/>
              </a:spcAft>
              <a:buFont typeface="Arial" pitchFamily="34" charset="0"/>
              <a:buChar char="•"/>
              <a:defRPr/>
            </a:pPr>
            <a:r>
              <a:rPr lang="en-US" sz="12800" b="1" dirty="0" smtClean="0">
                <a:solidFill>
                  <a:schemeClr val="accent6">
                    <a:lumMod val="75000"/>
                  </a:schemeClr>
                </a:solidFill>
                <a:ea typeface="ＭＳ Ｐゴシック" pitchFamily="-106" charset="-128"/>
              </a:rPr>
              <a:t>Summarize</a:t>
            </a:r>
            <a:r>
              <a:rPr lang="en-US" sz="12800" dirty="0" smtClean="0">
                <a:solidFill>
                  <a:schemeClr val="accent6">
                    <a:lumMod val="75000"/>
                  </a:schemeClr>
                </a:solidFill>
                <a:ea typeface="ＭＳ Ｐゴシック" pitchFamily="-106" charset="-128"/>
              </a:rPr>
              <a:t>: </a:t>
            </a:r>
          </a:p>
          <a:p>
            <a:pPr marL="0" indent="0" defTabSz="457200" fontAlgn="auto">
              <a:lnSpc>
                <a:spcPct val="80000"/>
              </a:lnSpc>
              <a:spcAft>
                <a:spcPts val="0"/>
              </a:spcAft>
              <a:buNone/>
              <a:defRPr/>
            </a:pPr>
            <a:r>
              <a:rPr lang="en-US" sz="12800" dirty="0">
                <a:ea typeface="ＭＳ Ｐゴシック" pitchFamily="-106" charset="-128"/>
              </a:rPr>
              <a:t> </a:t>
            </a:r>
            <a:r>
              <a:rPr lang="en-US" sz="12800" dirty="0" smtClean="0">
                <a:ea typeface="ＭＳ Ｐゴシック" pitchFamily="-106" charset="-128"/>
              </a:rPr>
              <a:t>   “</a:t>
            </a:r>
            <a:r>
              <a:rPr lang="en-US" sz="12800" i="1" dirty="0" smtClean="0">
                <a:ea typeface="ＭＳ Ｐゴシック" pitchFamily="-106" charset="-128"/>
              </a:rPr>
              <a:t>This is what I heard you say.”</a:t>
            </a:r>
          </a:p>
          <a:p>
            <a:pPr defTabSz="457200" fontAlgn="auto">
              <a:lnSpc>
                <a:spcPct val="75000"/>
              </a:lnSpc>
              <a:spcBef>
                <a:spcPct val="10000"/>
              </a:spcBef>
              <a:spcAft>
                <a:spcPts val="0"/>
              </a:spcAft>
              <a:buFont typeface="Symbol" pitchFamily="18" charset="2"/>
              <a:buNone/>
              <a:defRPr/>
            </a:pPr>
            <a:endParaRPr lang="en-US" sz="11200" b="1" i="1" dirty="0" smtClean="0">
              <a:ea typeface="ＭＳ Ｐゴシック" pitchFamily="-106" charset="-128"/>
            </a:endParaRPr>
          </a:p>
          <a:p>
            <a:pPr defTabSz="457200" fontAlgn="auto">
              <a:lnSpc>
                <a:spcPct val="75000"/>
              </a:lnSpc>
              <a:spcBef>
                <a:spcPct val="10000"/>
              </a:spcBef>
              <a:spcAft>
                <a:spcPts val="0"/>
              </a:spcAft>
              <a:buFont typeface="Arial" pitchFamily="34" charset="0"/>
              <a:buChar char="•"/>
              <a:defRPr/>
            </a:pPr>
            <a:r>
              <a:rPr lang="en-US" sz="12800" b="1" dirty="0" smtClean="0">
                <a:solidFill>
                  <a:schemeClr val="accent6">
                    <a:lumMod val="75000"/>
                  </a:schemeClr>
                </a:solidFill>
                <a:ea typeface="ＭＳ Ｐゴシック" pitchFamily="-106" charset="-128"/>
              </a:rPr>
              <a:t>Offer a Menu of Options</a:t>
            </a:r>
            <a:r>
              <a:rPr lang="en-US" sz="12800" dirty="0" smtClean="0">
                <a:solidFill>
                  <a:schemeClr val="accent6">
                    <a:lumMod val="75000"/>
                  </a:schemeClr>
                </a:solidFill>
                <a:ea typeface="ＭＳ Ｐゴシック" pitchFamily="-106" charset="-128"/>
              </a:rPr>
              <a:t>:</a:t>
            </a:r>
          </a:p>
          <a:p>
            <a:pPr marL="631825" indent="-231775" defTabSz="457200" fontAlgn="auto">
              <a:lnSpc>
                <a:spcPct val="75000"/>
              </a:lnSpc>
              <a:spcBef>
                <a:spcPct val="10000"/>
              </a:spcBef>
              <a:spcAft>
                <a:spcPts val="0"/>
              </a:spcAft>
              <a:buNone/>
              <a:defRPr/>
            </a:pPr>
            <a:r>
              <a:rPr lang="en-US" sz="12800" dirty="0" smtClean="0">
                <a:ea typeface="ＭＳ Ｐゴシック" pitchFamily="-106" charset="-128"/>
              </a:rPr>
              <a:t>“</a:t>
            </a:r>
            <a:r>
              <a:rPr lang="en-US" sz="12800" i="1" dirty="0" smtClean="0">
                <a:ea typeface="ＭＳ Ｐゴシック" pitchFamily="-106" charset="-128"/>
              </a:rPr>
              <a:t>If you like, I can tell you </a:t>
            </a:r>
            <a:r>
              <a:rPr lang="en-US" sz="12800" i="1" dirty="0">
                <a:ea typeface="ＭＳ Ｐゴシック" pitchFamily="-106" charset="-128"/>
              </a:rPr>
              <a:t>w</a:t>
            </a:r>
            <a:r>
              <a:rPr lang="en-US" sz="12800" i="1" dirty="0" smtClean="0">
                <a:ea typeface="ＭＳ Ｐゴシック" pitchFamily="-106" charset="-128"/>
              </a:rPr>
              <a:t>hat some people in a similar situation have found helpful.”</a:t>
            </a:r>
          </a:p>
          <a:p>
            <a:pPr defTabSz="457200" fontAlgn="auto">
              <a:lnSpc>
                <a:spcPct val="75000"/>
              </a:lnSpc>
              <a:spcBef>
                <a:spcPct val="10000"/>
              </a:spcBef>
              <a:spcAft>
                <a:spcPts val="0"/>
              </a:spcAft>
              <a:buFont typeface="Symbol" pitchFamily="18" charset="2"/>
              <a:buNone/>
              <a:defRPr/>
            </a:pPr>
            <a:endParaRPr lang="en-US" b="1" dirty="0" smtClean="0">
              <a:ea typeface="ＭＳ Ｐゴシック" pitchFamily="-106" charset="-128"/>
            </a:endParaRPr>
          </a:p>
          <a:p>
            <a:pPr defTabSz="457200" fontAlgn="auto">
              <a:lnSpc>
                <a:spcPct val="75000"/>
              </a:lnSpc>
              <a:spcBef>
                <a:spcPct val="10000"/>
              </a:spcBef>
              <a:spcAft>
                <a:spcPts val="0"/>
              </a:spcAft>
              <a:buFont typeface="Symbol" pitchFamily="18" charset="2"/>
              <a:buNone/>
              <a:defRPr/>
            </a:pPr>
            <a:endParaRPr lang="en-US" sz="2000" b="1" dirty="0" smtClean="0">
              <a:ea typeface="ＭＳ Ｐゴシック" pitchFamily="-106" charset="-128"/>
            </a:endParaRPr>
          </a:p>
          <a:p>
            <a:pPr defTabSz="457200" fontAlgn="auto">
              <a:lnSpc>
                <a:spcPct val="75000"/>
              </a:lnSpc>
              <a:spcBef>
                <a:spcPct val="10000"/>
              </a:spcBef>
              <a:spcAft>
                <a:spcPts val="0"/>
              </a:spcAft>
              <a:buFont typeface="Symbol" pitchFamily="18" charset="2"/>
              <a:buNone/>
              <a:defRPr/>
            </a:pPr>
            <a:endParaRPr lang="en-US" dirty="0" smtClean="0">
              <a:ea typeface="ＭＳ Ｐゴシック" pitchFamily="-106" charset="-128"/>
            </a:endParaRPr>
          </a:p>
          <a:p>
            <a:pPr defTabSz="457200" fontAlgn="auto">
              <a:lnSpc>
                <a:spcPct val="75000"/>
              </a:lnSpc>
              <a:spcBef>
                <a:spcPct val="10000"/>
              </a:spcBef>
              <a:spcAft>
                <a:spcPts val="0"/>
              </a:spcAft>
              <a:buFont typeface="Symbol" pitchFamily="18" charset="2"/>
              <a:buNone/>
              <a:defRPr/>
            </a:pPr>
            <a:r>
              <a:rPr lang="en-US" sz="2800" dirty="0" smtClean="0">
                <a:ea typeface="ＭＳ Ｐゴシック" pitchFamily="-106" charset="-128"/>
              </a:rPr>
              <a:t>		</a:t>
            </a:r>
          </a:p>
        </p:txBody>
      </p:sp>
    </p:spTree>
    <p:extLst>
      <p:ext uri="{BB962C8B-B14F-4D97-AF65-F5344CB8AC3E}">
        <p14:creationId xmlns:p14="http://schemas.microsoft.com/office/powerpoint/2010/main" val="107777085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28600"/>
            <a:ext cx="8077200" cy="762000"/>
          </a:xfrm>
        </p:spPr>
        <p:txBody>
          <a:bodyPr/>
          <a:lstStyle/>
          <a:p>
            <a:pPr algn="l"/>
            <a:r>
              <a:rPr lang="en-US" dirty="0" smtClean="0"/>
              <a:t>OARS Exercise: Think of a Change…</a:t>
            </a:r>
            <a:endParaRPr lang="en-US" dirty="0"/>
          </a:p>
        </p:txBody>
      </p:sp>
      <p:sp>
        <p:nvSpPr>
          <p:cNvPr id="3" name="Content Placeholder 2"/>
          <p:cNvSpPr>
            <a:spLocks noGrp="1"/>
          </p:cNvSpPr>
          <p:nvPr>
            <p:ph idx="4294967295"/>
          </p:nvPr>
        </p:nvSpPr>
        <p:spPr>
          <a:xfrm>
            <a:off x="0" y="1219200"/>
            <a:ext cx="8077200" cy="4038600"/>
          </a:xfrm>
        </p:spPr>
        <p:txBody>
          <a:bodyPr/>
          <a:lstStyle/>
          <a:p>
            <a:pPr lvl="2"/>
            <a:r>
              <a:rPr lang="en-US" sz="3200" b="1" dirty="0"/>
              <a:t>Open ended </a:t>
            </a:r>
            <a:r>
              <a:rPr lang="en-US" sz="3200" b="1" dirty="0" smtClean="0"/>
              <a:t>question</a:t>
            </a:r>
            <a:endParaRPr lang="en-US" sz="3200" b="1" dirty="0"/>
          </a:p>
          <a:p>
            <a:pPr lvl="2"/>
            <a:r>
              <a:rPr lang="en-US" sz="3200" b="1" dirty="0" smtClean="0"/>
              <a:t> Affirmation</a:t>
            </a:r>
            <a:r>
              <a:rPr lang="en-US" sz="3200" b="1" dirty="0"/>
              <a:t>: </a:t>
            </a:r>
            <a:endParaRPr lang="en-US" sz="3200" b="1" dirty="0" smtClean="0"/>
          </a:p>
          <a:p>
            <a:pPr lvl="2"/>
            <a:r>
              <a:rPr lang="en-US" sz="3200" b="1" dirty="0" smtClean="0"/>
              <a:t>Reflection</a:t>
            </a:r>
            <a:r>
              <a:rPr lang="en-US" sz="3200" b="1" dirty="0"/>
              <a:t>: </a:t>
            </a:r>
            <a:endParaRPr lang="en-US" sz="3200" b="1" dirty="0" smtClean="0"/>
          </a:p>
          <a:p>
            <a:pPr lvl="2"/>
            <a:r>
              <a:rPr lang="en-US" sz="3200" b="1" dirty="0" smtClean="0"/>
              <a:t>Summary:</a:t>
            </a:r>
            <a:endParaRPr lang="en-US" sz="2800" dirty="0"/>
          </a:p>
        </p:txBody>
      </p:sp>
    </p:spTree>
    <p:extLst>
      <p:ext uri="{BB962C8B-B14F-4D97-AF65-F5344CB8AC3E}">
        <p14:creationId xmlns:p14="http://schemas.microsoft.com/office/powerpoint/2010/main" val="98871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a:xfrm>
            <a:off x="0" y="0"/>
            <a:ext cx="9144000" cy="1066800"/>
          </a:xfrm>
          <a:solidFill>
            <a:schemeClr val="tx2"/>
          </a:solidFill>
        </p:spPr>
        <p:txBody>
          <a:bodyPr>
            <a:normAutofit/>
          </a:bodyPr>
          <a:lstStyle/>
          <a:p>
            <a:pPr>
              <a:defRPr/>
            </a:pPr>
            <a:r>
              <a:rPr lang="en-US" b="1" dirty="0">
                <a:solidFill>
                  <a:schemeClr val="bg2"/>
                </a:solidFill>
              </a:rPr>
              <a:t>Stages of Change</a:t>
            </a:r>
            <a:endParaRPr lang="en-US" dirty="0" smtClean="0">
              <a:solidFill>
                <a:schemeClr val="bg2"/>
              </a:solidFill>
              <a:effectLst/>
            </a:endParaRPr>
          </a:p>
        </p:txBody>
      </p:sp>
      <p:sp>
        <p:nvSpPr>
          <p:cNvPr id="940035" name="Text Box 3"/>
          <p:cNvSpPr txBox="1">
            <a:spLocks noChangeArrowheads="1"/>
          </p:cNvSpPr>
          <p:nvPr/>
        </p:nvSpPr>
        <p:spPr bwMode="auto">
          <a:xfrm>
            <a:off x="1828800" y="1981200"/>
            <a:ext cx="3810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square">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dirty="0" err="1" smtClean="0">
                <a:latin typeface="Arial" charset="0"/>
              </a:rPr>
              <a:t>Precontemplation</a:t>
            </a:r>
            <a:endParaRPr lang="en-US" altLang="en-US" sz="2800" dirty="0">
              <a:latin typeface="Arial" charset="0"/>
            </a:endParaRPr>
          </a:p>
        </p:txBody>
      </p:sp>
      <p:sp>
        <p:nvSpPr>
          <p:cNvPr id="34821" name="Text Box 4"/>
          <p:cNvSpPr txBox="1">
            <a:spLocks noChangeArrowheads="1"/>
          </p:cNvSpPr>
          <p:nvPr/>
        </p:nvSpPr>
        <p:spPr bwMode="auto">
          <a:xfrm>
            <a:off x="1143000" y="3048000"/>
            <a:ext cx="31924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dirty="0">
                <a:latin typeface="Arial" charset="0"/>
              </a:rPr>
              <a:t>Contemplation</a:t>
            </a:r>
          </a:p>
        </p:txBody>
      </p:sp>
      <p:sp>
        <p:nvSpPr>
          <p:cNvPr id="34822" name="Text Box 5"/>
          <p:cNvSpPr txBox="1">
            <a:spLocks noChangeArrowheads="1"/>
          </p:cNvSpPr>
          <p:nvPr/>
        </p:nvSpPr>
        <p:spPr bwMode="auto">
          <a:xfrm>
            <a:off x="5105400" y="3048000"/>
            <a:ext cx="27003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a:latin typeface="Arial" charset="0"/>
              </a:rPr>
              <a:t>Preparation</a:t>
            </a:r>
          </a:p>
        </p:txBody>
      </p:sp>
      <p:sp>
        <p:nvSpPr>
          <p:cNvPr id="34823" name="Text Box 6"/>
          <p:cNvSpPr txBox="1">
            <a:spLocks noChangeArrowheads="1"/>
          </p:cNvSpPr>
          <p:nvPr/>
        </p:nvSpPr>
        <p:spPr bwMode="auto">
          <a:xfrm>
            <a:off x="5214938" y="4191000"/>
            <a:ext cx="2641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a:latin typeface="Arial" charset="0"/>
              </a:rPr>
              <a:t>Action</a:t>
            </a:r>
          </a:p>
        </p:txBody>
      </p:sp>
      <p:sp>
        <p:nvSpPr>
          <p:cNvPr id="34824" name="Text Box 7"/>
          <p:cNvSpPr txBox="1">
            <a:spLocks noChangeArrowheads="1"/>
          </p:cNvSpPr>
          <p:nvPr/>
        </p:nvSpPr>
        <p:spPr bwMode="auto">
          <a:xfrm>
            <a:off x="1897063" y="4114800"/>
            <a:ext cx="2235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a:latin typeface="Arial" charset="0"/>
              </a:rPr>
              <a:t>Relapse</a:t>
            </a:r>
          </a:p>
        </p:txBody>
      </p:sp>
      <p:sp>
        <p:nvSpPr>
          <p:cNvPr id="34825" name="Text Box 8"/>
          <p:cNvSpPr txBox="1">
            <a:spLocks noChangeArrowheads="1"/>
          </p:cNvSpPr>
          <p:nvPr/>
        </p:nvSpPr>
        <p:spPr bwMode="auto">
          <a:xfrm>
            <a:off x="5283200" y="5334000"/>
            <a:ext cx="27765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marL="285750" indent="-285750"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eaLnBrk="1" hangingPunct="1">
              <a:lnSpc>
                <a:spcPct val="90000"/>
              </a:lnSpc>
              <a:spcBef>
                <a:spcPct val="50000"/>
              </a:spcBef>
            </a:pPr>
            <a:r>
              <a:rPr lang="en-US" altLang="en-US" sz="2800" dirty="0">
                <a:latin typeface="Arial" charset="0"/>
              </a:rPr>
              <a:t>Maintenance</a:t>
            </a:r>
          </a:p>
        </p:txBody>
      </p:sp>
      <p:grpSp>
        <p:nvGrpSpPr>
          <p:cNvPr id="34826" name="Group 9"/>
          <p:cNvGrpSpPr>
            <a:grpSpLocks/>
          </p:cNvGrpSpPr>
          <p:nvPr/>
        </p:nvGrpSpPr>
        <p:grpSpPr bwMode="auto">
          <a:xfrm>
            <a:off x="967441" y="2438400"/>
            <a:ext cx="7162800" cy="2895600"/>
            <a:chOff x="528" y="1536"/>
            <a:chExt cx="4512" cy="1824"/>
          </a:xfrm>
        </p:grpSpPr>
        <p:sp>
          <p:nvSpPr>
            <p:cNvPr id="34827" name="Oval 10"/>
            <p:cNvSpPr>
              <a:spLocks noChangeArrowheads="1"/>
            </p:cNvSpPr>
            <p:nvPr/>
          </p:nvSpPr>
          <p:spPr bwMode="auto">
            <a:xfrm>
              <a:off x="528" y="1536"/>
              <a:ext cx="4512" cy="1824"/>
            </a:xfrm>
            <a:prstGeom prst="ellipse">
              <a:avLst/>
            </a:prstGeom>
            <a:noFill/>
            <a:ln w="38100">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28" name="AutoShape 11"/>
            <p:cNvSpPr>
              <a:spLocks noChangeArrowheads="1"/>
            </p:cNvSpPr>
            <p:nvPr/>
          </p:nvSpPr>
          <p:spPr bwMode="auto">
            <a:xfrm>
              <a:off x="1749" y="1536"/>
              <a:ext cx="214" cy="432"/>
            </a:xfrm>
            <a:prstGeom prst="downArrow">
              <a:avLst>
                <a:gd name="adj1" fmla="val 50000"/>
                <a:gd name="adj2" fmla="val 50467"/>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29" name="AutoShape 12"/>
            <p:cNvSpPr>
              <a:spLocks noChangeArrowheads="1"/>
            </p:cNvSpPr>
            <p:nvPr/>
          </p:nvSpPr>
          <p:spPr bwMode="auto">
            <a:xfrm>
              <a:off x="2645" y="1968"/>
              <a:ext cx="555" cy="240"/>
            </a:xfrm>
            <a:prstGeom prst="rightArrow">
              <a:avLst>
                <a:gd name="adj1" fmla="val 50000"/>
                <a:gd name="adj2" fmla="val 57813"/>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30" name="AutoShape 13"/>
            <p:cNvSpPr>
              <a:spLocks noChangeArrowheads="1"/>
            </p:cNvSpPr>
            <p:nvPr/>
          </p:nvSpPr>
          <p:spPr bwMode="auto">
            <a:xfrm>
              <a:off x="3541" y="2208"/>
              <a:ext cx="214" cy="432"/>
            </a:xfrm>
            <a:prstGeom prst="downArrow">
              <a:avLst>
                <a:gd name="adj1" fmla="val 50000"/>
                <a:gd name="adj2" fmla="val 50467"/>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31" name="AutoShape 14"/>
            <p:cNvSpPr>
              <a:spLocks noChangeArrowheads="1"/>
            </p:cNvSpPr>
            <p:nvPr/>
          </p:nvSpPr>
          <p:spPr bwMode="auto">
            <a:xfrm>
              <a:off x="3541" y="2928"/>
              <a:ext cx="214" cy="432"/>
            </a:xfrm>
            <a:prstGeom prst="downArrow">
              <a:avLst>
                <a:gd name="adj1" fmla="val 50000"/>
                <a:gd name="adj2" fmla="val 50467"/>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32" name="AutoShape 15"/>
            <p:cNvSpPr>
              <a:spLocks noChangeArrowheads="1"/>
            </p:cNvSpPr>
            <p:nvPr/>
          </p:nvSpPr>
          <p:spPr bwMode="auto">
            <a:xfrm>
              <a:off x="2091" y="2640"/>
              <a:ext cx="1152" cy="240"/>
            </a:xfrm>
            <a:prstGeom prst="leftArrow">
              <a:avLst>
                <a:gd name="adj1" fmla="val 50000"/>
                <a:gd name="adj2" fmla="val 120000"/>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sp>
          <p:nvSpPr>
            <p:cNvPr id="34833" name="AutoShape 16"/>
            <p:cNvSpPr>
              <a:spLocks noChangeArrowheads="1"/>
            </p:cNvSpPr>
            <p:nvPr/>
          </p:nvSpPr>
          <p:spPr bwMode="auto">
            <a:xfrm>
              <a:off x="1707" y="2208"/>
              <a:ext cx="213" cy="432"/>
            </a:xfrm>
            <a:prstGeom prst="upArrow">
              <a:avLst>
                <a:gd name="adj1" fmla="val 50000"/>
                <a:gd name="adj2" fmla="val 50704"/>
              </a:avLst>
            </a:prstGeom>
            <a:solidFill>
              <a:srgbClr val="CC99FF"/>
            </a:solidFill>
            <a:ln w="12700" algn="ctr">
              <a:solidFill>
                <a:srgbClr val="800080"/>
              </a:solidFill>
              <a:miter lim="800000"/>
              <a:headEnd type="none" w="sm" len="sm"/>
              <a:tailEnd type="none" w="sm" len="sm"/>
            </a:ln>
          </p:spPr>
          <p:txBody>
            <a:bodyPr wrap="none" anchor="ctr"/>
            <a:lstStyle>
              <a:lvl1pPr eaLnBrk="0" hangingPunct="0">
                <a:defRPr sz="2400">
                  <a:solidFill>
                    <a:schemeClr val="tx1"/>
                  </a:solidFill>
                  <a:latin typeface="Times New Roman" pitchFamily="-106" charset="0"/>
                </a:defRPr>
              </a:lvl1pPr>
              <a:lvl2pPr marL="742950" indent="-285750" eaLnBrk="0" hangingPunct="0">
                <a:defRPr sz="2400">
                  <a:solidFill>
                    <a:schemeClr val="tx1"/>
                  </a:solidFill>
                  <a:latin typeface="Times New Roman" pitchFamily="-106" charset="0"/>
                </a:defRPr>
              </a:lvl2pPr>
              <a:lvl3pPr marL="1143000" indent="-228600" eaLnBrk="0" hangingPunct="0">
                <a:defRPr sz="2400">
                  <a:solidFill>
                    <a:schemeClr val="tx1"/>
                  </a:solidFill>
                  <a:latin typeface="Times New Roman" pitchFamily="-106" charset="0"/>
                </a:defRPr>
              </a:lvl3pPr>
              <a:lvl4pPr marL="1600200" indent="-228600" eaLnBrk="0" hangingPunct="0">
                <a:defRPr sz="2400">
                  <a:solidFill>
                    <a:schemeClr val="tx1"/>
                  </a:solidFill>
                  <a:latin typeface="Times New Roman" pitchFamily="-106" charset="0"/>
                </a:defRPr>
              </a:lvl4pPr>
              <a:lvl5pPr marL="2057400" indent="-228600" eaLnBrk="0" hangingPunct="0">
                <a:defRPr sz="2400">
                  <a:solidFill>
                    <a:schemeClr val="tx1"/>
                  </a:solidFill>
                  <a:latin typeface="Times New Roman" pitchFamily="-106" charset="0"/>
                </a:defRPr>
              </a:lvl5pPr>
              <a:lvl6pPr marL="2514600" indent="-228600" eaLnBrk="0" fontAlgn="base" hangingPunct="0">
                <a:spcBef>
                  <a:spcPct val="0"/>
                </a:spcBef>
                <a:spcAft>
                  <a:spcPct val="0"/>
                </a:spcAft>
                <a:defRPr sz="2400">
                  <a:solidFill>
                    <a:schemeClr val="tx1"/>
                  </a:solidFill>
                  <a:latin typeface="Times New Roman" pitchFamily="-106" charset="0"/>
                </a:defRPr>
              </a:lvl6pPr>
              <a:lvl7pPr marL="2971800" indent="-228600" eaLnBrk="0" fontAlgn="base" hangingPunct="0">
                <a:spcBef>
                  <a:spcPct val="0"/>
                </a:spcBef>
                <a:spcAft>
                  <a:spcPct val="0"/>
                </a:spcAft>
                <a:defRPr sz="2400">
                  <a:solidFill>
                    <a:schemeClr val="tx1"/>
                  </a:solidFill>
                  <a:latin typeface="Times New Roman" pitchFamily="-106" charset="0"/>
                </a:defRPr>
              </a:lvl7pPr>
              <a:lvl8pPr marL="3429000" indent="-228600" eaLnBrk="0" fontAlgn="base" hangingPunct="0">
                <a:spcBef>
                  <a:spcPct val="0"/>
                </a:spcBef>
                <a:spcAft>
                  <a:spcPct val="0"/>
                </a:spcAft>
                <a:defRPr sz="2400">
                  <a:solidFill>
                    <a:schemeClr val="tx1"/>
                  </a:solidFill>
                  <a:latin typeface="Times New Roman" pitchFamily="-106" charset="0"/>
                </a:defRPr>
              </a:lvl8pPr>
              <a:lvl9pPr marL="3886200" indent="-228600" eaLnBrk="0" fontAlgn="base" hangingPunct="0">
                <a:spcBef>
                  <a:spcPct val="0"/>
                </a:spcBef>
                <a:spcAft>
                  <a:spcPct val="0"/>
                </a:spcAft>
                <a:defRPr sz="2400">
                  <a:solidFill>
                    <a:schemeClr val="tx1"/>
                  </a:solidFill>
                  <a:latin typeface="Times New Roman" pitchFamily="-106" charset="0"/>
                </a:defRPr>
              </a:lvl9pPr>
            </a:lstStyle>
            <a:p>
              <a:pPr algn="ctr" eaLnBrk="1" hangingPunct="1"/>
              <a:endParaRPr lang="en-US" altLang="en-US"/>
            </a:p>
          </p:txBody>
        </p:sp>
      </p:grpSp>
    </p:spTree>
    <p:extLst>
      <p:ext uri="{BB962C8B-B14F-4D97-AF65-F5344CB8AC3E}">
        <p14:creationId xmlns:p14="http://schemas.microsoft.com/office/powerpoint/2010/main" val="54983532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228600" y="304800"/>
            <a:ext cx="8077200" cy="762000"/>
          </a:xfrm>
        </p:spPr>
        <p:txBody>
          <a:bodyPr/>
          <a:lstStyle/>
          <a:p>
            <a:r>
              <a:rPr lang="en-US" altLang="en-US" smtClean="0">
                <a:solidFill>
                  <a:schemeClr val="bg1"/>
                </a:solidFill>
              </a:rPr>
              <a:t>Seeing things differently</a:t>
            </a:r>
          </a:p>
        </p:txBody>
      </p:sp>
      <p:graphicFrame>
        <p:nvGraphicFramePr>
          <p:cNvPr id="4" name="Content Placeholder 3"/>
          <p:cNvGraphicFramePr>
            <a:graphicFrameLocks noGrp="1"/>
          </p:cNvGraphicFramePr>
          <p:nvPr>
            <p:ph idx="1"/>
          </p:nvPr>
        </p:nvGraphicFramePr>
        <p:xfrm>
          <a:off x="0" y="1143000"/>
          <a:ext cx="9144000" cy="5181597"/>
        </p:xfrm>
        <a:graphic>
          <a:graphicData uri="http://schemas.openxmlformats.org/drawingml/2006/table">
            <a:tbl>
              <a:tblPr firstRow="1" bandRow="1">
                <a:tableStyleId>{5C22544A-7EE6-4342-B048-85BDC9FD1C3A}</a:tableStyleId>
              </a:tblPr>
              <a:tblGrid>
                <a:gridCol w="4572000"/>
                <a:gridCol w="4572000"/>
              </a:tblGrid>
              <a:tr h="534538">
                <a:tc>
                  <a:txBody>
                    <a:bodyPr/>
                    <a:lstStyle/>
                    <a:p>
                      <a:r>
                        <a:rPr lang="en-US" sz="1800" dirty="0" smtClean="0"/>
                        <a:t>From Seeing</a:t>
                      </a:r>
                      <a:endParaRPr lang="en-US" sz="1800" dirty="0"/>
                    </a:p>
                  </a:txBody>
                  <a:tcPr marT="45697" marB="45697"/>
                </a:tc>
                <a:tc>
                  <a:txBody>
                    <a:bodyPr/>
                    <a:lstStyle/>
                    <a:p>
                      <a:r>
                        <a:rPr lang="en-US" sz="1800" dirty="0" smtClean="0"/>
                        <a:t>To Understanding</a:t>
                      </a:r>
                      <a:endParaRPr lang="en-US" sz="1800" dirty="0"/>
                    </a:p>
                  </a:txBody>
                  <a:tcPr marT="45697" marB="45697"/>
                </a:tc>
              </a:tr>
              <a:tr h="571357">
                <a:tc>
                  <a:txBody>
                    <a:bodyPr/>
                    <a:lstStyle/>
                    <a:p>
                      <a:r>
                        <a:rPr lang="en-US" sz="2000" b="1" dirty="0" smtClean="0"/>
                        <a:t>Won’t</a:t>
                      </a:r>
                      <a:endParaRPr lang="en-US" sz="2000" b="1" dirty="0"/>
                    </a:p>
                  </a:txBody>
                  <a:tcPr marT="45697" marB="45697"/>
                </a:tc>
                <a:tc>
                  <a:txBody>
                    <a:bodyPr/>
                    <a:lstStyle/>
                    <a:p>
                      <a:r>
                        <a:rPr lang="en-US" sz="2000" b="1" dirty="0" smtClean="0"/>
                        <a:t>Can’t</a:t>
                      </a:r>
                      <a:endParaRPr lang="en-US" sz="2000" b="1" dirty="0"/>
                    </a:p>
                  </a:txBody>
                  <a:tcPr marT="45697" marB="45697"/>
                </a:tc>
              </a:tr>
              <a:tr h="571357">
                <a:tc>
                  <a:txBody>
                    <a:bodyPr/>
                    <a:lstStyle/>
                    <a:p>
                      <a:r>
                        <a:rPr lang="en-US" sz="2000" b="1" dirty="0" smtClean="0"/>
                        <a:t>Lazy</a:t>
                      </a:r>
                      <a:endParaRPr lang="en-US" sz="2000" b="1" dirty="0"/>
                    </a:p>
                  </a:txBody>
                  <a:tcPr marT="45697" marB="45697"/>
                </a:tc>
                <a:tc>
                  <a:txBody>
                    <a:bodyPr/>
                    <a:lstStyle/>
                    <a:p>
                      <a:r>
                        <a:rPr lang="en-US" sz="2000" b="1" dirty="0" smtClean="0"/>
                        <a:t>Tries hard</a:t>
                      </a:r>
                      <a:endParaRPr lang="en-US" sz="2000" b="1" dirty="0"/>
                    </a:p>
                  </a:txBody>
                  <a:tcPr marT="45697" marB="45697"/>
                </a:tc>
              </a:tr>
              <a:tr h="571357">
                <a:tc>
                  <a:txBody>
                    <a:bodyPr/>
                    <a:lstStyle/>
                    <a:p>
                      <a:r>
                        <a:rPr lang="en-US" sz="2000" b="1" dirty="0" smtClean="0"/>
                        <a:t>Lies</a:t>
                      </a:r>
                      <a:endParaRPr lang="en-US" sz="2000" b="1" dirty="0"/>
                    </a:p>
                  </a:txBody>
                  <a:tcPr marT="45697" marB="45697"/>
                </a:tc>
                <a:tc>
                  <a:txBody>
                    <a:bodyPr/>
                    <a:lstStyle/>
                    <a:p>
                      <a:r>
                        <a:rPr lang="en-US" sz="2000" b="1" dirty="0" smtClean="0"/>
                        <a:t>Fills in</a:t>
                      </a:r>
                      <a:endParaRPr lang="en-US" sz="2000" b="1" dirty="0"/>
                    </a:p>
                  </a:txBody>
                  <a:tcPr marT="45697" marB="45697"/>
                </a:tc>
              </a:tr>
              <a:tr h="571357">
                <a:tc>
                  <a:txBody>
                    <a:bodyPr/>
                    <a:lstStyle/>
                    <a:p>
                      <a:r>
                        <a:rPr lang="en-US" sz="2000" b="1" dirty="0" smtClean="0"/>
                        <a:t>Doesn’t try</a:t>
                      </a:r>
                      <a:endParaRPr lang="en-US" sz="2000" b="1" dirty="0"/>
                    </a:p>
                  </a:txBody>
                  <a:tcPr marT="45697" marB="45697"/>
                </a:tc>
                <a:tc>
                  <a:txBody>
                    <a:bodyPr/>
                    <a:lstStyle/>
                    <a:p>
                      <a:r>
                        <a:rPr lang="en-US" sz="2000" b="1" dirty="0" smtClean="0"/>
                        <a:t>Exhausted or can’t start</a:t>
                      </a:r>
                      <a:endParaRPr lang="en-US" sz="2000" b="1" dirty="0"/>
                    </a:p>
                  </a:txBody>
                  <a:tcPr marT="45697" marB="45697"/>
                </a:tc>
              </a:tr>
              <a:tr h="571357">
                <a:tc>
                  <a:txBody>
                    <a:bodyPr/>
                    <a:lstStyle/>
                    <a:p>
                      <a:r>
                        <a:rPr lang="en-US" sz="2000" b="1" dirty="0" smtClean="0"/>
                        <a:t>Doesn’t care</a:t>
                      </a:r>
                      <a:endParaRPr lang="en-US" sz="2000" b="1" dirty="0"/>
                    </a:p>
                  </a:txBody>
                  <a:tcPr marT="45697" marB="45697"/>
                </a:tc>
                <a:tc>
                  <a:txBody>
                    <a:bodyPr/>
                    <a:lstStyle/>
                    <a:p>
                      <a:r>
                        <a:rPr lang="en-US" sz="2000" b="1" dirty="0" smtClean="0"/>
                        <a:t>Can’t</a:t>
                      </a:r>
                      <a:r>
                        <a:rPr lang="en-US" sz="2000" b="1" baseline="0" dirty="0" smtClean="0"/>
                        <a:t> show feelings</a:t>
                      </a:r>
                      <a:endParaRPr lang="en-US" sz="2000" b="1" dirty="0"/>
                    </a:p>
                  </a:txBody>
                  <a:tcPr marT="45697" marB="45697"/>
                </a:tc>
              </a:tr>
              <a:tr h="571357">
                <a:tc>
                  <a:txBody>
                    <a:bodyPr/>
                    <a:lstStyle/>
                    <a:p>
                      <a:r>
                        <a:rPr lang="en-US" sz="2000" b="1" dirty="0" smtClean="0"/>
                        <a:t>Refuses</a:t>
                      </a:r>
                      <a:r>
                        <a:rPr lang="en-US" sz="2000" b="1" baseline="0" dirty="0" smtClean="0"/>
                        <a:t> to sit still</a:t>
                      </a:r>
                      <a:endParaRPr lang="en-US" sz="2000" b="1" dirty="0"/>
                    </a:p>
                  </a:txBody>
                  <a:tcPr marT="45697" marB="45697"/>
                </a:tc>
                <a:tc>
                  <a:txBody>
                    <a:bodyPr/>
                    <a:lstStyle/>
                    <a:p>
                      <a:r>
                        <a:rPr lang="en-US" sz="2000" b="1" dirty="0" smtClean="0"/>
                        <a:t>Over-stimulated</a:t>
                      </a:r>
                      <a:endParaRPr lang="en-US" sz="2000" b="1" dirty="0"/>
                    </a:p>
                  </a:txBody>
                  <a:tcPr marT="45697" marB="45697"/>
                </a:tc>
              </a:tr>
              <a:tr h="571357">
                <a:tc>
                  <a:txBody>
                    <a:bodyPr/>
                    <a:lstStyle/>
                    <a:p>
                      <a:r>
                        <a:rPr lang="en-US" sz="2000" b="1" dirty="0" smtClean="0"/>
                        <a:t>Fussy, demanding</a:t>
                      </a:r>
                      <a:endParaRPr lang="en-US" sz="2000" b="1" dirty="0"/>
                    </a:p>
                  </a:txBody>
                  <a:tcPr marT="45697" marB="45697"/>
                </a:tc>
                <a:tc>
                  <a:txBody>
                    <a:bodyPr/>
                    <a:lstStyle/>
                    <a:p>
                      <a:r>
                        <a:rPr lang="en-US" sz="2000" b="1" dirty="0" smtClean="0"/>
                        <a:t>Over-sensitive</a:t>
                      </a:r>
                      <a:endParaRPr lang="en-US" sz="2000" b="1" dirty="0"/>
                    </a:p>
                  </a:txBody>
                  <a:tcPr marT="45697" marB="45697"/>
                </a:tc>
              </a:tr>
              <a:tr h="647560">
                <a:tc>
                  <a:txBody>
                    <a:bodyPr/>
                    <a:lstStyle/>
                    <a:p>
                      <a:r>
                        <a:rPr lang="en-US" sz="2000" b="1" dirty="0" smtClean="0"/>
                        <a:t>Resisting</a:t>
                      </a:r>
                      <a:endParaRPr lang="en-US" sz="2000" b="1" dirty="0"/>
                    </a:p>
                  </a:txBody>
                  <a:tcPr marT="45697" marB="45697"/>
                </a:tc>
                <a:tc>
                  <a:txBody>
                    <a:bodyPr/>
                    <a:lstStyle/>
                    <a:p>
                      <a:r>
                        <a:rPr lang="en-US" sz="2000" b="1" dirty="0" smtClean="0"/>
                        <a:t>Doesn’t ‘get’ it</a:t>
                      </a:r>
                      <a:endParaRPr lang="en-US" sz="2000" b="1" dirty="0"/>
                    </a:p>
                  </a:txBody>
                  <a:tcPr marT="45697" marB="45697"/>
                </a:tc>
              </a:tr>
            </a:tbl>
          </a:graphicData>
        </a:graphic>
      </p:graphicFrame>
      <p:sp>
        <p:nvSpPr>
          <p:cNvPr id="128035" name="Right Arrow 4"/>
          <p:cNvSpPr>
            <a:spLocks noChangeArrowheads="1"/>
          </p:cNvSpPr>
          <p:nvPr/>
        </p:nvSpPr>
        <p:spPr bwMode="auto">
          <a:xfrm>
            <a:off x="3271838" y="1831975"/>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36" name="Right Arrow 12"/>
          <p:cNvSpPr>
            <a:spLocks noChangeArrowheads="1"/>
          </p:cNvSpPr>
          <p:nvPr/>
        </p:nvSpPr>
        <p:spPr bwMode="auto">
          <a:xfrm>
            <a:off x="3271838" y="4179888"/>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37" name="Right Arrow 15"/>
          <p:cNvSpPr>
            <a:spLocks noChangeArrowheads="1"/>
          </p:cNvSpPr>
          <p:nvPr/>
        </p:nvSpPr>
        <p:spPr bwMode="auto">
          <a:xfrm>
            <a:off x="3295650" y="3609975"/>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38" name="Right Arrow 16"/>
          <p:cNvSpPr>
            <a:spLocks noChangeArrowheads="1"/>
          </p:cNvSpPr>
          <p:nvPr/>
        </p:nvSpPr>
        <p:spPr bwMode="auto">
          <a:xfrm>
            <a:off x="3271838" y="3009900"/>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39" name="Right Arrow 18"/>
          <p:cNvSpPr>
            <a:spLocks noChangeArrowheads="1"/>
          </p:cNvSpPr>
          <p:nvPr/>
        </p:nvSpPr>
        <p:spPr bwMode="auto">
          <a:xfrm>
            <a:off x="3278188" y="2397125"/>
            <a:ext cx="685800" cy="223838"/>
          </a:xfrm>
          <a:prstGeom prst="rightArrow">
            <a:avLst>
              <a:gd name="adj1" fmla="val 50000"/>
              <a:gd name="adj2" fmla="val 49759"/>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40" name="Right Arrow 19"/>
          <p:cNvSpPr>
            <a:spLocks noChangeArrowheads="1"/>
          </p:cNvSpPr>
          <p:nvPr/>
        </p:nvSpPr>
        <p:spPr bwMode="auto">
          <a:xfrm>
            <a:off x="3271838" y="4775200"/>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41" name="Right Arrow 19"/>
          <p:cNvSpPr>
            <a:spLocks noChangeArrowheads="1"/>
          </p:cNvSpPr>
          <p:nvPr/>
        </p:nvSpPr>
        <p:spPr bwMode="auto">
          <a:xfrm>
            <a:off x="3278188" y="5257800"/>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
        <p:nvSpPr>
          <p:cNvPr id="128042" name="Right Arrow 19"/>
          <p:cNvSpPr>
            <a:spLocks noChangeArrowheads="1"/>
          </p:cNvSpPr>
          <p:nvPr/>
        </p:nvSpPr>
        <p:spPr bwMode="auto">
          <a:xfrm>
            <a:off x="3271838" y="5813425"/>
            <a:ext cx="685800" cy="222250"/>
          </a:xfrm>
          <a:prstGeom prst="rightArrow">
            <a:avLst>
              <a:gd name="adj1" fmla="val 50000"/>
              <a:gd name="adj2" fmla="val 50114"/>
            </a:avLst>
          </a:prstGeom>
          <a:solidFill>
            <a:schemeClr val="accent1"/>
          </a:solidFill>
          <a:ln w="9525" algn="ctr">
            <a:solidFill>
              <a:schemeClr val="tx1"/>
            </a:solidFill>
            <a:round/>
            <a:headEnd/>
            <a:tailEnd/>
          </a:ln>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a:spcBef>
                <a:spcPct val="0"/>
              </a:spcBef>
              <a:buClrTx/>
              <a:buFontTx/>
              <a:buNone/>
            </a:pPr>
            <a:endParaRPr lang="en-US" altLang="en-US" sz="2400" b="0">
              <a:solidFill>
                <a:schemeClr val="tx1"/>
              </a:solidFill>
              <a:latin typeface="Times" pitchFamily="18" charset="0"/>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592" y="685800"/>
            <a:ext cx="8964136" cy="490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212138397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ctrTitle"/>
          </p:nvPr>
        </p:nvSpPr>
        <p:spPr>
          <a:xfrm>
            <a:off x="0" y="152400"/>
            <a:ext cx="7772400" cy="1470025"/>
          </a:xfrm>
        </p:spPr>
        <p:txBody>
          <a:bodyPr/>
          <a:lstStyle/>
          <a:p>
            <a:r>
              <a:rPr lang="en-US" altLang="en-US" smtClean="0">
                <a:solidFill>
                  <a:schemeClr val="bg2"/>
                </a:solidFill>
              </a:rPr>
              <a:t>Behavioral Interventions</a:t>
            </a:r>
          </a:p>
        </p:txBody>
      </p:sp>
      <p:sp>
        <p:nvSpPr>
          <p:cNvPr id="130051" name="Subtitle 2"/>
          <p:cNvSpPr>
            <a:spLocks noGrp="1"/>
          </p:cNvSpPr>
          <p:nvPr>
            <p:ph type="subTitle" idx="1"/>
          </p:nvPr>
        </p:nvSpPr>
        <p:spPr>
          <a:xfrm>
            <a:off x="1143000" y="1981200"/>
            <a:ext cx="6400800" cy="1752600"/>
          </a:xfrm>
        </p:spPr>
        <p:txBody>
          <a:bodyPr/>
          <a:lstStyle/>
          <a:p>
            <a:pPr marL="457200" indent="-457200" algn="l">
              <a:buFont typeface="Arial" pitchFamily="34" charset="0"/>
              <a:buChar char="•"/>
            </a:pPr>
            <a:r>
              <a:rPr lang="en-US" altLang="en-US" smtClean="0"/>
              <a:t>Identify triggers</a:t>
            </a:r>
          </a:p>
          <a:p>
            <a:pPr marL="457200" indent="-457200" algn="l">
              <a:buFont typeface="Arial" pitchFamily="34" charset="0"/>
              <a:buChar char="•"/>
            </a:pPr>
            <a:r>
              <a:rPr lang="en-US" altLang="en-US" smtClean="0"/>
              <a:t>Modify the environment</a:t>
            </a:r>
          </a:p>
          <a:p>
            <a:pPr marL="457200" indent="-457200" algn="l">
              <a:buFont typeface="Arial" pitchFamily="34" charset="0"/>
              <a:buChar char="•"/>
            </a:pPr>
            <a:r>
              <a:rPr lang="en-US" altLang="en-US" smtClean="0"/>
              <a:t>Alter responses to behaviors</a:t>
            </a:r>
          </a:p>
        </p:txBody>
      </p:sp>
      <p:sp>
        <p:nvSpPr>
          <p:cNvPr id="130052"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endParaRPr lang="en-US" altLang="en-US" sz="1800" smtClean="0">
              <a:solidFill>
                <a:schemeClr val="tx1"/>
              </a:solidFill>
              <a:latin typeface="Arial" pitchFamily="34"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Adapting Treatment</a:t>
            </a:r>
          </a:p>
        </p:txBody>
      </p:sp>
      <p:sp>
        <p:nvSpPr>
          <p:cNvPr id="113667" name="Content Placeholder 2"/>
          <p:cNvSpPr>
            <a:spLocks noGrp="1"/>
          </p:cNvSpPr>
          <p:nvPr>
            <p:ph idx="1"/>
          </p:nvPr>
        </p:nvSpPr>
        <p:spPr/>
        <p:txBody>
          <a:bodyPr rtlCol="0">
            <a:normAutofit lnSpcReduction="10000"/>
          </a:bodyPr>
          <a:lstStyle/>
          <a:p>
            <a:pPr fontAlgn="auto">
              <a:spcAft>
                <a:spcPts val="0"/>
              </a:spcAft>
              <a:defRPr/>
            </a:pPr>
            <a:r>
              <a:rPr lang="en-US" smtClean="0"/>
              <a:t>Ask clients to use colors or animals to describe their feelings if it is hard for them to use ‘feeling’ words</a:t>
            </a:r>
          </a:p>
          <a:p>
            <a:pPr fontAlgn="auto">
              <a:spcAft>
                <a:spcPts val="0"/>
              </a:spcAft>
              <a:defRPr/>
            </a:pPr>
            <a:r>
              <a:rPr lang="en-US" smtClean="0"/>
              <a:t>Place photos of counselors on their office doors</a:t>
            </a:r>
          </a:p>
          <a:p>
            <a:pPr fontAlgn="auto">
              <a:spcAft>
                <a:spcPts val="0"/>
              </a:spcAft>
              <a:defRPr/>
            </a:pPr>
            <a:r>
              <a:rPr lang="en-US" smtClean="0"/>
              <a:t>Use concrete representations, i.e.</a:t>
            </a:r>
          </a:p>
          <a:p>
            <a:pPr lvl="1" fontAlgn="auto">
              <a:spcAft>
                <a:spcPts val="0"/>
              </a:spcAft>
              <a:defRPr/>
            </a:pPr>
            <a:r>
              <a:rPr lang="en-US" smtClean="0"/>
              <a:t>Big blue beach ball to represent guilt clients carry</a:t>
            </a:r>
          </a:p>
          <a:p>
            <a:pPr lvl="1" fontAlgn="auto">
              <a:spcAft>
                <a:spcPts val="0"/>
              </a:spcAft>
              <a:defRPr/>
            </a:pPr>
            <a:r>
              <a:rPr lang="en-US" smtClean="0"/>
              <a:t>Strands of wool laid out on floor to represent boundaries		</a:t>
            </a:r>
          </a:p>
          <a:p>
            <a:pPr lvl="1" fontAlgn="auto">
              <a:spcAft>
                <a:spcPts val="0"/>
              </a:spcAft>
              <a:buFontTx/>
              <a:buNone/>
              <a:defRPr/>
            </a:pPr>
            <a:endParaRPr lang="en-US" smtClean="0"/>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Tree>
    <p:extLst>
      <p:ext uri="{BB962C8B-B14F-4D97-AF65-F5344CB8AC3E}">
        <p14:creationId xmlns:p14="http://schemas.microsoft.com/office/powerpoint/2010/main" val="154247349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
        <p:nvSpPr>
          <p:cNvPr id="4099" name="Rectangle 2"/>
          <p:cNvSpPr>
            <a:spLocks noGrp="1" noChangeArrowheads="1"/>
          </p:cNvSpPr>
          <p:nvPr>
            <p:ph type="title"/>
          </p:nvPr>
        </p:nvSpPr>
        <p:spPr/>
        <p:txBody>
          <a:bodyPr/>
          <a:lstStyle/>
          <a:p>
            <a:r>
              <a:rPr lang="en-US" altLang="en-US" smtClean="0"/>
              <a:t>Paradigm Shift</a:t>
            </a:r>
          </a:p>
        </p:txBody>
      </p:sp>
      <p:sp>
        <p:nvSpPr>
          <p:cNvPr id="4100" name="Rectangle 3"/>
          <p:cNvSpPr>
            <a:spLocks noGrp="1" noChangeArrowheads="1"/>
          </p:cNvSpPr>
          <p:nvPr>
            <p:ph type="body" idx="1"/>
          </p:nvPr>
        </p:nvSpPr>
        <p:spPr/>
        <p:txBody>
          <a:bodyPr/>
          <a:lstStyle/>
          <a:p>
            <a:pPr>
              <a:buFontTx/>
              <a:buNone/>
            </a:pPr>
            <a:r>
              <a:rPr lang="en-US" altLang="en-US" b="1" smtClean="0"/>
              <a:t>Change the definition of success</a:t>
            </a:r>
          </a:p>
          <a:p>
            <a:pPr>
              <a:buFontTx/>
              <a:buNone/>
            </a:pPr>
            <a:endParaRPr lang="en-US" altLang="en-US" b="1" smtClean="0"/>
          </a:p>
          <a:p>
            <a:pPr>
              <a:buFontTx/>
              <a:buNone/>
            </a:pPr>
            <a:r>
              <a:rPr lang="en-US" altLang="en-US" smtClean="0"/>
              <a:t>“We must move from viewing the individual as failing if s/he does not do well in a program to viewing the program as not providing what the individual needs in order to succeed.”</a:t>
            </a:r>
          </a:p>
          <a:p>
            <a:pPr>
              <a:buFontTx/>
              <a:buNone/>
            </a:pPr>
            <a:r>
              <a:rPr lang="en-US" altLang="en-US" smtClean="0"/>
              <a:t>						Dubovsky, 2000</a:t>
            </a:r>
          </a:p>
        </p:txBody>
      </p:sp>
    </p:spTree>
    <p:extLst>
      <p:ext uri="{BB962C8B-B14F-4D97-AF65-F5344CB8AC3E}">
        <p14:creationId xmlns:p14="http://schemas.microsoft.com/office/powerpoint/2010/main" val="26109305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152400"/>
            <a:ext cx="8077200" cy="762000"/>
          </a:xfrm>
        </p:spPr>
        <p:txBody>
          <a:bodyPr/>
          <a:lstStyle/>
          <a:p>
            <a:pPr eaLnBrk="1" hangingPunct="1"/>
            <a:r>
              <a:rPr lang="en-US" altLang="en-US" smtClean="0">
                <a:solidFill>
                  <a:schemeClr val="bg1"/>
                </a:solidFill>
              </a:rPr>
              <a:t>1 Drink for Females = 2 Drinks for Males</a:t>
            </a:r>
          </a:p>
        </p:txBody>
      </p:sp>
      <p:sp>
        <p:nvSpPr>
          <p:cNvPr id="55300" name="Rectangle 3"/>
          <p:cNvSpPr>
            <a:spLocks noGrp="1" noChangeArrowheads="1"/>
          </p:cNvSpPr>
          <p:nvPr>
            <p:ph type="body" idx="1"/>
          </p:nvPr>
        </p:nvSpPr>
        <p:spPr>
          <a:xfrm>
            <a:off x="228600" y="1066800"/>
            <a:ext cx="8229600" cy="4876800"/>
          </a:xfrm>
        </p:spPr>
        <p:txBody>
          <a:bodyPr/>
          <a:lstStyle/>
          <a:p>
            <a:pPr algn="ctr" eaLnBrk="1" hangingPunct="1">
              <a:buFontTx/>
              <a:buNone/>
              <a:defRPr/>
            </a:pPr>
            <a:r>
              <a:rPr lang="en-US" altLang="en-US" dirty="0" smtClean="0"/>
              <a:t>Metabolize alcohol differently </a:t>
            </a:r>
          </a:p>
          <a:p>
            <a:pPr eaLnBrk="1" hangingPunct="1">
              <a:defRPr/>
            </a:pPr>
            <a:r>
              <a:rPr lang="en-US" altLang="en-US" dirty="0" smtClean="0"/>
              <a:t>Female bodies contain &lt; water and &gt; fatty tissue so that alcohol is less diluted in the bloodstream and retained in the body longer</a:t>
            </a:r>
          </a:p>
          <a:p>
            <a:pPr eaLnBrk="1" hangingPunct="1">
              <a:defRPr/>
            </a:pPr>
            <a:r>
              <a:rPr lang="en-US" altLang="en-US" dirty="0" smtClean="0"/>
              <a:t>Decreased activity of an enzyme (ADH) that breaks down alcohol</a:t>
            </a:r>
          </a:p>
          <a:p>
            <a:pPr eaLnBrk="1" hangingPunct="1">
              <a:defRPr/>
            </a:pPr>
            <a:r>
              <a:rPr lang="en-US" altLang="en-US" dirty="0" smtClean="0"/>
              <a:t>Estrogen may affect metabolism</a:t>
            </a:r>
          </a:p>
          <a:p>
            <a:pPr eaLnBrk="1" hangingPunct="1">
              <a:buClr>
                <a:schemeClr val="hlink"/>
              </a:buClr>
              <a:defRPr/>
            </a:pPr>
            <a:endParaRPr lang="en-US" altLang="en-US" dirty="0" smtClean="0"/>
          </a:p>
        </p:txBody>
      </p:sp>
      <p:pic>
        <p:nvPicPr>
          <p:cNvPr id="24580" name="Picture 4" descr="FD0045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913" y="4675188"/>
            <a:ext cx="793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FD0045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725988"/>
            <a:ext cx="793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FD0045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5300" y="4675188"/>
            <a:ext cx="793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7086600" y="5062538"/>
            <a:ext cx="5334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50000"/>
              </a:spcBef>
              <a:buClrTx/>
              <a:buFontTx/>
              <a:buNone/>
            </a:pPr>
            <a:r>
              <a:rPr lang="en-US" altLang="en-US" sz="4800">
                <a:solidFill>
                  <a:srgbClr val="FF3300"/>
                </a:solidFill>
                <a:latin typeface="Times New Roman" pitchFamily="18" charset="0"/>
              </a:rPr>
              <a:t>=</a:t>
            </a:r>
          </a:p>
        </p:txBody>
      </p:sp>
      <p:sp>
        <p:nvSpPr>
          <p:cNvPr id="24584" name="TextBox 8"/>
          <p:cNvSpPr txBox="1">
            <a:spLocks noChangeArrowheads="1"/>
          </p:cNvSpPr>
          <p:nvPr/>
        </p:nvSpPr>
        <p:spPr bwMode="auto">
          <a:xfrm>
            <a:off x="762000" y="63246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r>
              <a:rPr lang="en-US" altLang="en-US" sz="2400">
                <a:solidFill>
                  <a:schemeClr val="tx1"/>
                </a:solidFill>
                <a:latin typeface="Times New Roman" pitchFamily="18" charset="0"/>
              </a:rPr>
              <a:t>note</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Strategies</a:t>
            </a:r>
          </a:p>
        </p:txBody>
      </p:sp>
      <p:sp>
        <p:nvSpPr>
          <p:cNvPr id="23555" name="Content Placeholder 2"/>
          <p:cNvSpPr>
            <a:spLocks noGrp="1"/>
          </p:cNvSpPr>
          <p:nvPr>
            <p:ph idx="1"/>
          </p:nvPr>
        </p:nvSpPr>
        <p:spPr/>
        <p:txBody>
          <a:bodyPr/>
          <a:lstStyle/>
          <a:p>
            <a:r>
              <a:rPr lang="en-US" altLang="en-US" smtClean="0"/>
              <a:t>Individual support</a:t>
            </a:r>
          </a:p>
          <a:p>
            <a:r>
              <a:rPr lang="en-US" altLang="en-US" smtClean="0"/>
              <a:t>Peer support</a:t>
            </a:r>
          </a:p>
          <a:p>
            <a:r>
              <a:rPr lang="en-US" altLang="en-US" smtClean="0"/>
              <a:t>Art therapy</a:t>
            </a:r>
          </a:p>
          <a:p>
            <a:r>
              <a:rPr lang="en-US" altLang="en-US" smtClean="0"/>
              <a:t>Allow histories to be told out of sequence </a:t>
            </a:r>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Tree>
    <p:extLst>
      <p:ext uri="{BB962C8B-B14F-4D97-AF65-F5344CB8AC3E}">
        <p14:creationId xmlns:p14="http://schemas.microsoft.com/office/powerpoint/2010/main" val="420404167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Strategies</a:t>
            </a:r>
          </a:p>
        </p:txBody>
      </p:sp>
      <p:sp>
        <p:nvSpPr>
          <p:cNvPr id="115715" name="Content Placeholder 2"/>
          <p:cNvSpPr>
            <a:spLocks noGrp="1"/>
          </p:cNvSpPr>
          <p:nvPr>
            <p:ph idx="1"/>
          </p:nvPr>
        </p:nvSpPr>
        <p:spPr/>
        <p:txBody>
          <a:bodyPr rtlCol="0">
            <a:normAutofit lnSpcReduction="10000"/>
          </a:bodyPr>
          <a:lstStyle/>
          <a:p>
            <a:pPr fontAlgn="auto">
              <a:spcAft>
                <a:spcPts val="0"/>
              </a:spcAft>
              <a:defRPr/>
            </a:pPr>
            <a:r>
              <a:rPr lang="en-US" smtClean="0"/>
              <a:t>Avoid confrontation, which can provoke or agitate brain-injured clients</a:t>
            </a:r>
          </a:p>
          <a:p>
            <a:pPr fontAlgn="auto">
              <a:spcAft>
                <a:spcPts val="0"/>
              </a:spcAft>
              <a:defRPr/>
            </a:pPr>
            <a:r>
              <a:rPr lang="en-US" smtClean="0"/>
              <a:t>Remember that inappropriate behavior may be unintentional</a:t>
            </a:r>
          </a:p>
          <a:p>
            <a:pPr fontAlgn="auto">
              <a:spcAft>
                <a:spcPts val="0"/>
              </a:spcAft>
              <a:defRPr/>
            </a:pPr>
            <a:r>
              <a:rPr lang="en-US" smtClean="0"/>
              <a:t>Assist clients in adopting assistive technologies such as cell phones, smart phones, personal digital assistants, etc. Help them set up reminders for medications, appts, etc.</a:t>
            </a:r>
          </a:p>
          <a:p>
            <a:pPr fontAlgn="auto">
              <a:spcAft>
                <a:spcPts val="0"/>
              </a:spcAft>
              <a:defRPr/>
            </a:pPr>
            <a:endParaRPr lang="en-US" smtClean="0"/>
          </a:p>
          <a:p>
            <a:pPr fontAlgn="auto">
              <a:spcAft>
                <a:spcPts val="0"/>
              </a:spcAft>
              <a:defRPr/>
            </a:pPr>
            <a:endParaRPr lang="en-US" smtClean="0"/>
          </a:p>
        </p:txBody>
      </p:sp>
      <p:sp>
        <p:nvSpPr>
          <p:cNvPr id="4"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Tree>
    <p:extLst>
      <p:ext uri="{BB962C8B-B14F-4D97-AF65-F5344CB8AC3E}">
        <p14:creationId xmlns:p14="http://schemas.microsoft.com/office/powerpoint/2010/main" val="48109336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
        <p:nvSpPr>
          <p:cNvPr id="26626"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A Strength-Based Approach to Improving Outcomes</a:t>
            </a:r>
          </a:p>
        </p:txBody>
      </p:sp>
      <p:sp>
        <p:nvSpPr>
          <p:cNvPr id="94212" name="Rectangle 3"/>
          <p:cNvSpPr>
            <a:spLocks noGrp="1" noChangeArrowheads="1"/>
          </p:cNvSpPr>
          <p:nvPr>
            <p:ph type="body" idx="1"/>
          </p:nvPr>
        </p:nvSpPr>
        <p:spPr/>
        <p:txBody>
          <a:bodyPr rtlCol="0">
            <a:normAutofit lnSpcReduction="10000"/>
          </a:bodyPr>
          <a:lstStyle/>
          <a:p>
            <a:pPr fontAlgn="auto">
              <a:lnSpc>
                <a:spcPct val="90000"/>
              </a:lnSpc>
              <a:spcAft>
                <a:spcPts val="0"/>
              </a:spcAft>
              <a:defRPr/>
            </a:pPr>
            <a:r>
              <a:rPr lang="en-US" smtClean="0"/>
              <a:t>Identify strengths in client </a:t>
            </a:r>
            <a:r>
              <a:rPr lang="en-US" sz="2800" smtClean="0"/>
              <a:t>(family, community)</a:t>
            </a:r>
          </a:p>
          <a:p>
            <a:pPr lvl="1" fontAlgn="auto">
              <a:lnSpc>
                <a:spcPct val="90000"/>
              </a:lnSpc>
              <a:spcAft>
                <a:spcPts val="0"/>
              </a:spcAft>
              <a:defRPr/>
            </a:pPr>
            <a:r>
              <a:rPr lang="en-US" smtClean="0"/>
              <a:t>What do they do well? Like to do? Best qualities?</a:t>
            </a:r>
          </a:p>
          <a:p>
            <a:pPr lvl="1" fontAlgn="auto">
              <a:lnSpc>
                <a:spcPct val="90000"/>
              </a:lnSpc>
              <a:spcAft>
                <a:spcPts val="0"/>
              </a:spcAft>
              <a:defRPr/>
            </a:pPr>
            <a:r>
              <a:rPr lang="en-US" smtClean="0"/>
              <a:t>Common strengths in persons with an FASD :</a:t>
            </a:r>
          </a:p>
          <a:p>
            <a:pPr lvl="2" fontAlgn="auto">
              <a:lnSpc>
                <a:spcPct val="90000"/>
              </a:lnSpc>
              <a:spcAft>
                <a:spcPts val="0"/>
              </a:spcAft>
              <a:buFontTx/>
              <a:buNone/>
              <a:defRPr/>
            </a:pPr>
            <a:r>
              <a:rPr lang="en-US" smtClean="0"/>
              <a:t>+ Friendly		+ Hard Worker</a:t>
            </a:r>
          </a:p>
          <a:p>
            <a:pPr lvl="2" fontAlgn="auto">
              <a:lnSpc>
                <a:spcPct val="90000"/>
              </a:lnSpc>
              <a:spcAft>
                <a:spcPts val="0"/>
              </a:spcAft>
              <a:buFontTx/>
              <a:buNone/>
              <a:defRPr/>
            </a:pPr>
            <a:r>
              <a:rPr lang="en-US" smtClean="0"/>
              <a:t>+ Likeable		+ Determined</a:t>
            </a:r>
          </a:p>
          <a:p>
            <a:pPr lvl="2" fontAlgn="auto">
              <a:lnSpc>
                <a:spcPct val="90000"/>
              </a:lnSpc>
              <a:spcAft>
                <a:spcPts val="0"/>
              </a:spcAft>
              <a:buFontTx/>
              <a:buNone/>
              <a:defRPr/>
            </a:pPr>
            <a:r>
              <a:rPr lang="en-US" smtClean="0"/>
              <a:t>+ Verbal		+ Good with younger children</a:t>
            </a:r>
          </a:p>
          <a:p>
            <a:pPr lvl="2" fontAlgn="auto">
              <a:lnSpc>
                <a:spcPct val="90000"/>
              </a:lnSpc>
              <a:spcAft>
                <a:spcPts val="0"/>
              </a:spcAft>
              <a:buFontTx/>
              <a:buNone/>
              <a:defRPr/>
            </a:pPr>
            <a:r>
              <a:rPr lang="en-US" smtClean="0"/>
              <a:t>+ Helpful			with supervision</a:t>
            </a:r>
          </a:p>
          <a:p>
            <a:pPr lvl="2" fontAlgn="auto">
              <a:lnSpc>
                <a:spcPct val="90000"/>
              </a:lnSpc>
              <a:spcAft>
                <a:spcPts val="0"/>
              </a:spcAft>
              <a:buFontTx/>
              <a:buNone/>
              <a:defRPr/>
            </a:pPr>
            <a:r>
              <a:rPr lang="en-US" smtClean="0"/>
              <a:t>+ Caring		+ Not malicious</a:t>
            </a:r>
          </a:p>
          <a:p>
            <a:pPr lvl="2" fontAlgn="auto">
              <a:lnSpc>
                <a:spcPct val="90000"/>
              </a:lnSpc>
              <a:spcAft>
                <a:spcPts val="0"/>
              </a:spcAft>
              <a:buFontTx/>
              <a:buNone/>
              <a:defRPr/>
            </a:pPr>
            <a:endParaRPr lang="en-US" smtClean="0"/>
          </a:p>
          <a:p>
            <a:pPr fontAlgn="auto">
              <a:lnSpc>
                <a:spcPct val="90000"/>
              </a:lnSpc>
              <a:spcAft>
                <a:spcPts val="0"/>
              </a:spcAft>
              <a:buFontTx/>
              <a:buNone/>
              <a:defRPr/>
            </a:pPr>
            <a:r>
              <a:rPr lang="en-US" sz="4400" smtClean="0">
                <a:latin typeface="Jokerman" pitchFamily="82" charset="0"/>
              </a:rPr>
              <a:t>   EVERY DAY IS A NEW DAY </a:t>
            </a:r>
          </a:p>
          <a:p>
            <a:pPr fontAlgn="auto">
              <a:lnSpc>
                <a:spcPct val="90000"/>
              </a:lnSpc>
              <a:spcAft>
                <a:spcPts val="0"/>
              </a:spcAft>
              <a:buFontTx/>
              <a:buNone/>
              <a:defRPr/>
            </a:pPr>
            <a:endParaRPr lang="en-US" sz="4400" smtClean="0">
              <a:latin typeface="Jokerman" pitchFamily="82" charset="0"/>
            </a:endParaRPr>
          </a:p>
        </p:txBody>
      </p:sp>
    </p:spTree>
    <p:extLst>
      <p:ext uri="{BB962C8B-B14F-4D97-AF65-F5344CB8AC3E}">
        <p14:creationId xmlns:p14="http://schemas.microsoft.com/office/powerpoint/2010/main" val="77249707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rtlCol="0">
            <a:normAutofit fontScale="90000"/>
          </a:bodyPr>
          <a:lstStyle/>
          <a:p>
            <a:pPr fontAlgn="auto">
              <a:spcAft>
                <a:spcPts val="0"/>
              </a:spcAft>
              <a:defRPr/>
            </a:pPr>
            <a:r>
              <a:rPr lang="en-US" dirty="0" smtClean="0"/>
              <a:t>Modifying MI for Individuals with </a:t>
            </a:r>
            <a:br>
              <a:rPr lang="en-US" dirty="0" smtClean="0"/>
            </a:br>
            <a:r>
              <a:rPr lang="en-US" dirty="0" smtClean="0"/>
              <a:t> Cognitive Challenges</a:t>
            </a:r>
            <a:endParaRPr lang="en-US" dirty="0"/>
          </a:p>
        </p:txBody>
      </p:sp>
      <p:sp>
        <p:nvSpPr>
          <p:cNvPr id="102403" name="Content Placeholder 2"/>
          <p:cNvSpPr>
            <a:spLocks noGrp="1"/>
          </p:cNvSpPr>
          <p:nvPr>
            <p:ph idx="1"/>
          </p:nvPr>
        </p:nvSpPr>
        <p:spPr/>
        <p:txBody>
          <a:bodyPr rtlCol="0">
            <a:normAutofit lnSpcReduction="10000"/>
          </a:bodyPr>
          <a:lstStyle/>
          <a:p>
            <a:pPr fontAlgn="auto">
              <a:spcAft>
                <a:spcPts val="0"/>
              </a:spcAft>
              <a:defRPr/>
            </a:pPr>
            <a:r>
              <a:rPr lang="en-US" smtClean="0"/>
              <a:t>Ask, “What are the good things and the less good things about this behavior or action?”</a:t>
            </a:r>
          </a:p>
          <a:p>
            <a:pPr lvl="1" fontAlgn="auto">
              <a:spcAft>
                <a:spcPts val="0"/>
              </a:spcAft>
              <a:defRPr/>
            </a:pPr>
            <a:r>
              <a:rPr lang="en-US" smtClean="0"/>
              <a:t>Write it down</a:t>
            </a:r>
          </a:p>
          <a:p>
            <a:pPr lvl="1" fontAlgn="auto">
              <a:spcAft>
                <a:spcPts val="0"/>
              </a:spcAft>
              <a:defRPr/>
            </a:pPr>
            <a:r>
              <a:rPr lang="en-US" smtClean="0"/>
              <a:t>Be thorough</a:t>
            </a:r>
          </a:p>
          <a:p>
            <a:pPr lvl="1" fontAlgn="auto">
              <a:spcAft>
                <a:spcPts val="0"/>
              </a:spcAft>
              <a:defRPr/>
            </a:pPr>
            <a:r>
              <a:rPr lang="en-US" smtClean="0"/>
              <a:t>Ask, “What else is good about it?”</a:t>
            </a:r>
          </a:p>
          <a:p>
            <a:pPr fontAlgn="auto">
              <a:spcAft>
                <a:spcPts val="0"/>
              </a:spcAft>
              <a:defRPr/>
            </a:pPr>
            <a:r>
              <a:rPr lang="en-US" smtClean="0"/>
              <a:t>Use lots of repetition and review</a:t>
            </a:r>
          </a:p>
          <a:p>
            <a:pPr fontAlgn="auto">
              <a:spcAft>
                <a:spcPts val="0"/>
              </a:spcAft>
              <a:defRPr/>
            </a:pPr>
            <a:r>
              <a:rPr lang="en-US" smtClean="0"/>
              <a:t>Use multiple senses (videos, computer)</a:t>
            </a:r>
          </a:p>
          <a:p>
            <a:pPr fontAlgn="auto">
              <a:spcAft>
                <a:spcPts val="0"/>
              </a:spcAft>
              <a:defRPr/>
            </a:pPr>
            <a:r>
              <a:rPr lang="en-US" smtClean="0"/>
              <a:t>Do the work IN the meeting instead of homework</a:t>
            </a:r>
          </a:p>
          <a:p>
            <a:pPr fontAlgn="auto">
              <a:spcAft>
                <a:spcPts val="0"/>
              </a:spcAft>
              <a:buFontTx/>
              <a:buNone/>
              <a:defRPr/>
            </a:pPr>
            <a:endParaRPr lang="en-US" smtClean="0"/>
          </a:p>
        </p:txBody>
      </p:sp>
      <p:sp>
        <p:nvSpPr>
          <p:cNvPr id="108548"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spTree>
    <p:extLst>
      <p:ext uri="{BB962C8B-B14F-4D97-AF65-F5344CB8AC3E}">
        <p14:creationId xmlns:p14="http://schemas.microsoft.com/office/powerpoint/2010/main" val="127940786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Good and Not So Good Things</a:t>
            </a:r>
            <a:endParaRPr lang="en-US" dirty="0"/>
          </a:p>
        </p:txBody>
      </p:sp>
      <p:sp>
        <p:nvSpPr>
          <p:cNvPr id="105475"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pic>
        <p:nvPicPr>
          <p:cNvPr id="1229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371600"/>
            <a:ext cx="4267200" cy="4818063"/>
          </a:xfrm>
          <a:noFill/>
        </p:spPr>
      </p:pic>
    </p:spTree>
    <p:extLst>
      <p:ext uri="{BB962C8B-B14F-4D97-AF65-F5344CB8AC3E}">
        <p14:creationId xmlns:p14="http://schemas.microsoft.com/office/powerpoint/2010/main" val="58281463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lstStyle/>
          <a:p>
            <a:r>
              <a:rPr lang="en-US" altLang="en-US" smtClean="0"/>
              <a:t>What Helps? What Doesn’t Help?</a:t>
            </a:r>
          </a:p>
        </p:txBody>
      </p:sp>
      <p:pic>
        <p:nvPicPr>
          <p:cNvPr id="13315" name="Content Placeholder 6" descr="wk4_fg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05000"/>
            <a:ext cx="3657600" cy="3657600"/>
          </a:xfrm>
        </p:spPr>
      </p:pic>
      <p:sp>
        <p:nvSpPr>
          <p:cNvPr id="106500" name="Footer Placeholder 3"/>
          <p:cNvSpPr>
            <a:spLocks noGrp="1"/>
          </p:cNvSpPr>
          <p:nvPr>
            <p:ph type="ftr" sz="quarter" idx="11"/>
          </p:nvPr>
        </p:nvSpPr>
        <p:spPr/>
        <p:txBody>
          <a:bodyPr/>
          <a:lstStyle/>
          <a:p>
            <a:pPr>
              <a:defRPr/>
            </a:pPr>
            <a:r>
              <a:rPr lang="en-US">
                <a:solidFill>
                  <a:prstClr val="black">
                    <a:tint val="75000"/>
                  </a:prstClr>
                </a:solidFill>
              </a:rPr>
              <a:t>Institute for Health and Recovery</a:t>
            </a:r>
          </a:p>
        </p:txBody>
      </p:sp>
      <p:pic>
        <p:nvPicPr>
          <p:cNvPr id="13317" name="Picture 7" descr="wk4_fg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3822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0511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ctrTitle"/>
          </p:nvPr>
        </p:nvSpPr>
        <p:spPr>
          <a:xfrm>
            <a:off x="304800" y="152400"/>
            <a:ext cx="7772400" cy="1470025"/>
          </a:xfrm>
        </p:spPr>
        <p:txBody>
          <a:bodyPr/>
          <a:lstStyle/>
          <a:p>
            <a:r>
              <a:rPr lang="en-US" altLang="en-US" smtClean="0">
                <a:solidFill>
                  <a:schemeClr val="bg2"/>
                </a:solidFill>
              </a:rPr>
              <a:t>Cognitive/educational interventions</a:t>
            </a:r>
          </a:p>
        </p:txBody>
      </p:sp>
      <p:sp>
        <p:nvSpPr>
          <p:cNvPr id="3" name="Subtitle 2"/>
          <p:cNvSpPr>
            <a:spLocks noGrp="1"/>
          </p:cNvSpPr>
          <p:nvPr>
            <p:ph type="subTitle" idx="1"/>
          </p:nvPr>
        </p:nvSpPr>
        <p:spPr>
          <a:xfrm>
            <a:off x="304800" y="1600200"/>
            <a:ext cx="8610600" cy="1752600"/>
          </a:xfrm>
        </p:spPr>
        <p:txBody>
          <a:bodyPr/>
          <a:lstStyle/>
          <a:p>
            <a:pPr marL="457200" indent="-457200" algn="l">
              <a:buFont typeface="Arial" panose="020B0604020202020204" pitchFamily="34" charset="0"/>
              <a:buChar char="•"/>
              <a:defRPr/>
            </a:pPr>
            <a:r>
              <a:rPr lang="en-US" dirty="0" smtClean="0"/>
              <a:t>Cognitive control therapy:</a:t>
            </a:r>
          </a:p>
          <a:p>
            <a:pPr marL="914400" lvl="1" indent="-457200" algn="l">
              <a:buFont typeface="Arial" panose="020B0604020202020204" pitchFamily="34" charset="0"/>
              <a:buChar char="•"/>
              <a:defRPr/>
            </a:pPr>
            <a:r>
              <a:rPr lang="en-US" dirty="0" smtClean="0"/>
              <a:t>“When </a:t>
            </a:r>
            <a:r>
              <a:rPr lang="en-US" dirty="0"/>
              <a:t>I get frustrated, I stop and </a:t>
            </a:r>
            <a:endParaRPr lang="en-US" dirty="0" smtClean="0"/>
          </a:p>
          <a:p>
            <a:pPr lvl="1" algn="l">
              <a:defRPr/>
            </a:pPr>
            <a:r>
              <a:rPr lang="en-US" dirty="0" smtClean="0"/>
              <a:t>	take </a:t>
            </a:r>
            <a:r>
              <a:rPr lang="en-US" dirty="0"/>
              <a:t>a </a:t>
            </a:r>
            <a:r>
              <a:rPr lang="en-US" dirty="0" smtClean="0"/>
              <a:t>deep breath.”</a:t>
            </a:r>
          </a:p>
          <a:p>
            <a:pPr lvl="1" algn="l">
              <a:defRPr/>
            </a:pPr>
            <a:endParaRPr lang="en-US" dirty="0"/>
          </a:p>
          <a:p>
            <a:pPr marL="914400" lvl="1" indent="-457200" algn="l">
              <a:buFont typeface="Arial" panose="020B0604020202020204" pitchFamily="34" charset="0"/>
              <a:buChar char="•"/>
              <a:defRPr/>
            </a:pPr>
            <a:r>
              <a:rPr lang="en-US" dirty="0" smtClean="0"/>
              <a:t>“</a:t>
            </a:r>
            <a:r>
              <a:rPr lang="en-US" dirty="0"/>
              <a:t>If I feel angry, I can say that I am angry</a:t>
            </a:r>
            <a:r>
              <a:rPr lang="en-US" dirty="0" smtClean="0"/>
              <a:t>.”</a:t>
            </a:r>
          </a:p>
          <a:p>
            <a:pPr marL="914400" lvl="1" indent="-457200" algn="l">
              <a:buFont typeface="Arial" panose="020B0604020202020204" pitchFamily="34" charset="0"/>
              <a:buChar char="•"/>
              <a:defRPr/>
            </a:pPr>
            <a:endParaRPr lang="en-US" dirty="0"/>
          </a:p>
          <a:p>
            <a:pPr marL="914400" lvl="1" indent="-457200" algn="l">
              <a:buFont typeface="Arial" panose="020B0604020202020204" pitchFamily="34" charset="0"/>
              <a:buChar char="•"/>
              <a:defRPr/>
            </a:pPr>
            <a:r>
              <a:rPr lang="en-US" dirty="0" smtClean="0"/>
              <a:t>“</a:t>
            </a:r>
            <a:r>
              <a:rPr lang="en-US" dirty="0"/>
              <a:t>If someone makes me mad, I can turn around and walk away</a:t>
            </a:r>
            <a:r>
              <a:rPr lang="en-US" dirty="0" smtClean="0"/>
              <a:t>.”</a:t>
            </a:r>
          </a:p>
          <a:p>
            <a:pPr lvl="1" algn="l">
              <a:defRPr/>
            </a:pPr>
            <a:endParaRPr lang="en-US" dirty="0"/>
          </a:p>
          <a:p>
            <a:pPr marL="914400" lvl="1" indent="-457200" algn="l">
              <a:buFont typeface="Arial" panose="020B0604020202020204" pitchFamily="34" charset="0"/>
              <a:buChar char="•"/>
              <a:defRPr/>
            </a:pPr>
            <a:r>
              <a:rPr lang="en-US" dirty="0" smtClean="0"/>
              <a:t>“</a:t>
            </a:r>
            <a:r>
              <a:rPr lang="en-US" dirty="0"/>
              <a:t>When I feel out of control, I ask for help</a:t>
            </a:r>
            <a:r>
              <a:rPr lang="en-US" dirty="0" smtClean="0"/>
              <a:t>.”</a:t>
            </a:r>
          </a:p>
        </p:txBody>
      </p:sp>
      <p:pic>
        <p:nvPicPr>
          <p:cNvPr id="207874" name="Picture 2" descr="C:\Users\enidwatson\AppData\Local\Microsoft\Windows\Temporary Internet Files\Content.IE5\FMDLUMAT\MP9004227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295400"/>
            <a:ext cx="19621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endParaRPr lang="en-US" altLang="en-US" sz="1800" smtClean="0">
              <a:solidFill>
                <a:schemeClr val="tx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7874"/>
                                        </p:tgtEl>
                                        <p:attrNameLst>
                                          <p:attrName>style.visibility</p:attrName>
                                        </p:attrNameLst>
                                      </p:cBhvr>
                                      <p:to>
                                        <p:strVal val="visible"/>
                                      </p:to>
                                    </p:set>
                                    <p:anim calcmode="lin" valueType="num">
                                      <p:cBhvr additive="base">
                                        <p:cTn id="7" dur="500" fill="hold"/>
                                        <p:tgtEl>
                                          <p:spTgt spid="207874"/>
                                        </p:tgtEl>
                                        <p:attrNameLst>
                                          <p:attrName>ppt_x</p:attrName>
                                        </p:attrNameLst>
                                      </p:cBhvr>
                                      <p:tavLst>
                                        <p:tav tm="0">
                                          <p:val>
                                            <p:strVal val="#ppt_x"/>
                                          </p:val>
                                        </p:tav>
                                        <p:tav tm="100000">
                                          <p:val>
                                            <p:strVal val="#ppt_x"/>
                                          </p:val>
                                        </p:tav>
                                      </p:tavLst>
                                    </p:anim>
                                    <p:anim calcmode="lin" valueType="num">
                                      <p:cBhvr additive="base">
                                        <p:cTn id="8" dur="500" fill="hold"/>
                                        <p:tgtEl>
                                          <p:spTgt spid="207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a:xfrm>
            <a:off x="152400" y="228600"/>
            <a:ext cx="7772400" cy="1470025"/>
          </a:xfrm>
        </p:spPr>
        <p:txBody>
          <a:bodyPr/>
          <a:lstStyle/>
          <a:p>
            <a:pPr>
              <a:defRPr/>
            </a:pPr>
            <a:r>
              <a:rPr lang="en-US" altLang="en-US" sz="5400" dirty="0" smtClean="0">
                <a:solidFill>
                  <a:srgbClr val="FF0000"/>
                </a:solidFill>
              </a:rPr>
              <a:t>A</a:t>
            </a:r>
            <a:r>
              <a:rPr lang="en-US" altLang="en-US" sz="5400" dirty="0" smtClean="0">
                <a:solidFill>
                  <a:schemeClr val="accent2">
                    <a:lumMod val="60000"/>
                    <a:lumOff val="40000"/>
                  </a:schemeClr>
                </a:solidFill>
              </a:rPr>
              <a:t>d</a:t>
            </a:r>
            <a:r>
              <a:rPr lang="en-US" altLang="en-US" sz="5400" dirty="0" smtClean="0">
                <a:solidFill>
                  <a:schemeClr val="accent4"/>
                </a:solidFill>
              </a:rPr>
              <a:t>a</a:t>
            </a:r>
            <a:r>
              <a:rPr lang="en-US" altLang="en-US" sz="5400" dirty="0" smtClean="0">
                <a:solidFill>
                  <a:schemeClr val="bg1">
                    <a:lumMod val="75000"/>
                  </a:schemeClr>
                </a:solidFill>
              </a:rPr>
              <a:t>p</a:t>
            </a:r>
            <a:r>
              <a:rPr lang="en-US" altLang="en-US" sz="5400" dirty="0" smtClean="0">
                <a:solidFill>
                  <a:srgbClr val="FFFF00"/>
                </a:solidFill>
              </a:rPr>
              <a:t>t</a:t>
            </a:r>
            <a:r>
              <a:rPr lang="en-US" altLang="en-US" sz="5400" dirty="0" smtClean="0">
                <a:solidFill>
                  <a:srgbClr val="00B0F0"/>
                </a:solidFill>
              </a:rPr>
              <a:t>i</a:t>
            </a:r>
            <a:r>
              <a:rPr lang="en-US" altLang="en-US" sz="5400" dirty="0" smtClean="0">
                <a:solidFill>
                  <a:schemeClr val="accent3">
                    <a:lumMod val="75000"/>
                  </a:schemeClr>
                </a:solidFill>
              </a:rPr>
              <a:t>v</a:t>
            </a:r>
            <a:r>
              <a:rPr lang="en-US" altLang="en-US" sz="5400" dirty="0" smtClean="0">
                <a:solidFill>
                  <a:schemeClr val="accent6">
                    <a:lumMod val="20000"/>
                    <a:lumOff val="80000"/>
                  </a:schemeClr>
                </a:solidFill>
              </a:rPr>
              <a:t>e</a:t>
            </a:r>
            <a:r>
              <a:rPr lang="en-US" altLang="en-US" dirty="0" smtClean="0">
                <a:solidFill>
                  <a:schemeClr val="bg2"/>
                </a:solidFill>
              </a:rPr>
              <a:t> Interventions</a:t>
            </a:r>
          </a:p>
        </p:txBody>
      </p:sp>
      <p:sp>
        <p:nvSpPr>
          <p:cNvPr id="133123" name="Subtitle 1"/>
          <p:cNvSpPr>
            <a:spLocks noGrp="1"/>
          </p:cNvSpPr>
          <p:nvPr>
            <p:ph type="subTitle" idx="1"/>
          </p:nvPr>
        </p:nvSpPr>
        <p:spPr>
          <a:xfrm>
            <a:off x="1219200" y="1600200"/>
            <a:ext cx="6400800" cy="990600"/>
          </a:xfrm>
        </p:spPr>
        <p:txBody>
          <a:bodyPr/>
          <a:lstStyle/>
          <a:p>
            <a:r>
              <a:rPr lang="en-US" altLang="en-US" smtClean="0"/>
              <a:t>Change presenting problem behavior.</a:t>
            </a:r>
          </a:p>
        </p:txBody>
      </p:sp>
      <p:sp>
        <p:nvSpPr>
          <p:cNvPr id="9" name="Subtitle 1"/>
          <p:cNvSpPr txBox="1">
            <a:spLocks/>
          </p:cNvSpPr>
          <p:nvPr/>
        </p:nvSpPr>
        <p:spPr bwMode="auto">
          <a:xfrm>
            <a:off x="1247775" y="3124200"/>
            <a:ext cx="640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75000"/>
              </a:spcBef>
              <a:spcAft>
                <a:spcPct val="0"/>
              </a:spcAft>
              <a:buClr>
                <a:schemeClr val="tx1"/>
              </a:buClr>
              <a:buFont typeface="Wingdings" pitchFamily="2" charset="2"/>
              <a:buNone/>
              <a:defRPr sz="2800">
                <a:solidFill>
                  <a:schemeClr val="tx2"/>
                </a:solidFill>
                <a:latin typeface="+mn-lt"/>
                <a:ea typeface="+mn-ea"/>
                <a:cs typeface="+mn-cs"/>
              </a:defRPr>
            </a:lvl1pPr>
            <a:lvl2pPr marL="457200" indent="0" algn="ctr" rtl="0" eaLnBrk="0" fontAlgn="base" hangingPunct="0">
              <a:spcBef>
                <a:spcPct val="20000"/>
              </a:spcBef>
              <a:spcAft>
                <a:spcPct val="0"/>
              </a:spcAft>
              <a:buClr>
                <a:schemeClr val="tx1"/>
              </a:buClr>
              <a:buFont typeface="Wingdings" pitchFamily="2" charset="2"/>
              <a:buNone/>
              <a:defRPr sz="2400">
                <a:solidFill>
                  <a:schemeClr val="tx2"/>
                </a:solidFill>
                <a:latin typeface="+mn-lt"/>
              </a:defRPr>
            </a:lvl2pPr>
            <a:lvl3pPr marL="914400" indent="0" algn="ctr" rtl="0" eaLnBrk="0" fontAlgn="base" hangingPunct="0">
              <a:spcBef>
                <a:spcPct val="20000"/>
              </a:spcBef>
              <a:spcAft>
                <a:spcPct val="0"/>
              </a:spcAft>
              <a:buClr>
                <a:schemeClr val="tx1"/>
              </a:buClr>
              <a:buFont typeface="Wingdings" pitchFamily="2" charset="2"/>
              <a:buNone/>
              <a:defRPr sz="2400" i="1">
                <a:solidFill>
                  <a:schemeClr val="tx2"/>
                </a:solidFill>
                <a:latin typeface="+mn-lt"/>
              </a:defRPr>
            </a:lvl3pPr>
            <a:lvl4pPr marL="1371600" indent="0" algn="ctr" rtl="0" eaLnBrk="0" fontAlgn="base" hangingPunct="0">
              <a:spcBef>
                <a:spcPct val="20000"/>
              </a:spcBef>
              <a:spcAft>
                <a:spcPct val="0"/>
              </a:spcAft>
              <a:buClr>
                <a:schemeClr val="tx1"/>
              </a:buClr>
              <a:buFont typeface="Wingdings" pitchFamily="2" charset="2"/>
              <a:buNone/>
              <a:defRPr sz="2000">
                <a:solidFill>
                  <a:schemeClr val="tx2"/>
                </a:solidFill>
                <a:latin typeface="+mj-lt"/>
              </a:defRPr>
            </a:lvl4pPr>
            <a:lvl5pPr marL="1828800" indent="0" algn="ctr" rtl="0" eaLnBrk="0" fontAlgn="base" hangingPunct="0">
              <a:spcBef>
                <a:spcPct val="20000"/>
              </a:spcBef>
              <a:spcAft>
                <a:spcPct val="0"/>
              </a:spcAft>
              <a:buClr>
                <a:schemeClr val="tx1"/>
              </a:buClr>
              <a:buFont typeface="Wingdings" pitchFamily="2" charset="2"/>
              <a:buNone/>
              <a:defRPr sz="2000" i="1">
                <a:solidFill>
                  <a:schemeClr val="tx2"/>
                </a:solidFill>
                <a:latin typeface="+mj-lt"/>
              </a:defRPr>
            </a:lvl5pPr>
            <a:lvl6pPr marL="2286000" indent="0" algn="ctr" rtl="0" eaLnBrk="0" fontAlgn="base" hangingPunct="0">
              <a:spcBef>
                <a:spcPct val="20000"/>
              </a:spcBef>
              <a:spcAft>
                <a:spcPct val="0"/>
              </a:spcAft>
              <a:buNone/>
              <a:defRPr sz="2000" i="1">
                <a:solidFill>
                  <a:schemeClr val="tx1"/>
                </a:solidFill>
                <a:latin typeface="+mj-lt"/>
              </a:defRPr>
            </a:lvl6pPr>
            <a:lvl7pPr marL="2743200" indent="0" algn="ctr" rtl="0" eaLnBrk="0" fontAlgn="base" hangingPunct="0">
              <a:spcBef>
                <a:spcPct val="20000"/>
              </a:spcBef>
              <a:spcAft>
                <a:spcPct val="0"/>
              </a:spcAft>
              <a:buNone/>
              <a:defRPr sz="2000" i="1">
                <a:solidFill>
                  <a:schemeClr val="tx1"/>
                </a:solidFill>
                <a:latin typeface="+mj-lt"/>
              </a:defRPr>
            </a:lvl7pPr>
            <a:lvl8pPr marL="3200400" indent="0" algn="ctr" rtl="0" eaLnBrk="0" fontAlgn="base" hangingPunct="0">
              <a:spcBef>
                <a:spcPct val="20000"/>
              </a:spcBef>
              <a:spcAft>
                <a:spcPct val="0"/>
              </a:spcAft>
              <a:buNone/>
              <a:defRPr sz="2000" i="1">
                <a:solidFill>
                  <a:schemeClr val="tx1"/>
                </a:solidFill>
                <a:latin typeface="+mj-lt"/>
              </a:defRPr>
            </a:lvl8pPr>
            <a:lvl9pPr marL="3657600" indent="0" algn="ctr" rtl="0" eaLnBrk="0" fontAlgn="base" hangingPunct="0">
              <a:spcBef>
                <a:spcPct val="20000"/>
              </a:spcBef>
              <a:spcAft>
                <a:spcPct val="0"/>
              </a:spcAft>
              <a:buNone/>
              <a:defRPr sz="2000" i="1">
                <a:solidFill>
                  <a:schemeClr val="tx1"/>
                </a:solidFill>
                <a:latin typeface="+mj-lt"/>
              </a:defRPr>
            </a:lvl9pPr>
          </a:lstStyle>
          <a:p>
            <a:pPr>
              <a:defRPr/>
            </a:pPr>
            <a:r>
              <a:rPr lang="en-US" b="0" kern="0" dirty="0" smtClean="0"/>
              <a:t>Change caregiver understanding of client’s behavioral problems differently and provide accommodations in all settings.  </a:t>
            </a:r>
            <a:endParaRPr lang="en-US" b="0" kern="0" dirty="0"/>
          </a:p>
        </p:txBody>
      </p:sp>
      <p:pic>
        <p:nvPicPr>
          <p:cNvPr id="221186" name="Picture 2" descr="C:\Users\enidwatson\AppData\Local\Microsoft\Windows\Temporary Internet Files\Content.IE5\FMDLUMAT\MC90003018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219200"/>
            <a:ext cx="163036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4" descr="C:\Users\enidwatson\AppData\Local\Microsoft\Windows\Temporary Internet Files\Content.IE5\BP4WM9TQ\MC90044183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1850" y="3733800"/>
            <a:ext cx="19621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endParaRPr lang="en-US" altLang="en-US" sz="1800" smtClean="0">
              <a:solidFill>
                <a:schemeClr val="tx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21188"/>
                                        </p:tgtEl>
                                        <p:attrNameLst>
                                          <p:attrName>style.visibility</p:attrName>
                                        </p:attrNameLst>
                                      </p:cBhvr>
                                      <p:to>
                                        <p:strVal val="visible"/>
                                      </p:to>
                                    </p:set>
                                    <p:anim calcmode="lin" valueType="num">
                                      <p:cBhvr additive="base">
                                        <p:cTn id="17" dur="500" fill="hold"/>
                                        <p:tgtEl>
                                          <p:spTgt spid="221188"/>
                                        </p:tgtEl>
                                        <p:attrNameLst>
                                          <p:attrName>ppt_x</p:attrName>
                                        </p:attrNameLst>
                                      </p:cBhvr>
                                      <p:tavLst>
                                        <p:tav tm="0">
                                          <p:val>
                                            <p:strVal val="#ppt_x"/>
                                          </p:val>
                                        </p:tav>
                                        <p:tav tm="100000">
                                          <p:val>
                                            <p:strVal val="#ppt_x"/>
                                          </p:val>
                                        </p:tav>
                                      </p:tavLst>
                                    </p:anim>
                                    <p:anim calcmode="lin" valueType="num">
                                      <p:cBhvr additive="base">
                                        <p:cTn id="18" dur="500" fill="hold"/>
                                        <p:tgtEl>
                                          <p:spTgt spid="221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a:xfrm>
            <a:off x="152400" y="228600"/>
            <a:ext cx="7772400" cy="1470025"/>
          </a:xfrm>
        </p:spPr>
        <p:txBody>
          <a:bodyPr/>
          <a:lstStyle/>
          <a:p>
            <a:pPr>
              <a:defRPr/>
            </a:pPr>
            <a:r>
              <a:rPr lang="en-US" altLang="en-US" sz="5400" dirty="0" smtClean="0">
                <a:solidFill>
                  <a:srgbClr val="FF0000"/>
                </a:solidFill>
              </a:rPr>
              <a:t>A</a:t>
            </a:r>
            <a:r>
              <a:rPr lang="en-US" altLang="en-US" sz="5400" dirty="0" smtClean="0">
                <a:solidFill>
                  <a:schemeClr val="accent2">
                    <a:lumMod val="60000"/>
                    <a:lumOff val="40000"/>
                  </a:schemeClr>
                </a:solidFill>
              </a:rPr>
              <a:t>d</a:t>
            </a:r>
            <a:r>
              <a:rPr lang="en-US" altLang="en-US" sz="5400" dirty="0" smtClean="0">
                <a:solidFill>
                  <a:schemeClr val="accent4"/>
                </a:solidFill>
              </a:rPr>
              <a:t>a</a:t>
            </a:r>
            <a:r>
              <a:rPr lang="en-US" altLang="en-US" sz="5400" dirty="0" smtClean="0">
                <a:solidFill>
                  <a:schemeClr val="bg1">
                    <a:lumMod val="75000"/>
                  </a:schemeClr>
                </a:solidFill>
              </a:rPr>
              <a:t>p</a:t>
            </a:r>
            <a:r>
              <a:rPr lang="en-US" altLang="en-US" sz="5400" dirty="0" smtClean="0">
                <a:solidFill>
                  <a:srgbClr val="FFFF00"/>
                </a:solidFill>
              </a:rPr>
              <a:t>t</a:t>
            </a:r>
            <a:r>
              <a:rPr lang="en-US" altLang="en-US" sz="5400" dirty="0" smtClean="0">
                <a:solidFill>
                  <a:srgbClr val="00B0F0"/>
                </a:solidFill>
              </a:rPr>
              <a:t>i</a:t>
            </a:r>
            <a:r>
              <a:rPr lang="en-US" altLang="en-US" sz="5400" dirty="0" smtClean="0">
                <a:solidFill>
                  <a:schemeClr val="accent3">
                    <a:lumMod val="75000"/>
                  </a:schemeClr>
                </a:solidFill>
              </a:rPr>
              <a:t>v</a:t>
            </a:r>
            <a:r>
              <a:rPr lang="en-US" altLang="en-US" sz="5400" dirty="0" smtClean="0">
                <a:solidFill>
                  <a:schemeClr val="accent6">
                    <a:lumMod val="20000"/>
                    <a:lumOff val="80000"/>
                  </a:schemeClr>
                </a:solidFill>
              </a:rPr>
              <a:t>e</a:t>
            </a:r>
            <a:r>
              <a:rPr lang="en-US" altLang="en-US" dirty="0" smtClean="0">
                <a:solidFill>
                  <a:schemeClr val="bg2"/>
                </a:solidFill>
              </a:rPr>
              <a:t> Interventions</a:t>
            </a:r>
          </a:p>
        </p:txBody>
      </p:sp>
      <p:sp>
        <p:nvSpPr>
          <p:cNvPr id="134147" name="Subtitle 2"/>
          <p:cNvSpPr>
            <a:spLocks noGrp="1"/>
          </p:cNvSpPr>
          <p:nvPr>
            <p:ph type="subTitle" idx="1"/>
          </p:nvPr>
        </p:nvSpPr>
        <p:spPr>
          <a:xfrm>
            <a:off x="228600" y="1676400"/>
            <a:ext cx="4343400" cy="1752600"/>
          </a:xfrm>
        </p:spPr>
        <p:txBody>
          <a:bodyPr/>
          <a:lstStyle/>
          <a:p>
            <a:pPr marL="457200" indent="-457200" algn="l">
              <a:buFont typeface="Arial" pitchFamily="34" charset="0"/>
              <a:buChar char="•"/>
            </a:pPr>
            <a:r>
              <a:rPr lang="en-US" altLang="en-US" smtClean="0"/>
              <a:t>Social skills training</a:t>
            </a:r>
          </a:p>
          <a:p>
            <a:pPr marL="457200" indent="-457200" algn="l">
              <a:buFont typeface="Arial" pitchFamily="34" charset="0"/>
              <a:buChar char="•"/>
            </a:pPr>
            <a:r>
              <a:rPr lang="en-US" altLang="en-US" smtClean="0"/>
              <a:t>Safety skills</a:t>
            </a:r>
          </a:p>
          <a:p>
            <a:pPr marL="457200" indent="-457200" algn="l">
              <a:buFont typeface="Arial" pitchFamily="34" charset="0"/>
              <a:buChar char="•"/>
            </a:pPr>
            <a:r>
              <a:rPr lang="en-US" altLang="en-US" smtClean="0"/>
              <a:t>Contraception</a:t>
            </a:r>
          </a:p>
        </p:txBody>
      </p:sp>
      <p:pic>
        <p:nvPicPr>
          <p:cNvPr id="206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419475"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A6381"/>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1433513"/>
            <a:ext cx="36004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C:\Users\enidwatson\AppData\Local\Microsoft\Windows\Temporary Internet Files\Content.IE5\SGPPKLIU\MP9004226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454400"/>
            <a:ext cx="1484313"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descr="C:\Users\enidwatson\AppData\Local\Microsoft\Windows\Temporary Internet Files\Content.IE5\BP4WM9TQ\MC900250834[2].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400" y="3692525"/>
            <a:ext cx="146367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endParaRPr lang="en-US" altLang="en-US" sz="1800" smtClean="0">
              <a:solidFill>
                <a:schemeClr val="tx1"/>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500" fill="hold"/>
                                        <p:tgtEl>
                                          <p:spTgt spid="206850"/>
                                        </p:tgtEl>
                                        <p:attrNameLst>
                                          <p:attrName>ppt_x</p:attrName>
                                        </p:attrNameLst>
                                      </p:cBhvr>
                                      <p:tavLst>
                                        <p:tav tm="0">
                                          <p:val>
                                            <p:strVal val="#ppt_x"/>
                                          </p:val>
                                        </p:tav>
                                        <p:tav tm="100000">
                                          <p:val>
                                            <p:strVal val="#ppt_x"/>
                                          </p:val>
                                        </p:tav>
                                      </p:tavLst>
                                    </p:anim>
                                    <p:anim calcmode="lin" valueType="num">
                                      <p:cBhvr additive="base">
                                        <p:cTn id="8" dur="500" fill="hold"/>
                                        <p:tgtEl>
                                          <p:spTgt spid="20685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88070"/>
                                        </p:tgtEl>
                                        <p:attrNameLst>
                                          <p:attrName>style.visibility</p:attrName>
                                        </p:attrNameLst>
                                      </p:cBhvr>
                                      <p:to>
                                        <p:strVal val="visible"/>
                                      </p:to>
                                    </p:set>
                                    <p:animEffect transition="in" filter="fade">
                                      <p:cBhvr>
                                        <p:cTn id="19" dur="1000"/>
                                        <p:tgtEl>
                                          <p:spTgt spid="88070"/>
                                        </p:tgtEl>
                                      </p:cBhvr>
                                    </p:animEffect>
                                    <p:anim calcmode="lin" valueType="num">
                                      <p:cBhvr>
                                        <p:cTn id="20" dur="1000" fill="hold"/>
                                        <p:tgtEl>
                                          <p:spTgt spid="88070"/>
                                        </p:tgtEl>
                                        <p:attrNameLst>
                                          <p:attrName>ppt_x</p:attrName>
                                        </p:attrNameLst>
                                      </p:cBhvr>
                                      <p:tavLst>
                                        <p:tav tm="0">
                                          <p:val>
                                            <p:strVal val="#ppt_x"/>
                                          </p:val>
                                        </p:tav>
                                        <p:tav tm="100000">
                                          <p:val>
                                            <p:strVal val="#ppt_x"/>
                                          </p:val>
                                        </p:tav>
                                      </p:tavLst>
                                    </p:anim>
                                    <p:anim calcmode="lin" valueType="num">
                                      <p:cBhvr>
                                        <p:cTn id="21" dur="1000" fill="hold"/>
                                        <p:tgtEl>
                                          <p:spTgt spid="8807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88071"/>
                                        </p:tgtEl>
                                        <p:attrNameLst>
                                          <p:attrName>style.visibility</p:attrName>
                                        </p:attrNameLst>
                                      </p:cBhvr>
                                      <p:to>
                                        <p:strVal val="visible"/>
                                      </p:to>
                                    </p:set>
                                    <p:animEffect transition="in" filter="fade">
                                      <p:cBhvr>
                                        <p:cTn id="26" dur="1000"/>
                                        <p:tgtEl>
                                          <p:spTgt spid="88071"/>
                                        </p:tgtEl>
                                      </p:cBhvr>
                                    </p:animEffect>
                                    <p:anim calcmode="lin" valueType="num">
                                      <p:cBhvr>
                                        <p:cTn id="27" dur="1000" fill="hold"/>
                                        <p:tgtEl>
                                          <p:spTgt spid="88071"/>
                                        </p:tgtEl>
                                        <p:attrNameLst>
                                          <p:attrName>ppt_x</p:attrName>
                                        </p:attrNameLst>
                                      </p:cBhvr>
                                      <p:tavLst>
                                        <p:tav tm="0">
                                          <p:val>
                                            <p:strVal val="#ppt_x"/>
                                          </p:val>
                                        </p:tav>
                                        <p:tav tm="100000">
                                          <p:val>
                                            <p:strVal val="#ppt_x"/>
                                          </p:val>
                                        </p:tav>
                                      </p:tavLst>
                                    </p:anim>
                                    <p:anim calcmode="lin" valueType="num">
                                      <p:cBhvr>
                                        <p:cTn id="28" dur="1000" fill="hold"/>
                                        <p:tgtEl>
                                          <p:spTgt spid="880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947738" y="152400"/>
            <a:ext cx="8196262" cy="1143000"/>
          </a:xfrm>
        </p:spPr>
        <p:txBody>
          <a:bodyPr/>
          <a:lstStyle/>
          <a:p>
            <a:r>
              <a:rPr lang="en-US" altLang="en-US" dirty="0" smtClean="0">
                <a:solidFill>
                  <a:schemeClr val="bg2"/>
                </a:solidFill>
              </a:rPr>
              <a:t>A Strengths Based Approach to </a:t>
            </a:r>
            <a:br>
              <a:rPr lang="en-US" altLang="en-US" dirty="0" smtClean="0">
                <a:solidFill>
                  <a:schemeClr val="bg2"/>
                </a:solidFill>
              </a:rPr>
            </a:br>
            <a:r>
              <a:rPr lang="en-US" altLang="en-US" dirty="0" smtClean="0">
                <a:solidFill>
                  <a:schemeClr val="bg2"/>
                </a:solidFill>
              </a:rPr>
              <a:t>people with an FASD/</a:t>
            </a:r>
            <a:r>
              <a:rPr lang="en-US" altLang="en-US" dirty="0" err="1" smtClean="0">
                <a:solidFill>
                  <a:schemeClr val="bg2"/>
                </a:solidFill>
              </a:rPr>
              <a:t>TBI</a:t>
            </a:r>
            <a:r>
              <a:rPr lang="en-US" altLang="en-US" dirty="0" err="1" smtClean="0"/>
              <a:t>mproving</a:t>
            </a:r>
            <a:r>
              <a:rPr lang="en-US" altLang="en-US" dirty="0" smtClean="0"/>
              <a:t> Outcomes</a:t>
            </a:r>
            <a:endParaRPr lang="en-US" altLang="en-US" sz="2600" dirty="0" smtClean="0"/>
          </a:p>
        </p:txBody>
      </p:sp>
      <p:sp>
        <p:nvSpPr>
          <p:cNvPr id="6147" name="Rectangle 3"/>
          <p:cNvSpPr>
            <a:spLocks noGrp="1" noChangeArrowheads="1"/>
          </p:cNvSpPr>
          <p:nvPr>
            <p:ph type="body" idx="1"/>
          </p:nvPr>
        </p:nvSpPr>
        <p:spPr>
          <a:xfrm>
            <a:off x="849313" y="1665288"/>
            <a:ext cx="8189912" cy="4811712"/>
          </a:xfrm>
        </p:spPr>
        <p:txBody>
          <a:bodyPr/>
          <a:lstStyle/>
          <a:p>
            <a:pPr>
              <a:lnSpc>
                <a:spcPct val="80000"/>
              </a:lnSpc>
              <a:defRPr/>
            </a:pPr>
            <a:r>
              <a:rPr lang="en-US" altLang="en-US" smtClean="0"/>
              <a:t>Identify strengths and desires in the individual</a:t>
            </a:r>
          </a:p>
          <a:p>
            <a:pPr lvl="1">
              <a:lnSpc>
                <a:spcPct val="80000"/>
              </a:lnSpc>
              <a:defRPr/>
            </a:pPr>
            <a:r>
              <a:rPr lang="en-US" altLang="en-US" smtClean="0"/>
              <a:t>What do they do well?</a:t>
            </a:r>
          </a:p>
          <a:p>
            <a:pPr lvl="1">
              <a:lnSpc>
                <a:spcPct val="80000"/>
              </a:lnSpc>
              <a:defRPr/>
            </a:pPr>
            <a:r>
              <a:rPr lang="en-US" altLang="en-US" smtClean="0"/>
              <a:t>What do they like to do?</a:t>
            </a:r>
          </a:p>
          <a:p>
            <a:pPr lvl="1">
              <a:lnSpc>
                <a:spcPct val="80000"/>
              </a:lnSpc>
              <a:defRPr/>
            </a:pPr>
            <a:r>
              <a:rPr lang="en-US" altLang="en-US" smtClean="0"/>
              <a:t>What are their best qualities?</a:t>
            </a:r>
          </a:p>
          <a:p>
            <a:pPr lvl="1">
              <a:lnSpc>
                <a:spcPct val="80000"/>
              </a:lnSpc>
              <a:defRPr/>
            </a:pPr>
            <a:r>
              <a:rPr lang="en-US" altLang="en-US" smtClean="0"/>
              <a:t>What are your funniest experiences with them?</a:t>
            </a:r>
          </a:p>
          <a:p>
            <a:pPr>
              <a:lnSpc>
                <a:spcPct val="80000"/>
              </a:lnSpc>
              <a:defRPr/>
            </a:pPr>
            <a:r>
              <a:rPr lang="en-US" altLang="en-US" smtClean="0"/>
              <a:t>Identify strengths in the family</a:t>
            </a:r>
          </a:p>
          <a:p>
            <a:pPr>
              <a:lnSpc>
                <a:spcPct val="80000"/>
              </a:lnSpc>
              <a:defRPr/>
            </a:pPr>
            <a:r>
              <a:rPr lang="en-US" altLang="en-US" smtClean="0"/>
              <a:t>Identify strengths in the providers</a:t>
            </a:r>
          </a:p>
          <a:p>
            <a:pPr>
              <a:lnSpc>
                <a:spcPct val="80000"/>
              </a:lnSpc>
              <a:defRPr/>
            </a:pPr>
            <a:r>
              <a:rPr lang="en-US" altLang="en-US" smtClean="0"/>
              <a:t>Identify strengths in the community</a:t>
            </a:r>
          </a:p>
          <a:p>
            <a:pPr lvl="1">
              <a:lnSpc>
                <a:spcPct val="80000"/>
              </a:lnSpc>
              <a:defRPr/>
            </a:pPr>
            <a:r>
              <a:rPr lang="en-US" altLang="en-US" smtClean="0"/>
              <a:t>Include cultural strengths in the community</a:t>
            </a:r>
          </a:p>
        </p:txBody>
      </p:sp>
    </p:spTree>
  </p:cSld>
  <p:clrMapOvr>
    <a:masterClrMapping/>
  </p:clrMapOvr>
  <p:transition spd="med">
    <p:dissolve/>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3" name="Rectangle 2"/>
          <p:cNvSpPr>
            <a:spLocks noGrp="1" noChangeArrowheads="1"/>
          </p:cNvSpPr>
          <p:nvPr>
            <p:ph type="title" idx="4294967295"/>
          </p:nvPr>
        </p:nvSpPr>
        <p:spPr>
          <a:xfrm>
            <a:off x="0" y="0"/>
            <a:ext cx="9143999" cy="1676400"/>
          </a:xfrm>
          <a:solidFill>
            <a:schemeClr val="tx2"/>
          </a:solidFill>
        </p:spPr>
        <p:txBody>
          <a:bodyPr>
            <a:normAutofit fontScale="90000"/>
          </a:bodyPr>
          <a:lstStyle/>
          <a:p>
            <a:r>
              <a:rPr lang="en-US" sz="3600" b="1" dirty="0">
                <a:solidFill>
                  <a:schemeClr val="bg2"/>
                </a:solidFill>
              </a:rPr>
              <a:t>Prevalence of Lifetime Diagnosis of Alcohol Dependence </a:t>
            </a:r>
            <a:br>
              <a:rPr lang="en-US" sz="3600" b="1" dirty="0">
                <a:solidFill>
                  <a:schemeClr val="bg2"/>
                </a:solidFill>
              </a:rPr>
            </a:br>
            <a:r>
              <a:rPr lang="en-US" sz="3600" b="1" dirty="0">
                <a:solidFill>
                  <a:schemeClr val="bg2"/>
                </a:solidFill>
              </a:rPr>
              <a:t>by Age of Onset of Drinking</a:t>
            </a:r>
          </a:p>
        </p:txBody>
      </p:sp>
      <p:sp>
        <p:nvSpPr>
          <p:cNvPr id="189445" name="Text Box 4"/>
          <p:cNvSpPr txBox="1">
            <a:spLocks noChangeArrowheads="1"/>
          </p:cNvSpPr>
          <p:nvPr/>
        </p:nvSpPr>
        <p:spPr bwMode="auto">
          <a:xfrm>
            <a:off x="2209800" y="5867400"/>
            <a:ext cx="5011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2400" b="1" dirty="0">
                <a:latin typeface="Times New Roman" pitchFamily="18" charset="0"/>
              </a:rPr>
              <a:t>Age began drinking</a:t>
            </a:r>
          </a:p>
        </p:txBody>
      </p:sp>
      <p:sp>
        <p:nvSpPr>
          <p:cNvPr id="189446" name="Text Box 5"/>
          <p:cNvSpPr txBox="1">
            <a:spLocks noChangeArrowheads="1"/>
          </p:cNvSpPr>
          <p:nvPr/>
        </p:nvSpPr>
        <p:spPr bwMode="auto">
          <a:xfrm>
            <a:off x="610551" y="2362200"/>
            <a:ext cx="49244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eaVert">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2000" dirty="0">
                <a:latin typeface="Times New Roman" pitchFamily="18" charset="0"/>
              </a:rPr>
              <a:t>% </a:t>
            </a:r>
            <a:r>
              <a:rPr lang="en-US" sz="2000" b="1" dirty="0">
                <a:latin typeface="Times New Roman" pitchFamily="18" charset="0"/>
              </a:rPr>
              <a:t>Lifetime </a:t>
            </a:r>
            <a:r>
              <a:rPr lang="en-US" sz="2000" b="1" dirty="0" err="1">
                <a:latin typeface="Times New Roman" pitchFamily="18" charset="0"/>
              </a:rPr>
              <a:t>Dx</a:t>
            </a:r>
            <a:r>
              <a:rPr lang="en-US" sz="2000" b="1" dirty="0">
                <a:latin typeface="Times New Roman" pitchFamily="18" charset="0"/>
              </a:rPr>
              <a:t>. Alc. Dep.</a:t>
            </a:r>
          </a:p>
        </p:txBody>
      </p:sp>
      <p:sp>
        <p:nvSpPr>
          <p:cNvPr id="189447" name="Text Box 6"/>
          <p:cNvSpPr txBox="1">
            <a:spLocks noChangeArrowheads="1"/>
          </p:cNvSpPr>
          <p:nvPr/>
        </p:nvSpPr>
        <p:spPr bwMode="auto">
          <a:xfrm>
            <a:off x="5994400" y="6491288"/>
            <a:ext cx="314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200">
                <a:latin typeface="Times New Roman" pitchFamily="18" charset="0"/>
              </a:rPr>
              <a:t>Source: Hingson et al., 2006</a:t>
            </a:r>
          </a:p>
        </p:txBody>
      </p:sp>
      <p:sp>
        <p:nvSpPr>
          <p:cNvPr id="189448" name="Text Box 7"/>
          <p:cNvSpPr txBox="1">
            <a:spLocks noChangeArrowheads="1"/>
          </p:cNvSpPr>
          <p:nvPr/>
        </p:nvSpPr>
        <p:spPr bwMode="auto">
          <a:xfrm>
            <a:off x="169863" y="6216650"/>
            <a:ext cx="30130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100" dirty="0">
                <a:latin typeface="Times New Roman" pitchFamily="18" charset="0"/>
              </a:rPr>
              <a:t>©2007 Center for Adolescent </a:t>
            </a:r>
          </a:p>
          <a:p>
            <a:pPr algn="ctr"/>
            <a:r>
              <a:rPr lang="en-US" sz="1100" dirty="0">
                <a:latin typeface="Times New Roman" pitchFamily="18" charset="0"/>
              </a:rPr>
              <a:t>Substance Abuse Research,</a:t>
            </a:r>
          </a:p>
          <a:p>
            <a:pPr algn="ctr"/>
            <a:r>
              <a:rPr lang="en-US" sz="1100" dirty="0">
                <a:latin typeface="Times New Roman" pitchFamily="18" charset="0"/>
              </a:rPr>
              <a:t>Children’s Hospital Boston. All rights reserved</a:t>
            </a:r>
            <a:r>
              <a:rPr lang="en-US" sz="1100" dirty="0">
                <a:solidFill>
                  <a:schemeClr val="folHlink"/>
                </a:solidFill>
                <a:latin typeface="Times New Roman" pitchFamily="18" charset="0"/>
              </a:rPr>
              <a:t>.</a:t>
            </a:r>
          </a:p>
        </p:txBody>
      </p:sp>
      <p:graphicFrame>
        <p:nvGraphicFramePr>
          <p:cNvPr id="2" name="Object 2"/>
          <p:cNvGraphicFramePr>
            <a:graphicFrameLocks noChangeAspect="1"/>
          </p:cNvGraphicFramePr>
          <p:nvPr>
            <p:extLst>
              <p:ext uri="{D42A27DB-BD31-4B8C-83A1-F6EECF244321}">
                <p14:modId xmlns:p14="http://schemas.microsoft.com/office/powerpoint/2010/main" val="835536039"/>
              </p:ext>
            </p:extLst>
          </p:nvPr>
        </p:nvGraphicFramePr>
        <p:xfrm>
          <a:off x="1295400" y="2059466"/>
          <a:ext cx="6430010" cy="3838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2534069"/>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838200" y="304800"/>
            <a:ext cx="8305800" cy="990600"/>
          </a:xfrm>
        </p:spPr>
        <p:txBody>
          <a:bodyPr/>
          <a:lstStyle/>
          <a:p>
            <a:pPr>
              <a:lnSpc>
                <a:spcPct val="80000"/>
              </a:lnSpc>
            </a:pPr>
            <a:r>
              <a:rPr lang="en-US" altLang="en-US" smtClean="0">
                <a:solidFill>
                  <a:schemeClr val="bg2"/>
                </a:solidFill>
              </a:rPr>
              <a:t>Strategies for Improving Outcomes </a:t>
            </a:r>
            <a:r>
              <a:rPr lang="en-US" altLang="en-US" smtClean="0"/>
              <a:t>for Individuals With an FASD</a:t>
            </a:r>
          </a:p>
        </p:txBody>
      </p:sp>
      <p:sp>
        <p:nvSpPr>
          <p:cNvPr id="8195" name="Rectangle 3"/>
          <p:cNvSpPr>
            <a:spLocks noGrp="1" noChangeArrowheads="1"/>
          </p:cNvSpPr>
          <p:nvPr>
            <p:ph type="body" idx="1"/>
          </p:nvPr>
        </p:nvSpPr>
        <p:spPr>
          <a:xfrm>
            <a:off x="381000" y="1295400"/>
            <a:ext cx="8466138" cy="5334000"/>
          </a:xfrm>
        </p:spPr>
        <p:txBody>
          <a:bodyPr/>
          <a:lstStyle/>
          <a:p>
            <a:pPr>
              <a:defRPr/>
            </a:pPr>
            <a:r>
              <a:rPr lang="en-US" altLang="en-US" dirty="0" smtClean="0"/>
              <a:t>Simplify the individual’s environment</a:t>
            </a:r>
          </a:p>
          <a:p>
            <a:pPr lvl="1">
              <a:defRPr/>
            </a:pPr>
            <a:r>
              <a:rPr lang="en-US" altLang="en-US" dirty="0" smtClean="0"/>
              <a:t>Simplify routines</a:t>
            </a:r>
          </a:p>
          <a:p>
            <a:pPr lvl="1">
              <a:defRPr/>
            </a:pPr>
            <a:r>
              <a:rPr lang="en-US" altLang="en-US" dirty="0" smtClean="0"/>
              <a:t>Simplify the person’s room</a:t>
            </a:r>
          </a:p>
          <a:p>
            <a:pPr lvl="1">
              <a:defRPr/>
            </a:pPr>
            <a:r>
              <a:rPr lang="en-US" altLang="en-US" dirty="0" smtClean="0"/>
              <a:t>Be consistent in activities and times</a:t>
            </a:r>
          </a:p>
          <a:p>
            <a:pPr>
              <a:defRPr/>
            </a:pPr>
            <a:r>
              <a:rPr lang="en-US" altLang="en-US" dirty="0" smtClean="0"/>
              <a:t>Use </a:t>
            </a:r>
            <a:r>
              <a:rPr lang="en-US" altLang="en-US" b="1" dirty="0" smtClean="0"/>
              <a:t>a lot </a:t>
            </a:r>
            <a:r>
              <a:rPr lang="en-US" altLang="en-US" dirty="0" smtClean="0"/>
              <a:t>of repetition</a:t>
            </a:r>
          </a:p>
          <a:p>
            <a:pPr>
              <a:defRPr/>
            </a:pPr>
            <a:r>
              <a:rPr lang="en-US" altLang="en-US" dirty="0" smtClean="0"/>
              <a:t>Provide one direction or rule at a time</a:t>
            </a:r>
          </a:p>
          <a:p>
            <a:pPr lvl="1">
              <a:defRPr/>
            </a:pPr>
            <a:r>
              <a:rPr lang="en-US" altLang="en-US" dirty="0" smtClean="0"/>
              <a:t>Review directions and rules regularly</a:t>
            </a:r>
          </a:p>
          <a:p>
            <a:pPr lvl="1">
              <a:defRPr/>
            </a:pPr>
            <a:r>
              <a:rPr lang="en-US" altLang="en-US" dirty="0" smtClean="0"/>
              <a:t>Check for true understanding</a:t>
            </a:r>
          </a:p>
          <a:p>
            <a:pPr lvl="1">
              <a:defRPr/>
            </a:pPr>
            <a:r>
              <a:rPr lang="en-US" altLang="en-US" dirty="0" smtClean="0"/>
              <a:t>Talk about how to help the person follow the direction or rule</a:t>
            </a: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838200" y="152400"/>
            <a:ext cx="8305800" cy="990600"/>
          </a:xfrm>
        </p:spPr>
        <p:txBody>
          <a:bodyPr/>
          <a:lstStyle/>
          <a:p>
            <a:pPr>
              <a:lnSpc>
                <a:spcPct val="80000"/>
              </a:lnSpc>
            </a:pPr>
            <a:r>
              <a:rPr lang="en-US" altLang="en-US" dirty="0" smtClean="0">
                <a:solidFill>
                  <a:schemeClr val="bg2"/>
                </a:solidFill>
              </a:rPr>
              <a:t>Strategies for Improving Outcomes for Individuals With an FASD/TBI</a:t>
            </a:r>
          </a:p>
        </p:txBody>
      </p:sp>
      <p:sp>
        <p:nvSpPr>
          <p:cNvPr id="9219" name="Rectangle 3"/>
          <p:cNvSpPr>
            <a:spLocks noGrp="1" noChangeArrowheads="1"/>
          </p:cNvSpPr>
          <p:nvPr>
            <p:ph type="body" idx="1"/>
          </p:nvPr>
        </p:nvSpPr>
        <p:spPr>
          <a:xfrm>
            <a:off x="642938" y="1447800"/>
            <a:ext cx="8501062" cy="5410200"/>
          </a:xfrm>
        </p:spPr>
        <p:txBody>
          <a:bodyPr/>
          <a:lstStyle/>
          <a:p>
            <a:pPr>
              <a:lnSpc>
                <a:spcPct val="80000"/>
              </a:lnSpc>
              <a:defRPr/>
            </a:pPr>
            <a:r>
              <a:rPr lang="en-US" altLang="en-US" sz="2400" dirty="0" smtClean="0"/>
              <a:t>Identify strengths in the individual, family and providers</a:t>
            </a:r>
          </a:p>
          <a:p>
            <a:pPr>
              <a:lnSpc>
                <a:spcPct val="80000"/>
              </a:lnSpc>
              <a:defRPr/>
            </a:pPr>
            <a:r>
              <a:rPr lang="en-US" altLang="en-US" sz="2400" dirty="0" smtClean="0"/>
              <a:t>Provide a mentor</a:t>
            </a:r>
          </a:p>
          <a:p>
            <a:pPr>
              <a:lnSpc>
                <a:spcPct val="80000"/>
              </a:lnSpc>
              <a:defRPr/>
            </a:pPr>
            <a:r>
              <a:rPr lang="en-US" altLang="en-US" sz="2400" dirty="0" smtClean="0"/>
              <a:t>Softer lighting, softer colors, softer sounds</a:t>
            </a:r>
          </a:p>
          <a:p>
            <a:pPr>
              <a:lnSpc>
                <a:spcPct val="80000"/>
              </a:lnSpc>
              <a:defRPr/>
            </a:pPr>
            <a:r>
              <a:rPr lang="en-US" altLang="en-US" sz="2400" dirty="0" smtClean="0"/>
              <a:t>Utilize positive reinforcement systems rather than reward and consequence systems</a:t>
            </a:r>
          </a:p>
          <a:p>
            <a:pPr lvl="1">
              <a:lnSpc>
                <a:spcPct val="80000"/>
              </a:lnSpc>
              <a:defRPr/>
            </a:pPr>
            <a:r>
              <a:rPr lang="en-US" altLang="en-US" dirty="0" smtClean="0"/>
              <a:t>Don’t start sentences with “if”</a:t>
            </a:r>
          </a:p>
          <a:p>
            <a:pPr>
              <a:lnSpc>
                <a:spcPct val="80000"/>
              </a:lnSpc>
              <a:defRPr/>
            </a:pPr>
            <a:r>
              <a:rPr lang="en-US" altLang="en-US" sz="2400" dirty="0" smtClean="0"/>
              <a:t>Use short term consequences</a:t>
            </a:r>
          </a:p>
          <a:p>
            <a:pPr>
              <a:lnSpc>
                <a:spcPct val="80000"/>
              </a:lnSpc>
              <a:defRPr/>
            </a:pPr>
            <a:r>
              <a:rPr lang="en-US" altLang="en-US" sz="2400" dirty="0" smtClean="0"/>
              <a:t>Do not use natural consequences</a:t>
            </a:r>
          </a:p>
          <a:p>
            <a:pPr lvl="1">
              <a:lnSpc>
                <a:spcPct val="80000"/>
              </a:lnSpc>
              <a:defRPr/>
            </a:pPr>
            <a:r>
              <a:rPr lang="en-US" altLang="en-US" dirty="0" smtClean="0"/>
              <a:t>Especially if they put the person at risk</a:t>
            </a:r>
          </a:p>
          <a:p>
            <a:pPr>
              <a:lnSpc>
                <a:spcPct val="80000"/>
              </a:lnSpc>
              <a:defRPr/>
            </a:pPr>
            <a:r>
              <a:rPr lang="en-US" altLang="en-US" sz="2400" dirty="0" smtClean="0"/>
              <a:t>Use repeated role playing, preferably with videotaping</a:t>
            </a:r>
          </a:p>
        </p:txBody>
      </p:sp>
    </p:spTree>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152400"/>
            <a:ext cx="8458200" cy="990600"/>
          </a:xfrm>
        </p:spPr>
        <p:txBody>
          <a:bodyPr/>
          <a:lstStyle/>
          <a:p>
            <a:r>
              <a:rPr lang="en-US" altLang="en-US" smtClean="0">
                <a:solidFill>
                  <a:schemeClr val="bg2"/>
                </a:solidFill>
              </a:rPr>
              <a:t>Strategies for Improving Outcomes for</a:t>
            </a:r>
            <a:br>
              <a:rPr lang="en-US" altLang="en-US" smtClean="0">
                <a:solidFill>
                  <a:schemeClr val="bg2"/>
                </a:solidFill>
              </a:rPr>
            </a:br>
            <a:r>
              <a:rPr lang="en-US" altLang="en-US" smtClean="0">
                <a:solidFill>
                  <a:schemeClr val="bg2"/>
                </a:solidFill>
              </a:rPr>
              <a:t> Individuals With an FASD</a:t>
            </a:r>
          </a:p>
        </p:txBody>
      </p:sp>
      <p:sp>
        <p:nvSpPr>
          <p:cNvPr id="10243" name="Rectangle 3"/>
          <p:cNvSpPr>
            <a:spLocks noGrp="1" noChangeArrowheads="1"/>
          </p:cNvSpPr>
          <p:nvPr>
            <p:ph type="body" idx="1"/>
          </p:nvPr>
        </p:nvSpPr>
        <p:spPr>
          <a:xfrm>
            <a:off x="779463" y="1676400"/>
            <a:ext cx="7924800" cy="4648200"/>
          </a:xfrm>
        </p:spPr>
        <p:txBody>
          <a:bodyPr/>
          <a:lstStyle/>
          <a:p>
            <a:pPr>
              <a:defRPr/>
            </a:pPr>
            <a:r>
              <a:rPr lang="en-US" altLang="en-US" smtClean="0"/>
              <a:t>Be aware of, and discuss, misinterpretations of words or actions of others when they occur</a:t>
            </a:r>
          </a:p>
          <a:p>
            <a:pPr>
              <a:defRPr/>
            </a:pPr>
            <a:r>
              <a:rPr lang="en-US" altLang="en-US" b="1" i="1" smtClean="0"/>
              <a:t>Find something that the person likes to do and does well (that is safe and legal) and arrange to have the person do that regardless of behavior</a:t>
            </a:r>
          </a:p>
          <a:p>
            <a:pPr>
              <a:defRPr/>
            </a:pPr>
            <a:r>
              <a:rPr lang="en-US" altLang="en-US" smtClean="0"/>
              <a:t>Whenever you want to say “you can’t” you have to also say “you can”</a:t>
            </a:r>
          </a:p>
        </p:txBody>
      </p:sp>
    </p:spTree>
  </p:cSld>
  <p:clrMapOvr>
    <a:masterClrMapping/>
  </p:clrMapOvr>
  <p:transition spd="med">
    <p:sndAc>
      <p:stSnd>
        <p:snd r:embed="rId2" name="chimes.wav"/>
      </p:stSnd>
    </p:sndAc>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152400"/>
            <a:ext cx="8458200" cy="990600"/>
          </a:xfrm>
        </p:spPr>
        <p:txBody>
          <a:bodyPr/>
          <a:lstStyle/>
          <a:p>
            <a:r>
              <a:rPr lang="en-US" altLang="en-US" dirty="0" smtClean="0">
                <a:solidFill>
                  <a:schemeClr val="bg2"/>
                </a:solidFill>
              </a:rPr>
              <a:t>Strategies for Improving Outcomes for </a:t>
            </a:r>
            <a:br>
              <a:rPr lang="en-US" altLang="en-US" dirty="0" smtClean="0">
                <a:solidFill>
                  <a:schemeClr val="bg2"/>
                </a:solidFill>
              </a:rPr>
            </a:br>
            <a:r>
              <a:rPr lang="en-US" altLang="en-US" dirty="0" smtClean="0">
                <a:solidFill>
                  <a:schemeClr val="bg2"/>
                </a:solidFill>
              </a:rPr>
              <a:t>Individuals With an FASD/TBI</a:t>
            </a:r>
          </a:p>
        </p:txBody>
      </p:sp>
      <p:sp>
        <p:nvSpPr>
          <p:cNvPr id="11267" name="Rectangle 3"/>
          <p:cNvSpPr>
            <a:spLocks noGrp="1" noChangeArrowheads="1"/>
          </p:cNvSpPr>
          <p:nvPr>
            <p:ph type="body" idx="1"/>
          </p:nvPr>
        </p:nvSpPr>
        <p:spPr>
          <a:xfrm>
            <a:off x="533400" y="1524000"/>
            <a:ext cx="8077200" cy="4038600"/>
          </a:xfrm>
        </p:spPr>
        <p:txBody>
          <a:bodyPr/>
          <a:lstStyle/>
          <a:p>
            <a:pPr>
              <a:defRPr/>
            </a:pPr>
            <a:r>
              <a:rPr lang="en-US" altLang="en-US" dirty="0" smtClean="0"/>
              <a:t>Identify two things that helps the person calm down when they are upset</a:t>
            </a:r>
          </a:p>
          <a:p>
            <a:pPr>
              <a:defRPr/>
            </a:pPr>
            <a:r>
              <a:rPr lang="en-US" altLang="en-US" dirty="0" smtClean="0"/>
              <a:t>Work on identifying when the person </a:t>
            </a:r>
            <a:r>
              <a:rPr lang="en-US" altLang="en-US" b="1" dirty="0" smtClean="0"/>
              <a:t>begins</a:t>
            </a:r>
            <a:r>
              <a:rPr lang="en-US" altLang="en-US" dirty="0" smtClean="0"/>
              <a:t> to get stressed, anxious, or frustrated and intervene immediately</a:t>
            </a:r>
          </a:p>
          <a:p>
            <a:pPr>
              <a:defRPr/>
            </a:pPr>
            <a:r>
              <a:rPr lang="en-US" altLang="en-US" dirty="0" smtClean="0"/>
              <a:t>Create “chill out” spaces in each setting</a:t>
            </a:r>
          </a:p>
          <a:p>
            <a:pPr>
              <a:defRPr/>
            </a:pPr>
            <a:r>
              <a:rPr lang="en-US" altLang="en-US" dirty="0" smtClean="0"/>
              <a:t>Use literal language</a:t>
            </a:r>
          </a:p>
          <a:p>
            <a:pPr>
              <a:defRPr/>
            </a:pPr>
            <a:r>
              <a:rPr lang="en-US" altLang="en-US" dirty="0" smtClean="0"/>
              <a:t>Use person first language</a:t>
            </a:r>
          </a:p>
        </p:txBody>
      </p:sp>
    </p:spTree>
  </p:cSld>
  <p:clrMapOvr>
    <a:masterClrMapping/>
  </p:clrMapOvr>
  <p:transition spd="med">
    <p:sndAc>
      <p:stSnd>
        <p:snd r:embed="rId2" name="chimes.wav"/>
      </p:stSnd>
    </p:sndAc>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077200" cy="762000"/>
          </a:xfrm>
        </p:spPr>
        <p:txBody>
          <a:bodyPr/>
          <a:lstStyle/>
          <a:p>
            <a:r>
              <a:rPr lang="en-US" altLang="en-US" smtClean="0">
                <a:solidFill>
                  <a:schemeClr val="bg2"/>
                </a:solidFill>
              </a:rPr>
              <a:t>Use Literal Language</a:t>
            </a:r>
          </a:p>
        </p:txBody>
      </p:sp>
      <p:sp>
        <p:nvSpPr>
          <p:cNvPr id="12291" name="Rectangle 3"/>
          <p:cNvSpPr>
            <a:spLocks noGrp="1" noChangeArrowheads="1"/>
          </p:cNvSpPr>
          <p:nvPr>
            <p:ph type="body" idx="1"/>
          </p:nvPr>
        </p:nvSpPr>
        <p:spPr>
          <a:xfrm>
            <a:off x="381000" y="1143000"/>
            <a:ext cx="8229600" cy="5410200"/>
          </a:xfrm>
        </p:spPr>
        <p:txBody>
          <a:bodyPr/>
          <a:lstStyle/>
          <a:p>
            <a:pPr>
              <a:lnSpc>
                <a:spcPct val="80000"/>
              </a:lnSpc>
              <a:defRPr/>
            </a:pPr>
            <a:r>
              <a:rPr lang="en-US" altLang="en-US" dirty="0" smtClean="0"/>
              <a:t>Don’t drink and drive…</a:t>
            </a:r>
          </a:p>
          <a:p>
            <a:pPr>
              <a:lnSpc>
                <a:spcPct val="80000"/>
              </a:lnSpc>
              <a:defRPr/>
            </a:pPr>
            <a:r>
              <a:rPr lang="en-US" altLang="en-US" dirty="0" smtClean="0"/>
              <a:t>Do not use metaphors or similes</a:t>
            </a:r>
          </a:p>
          <a:p>
            <a:pPr>
              <a:lnSpc>
                <a:spcPct val="80000"/>
              </a:lnSpc>
              <a:defRPr/>
            </a:pPr>
            <a:r>
              <a:rPr lang="en-US" altLang="en-US" dirty="0" smtClean="0"/>
              <a:t>Do not use idiomatic expressions and proverbs</a:t>
            </a:r>
          </a:p>
          <a:p>
            <a:pPr lvl="1">
              <a:lnSpc>
                <a:spcPct val="80000"/>
              </a:lnSpc>
              <a:defRPr/>
            </a:pPr>
            <a:r>
              <a:rPr lang="en-US" altLang="en-US" dirty="0" smtClean="0"/>
              <a:t>A little bird told me</a:t>
            </a:r>
          </a:p>
          <a:p>
            <a:pPr lvl="1">
              <a:lnSpc>
                <a:spcPct val="80000"/>
              </a:lnSpc>
              <a:defRPr/>
            </a:pPr>
            <a:r>
              <a:rPr lang="en-US" altLang="en-US" dirty="0" smtClean="0"/>
              <a:t>People in glass houses shouldn’t throw stones</a:t>
            </a:r>
          </a:p>
          <a:p>
            <a:pPr lvl="1">
              <a:lnSpc>
                <a:spcPct val="80000"/>
              </a:lnSpc>
              <a:defRPr/>
            </a:pPr>
            <a:r>
              <a:rPr lang="en-US" altLang="en-US" dirty="0" smtClean="0"/>
              <a:t>He’s a sitting duck</a:t>
            </a:r>
          </a:p>
          <a:p>
            <a:pPr lvl="1">
              <a:lnSpc>
                <a:spcPct val="80000"/>
              </a:lnSpc>
              <a:defRPr/>
            </a:pPr>
            <a:r>
              <a:rPr lang="en-US" altLang="en-US" dirty="0" smtClean="0"/>
              <a:t>I’m all ears</a:t>
            </a:r>
          </a:p>
          <a:p>
            <a:pPr>
              <a:lnSpc>
                <a:spcPct val="80000"/>
              </a:lnSpc>
              <a:defRPr/>
            </a:pPr>
            <a:r>
              <a:rPr lang="en-US" altLang="en-US" dirty="0" smtClean="0"/>
              <a:t>Don’t use sarcasm</a:t>
            </a:r>
          </a:p>
          <a:p>
            <a:pPr>
              <a:lnSpc>
                <a:spcPct val="80000"/>
              </a:lnSpc>
              <a:defRPr/>
            </a:pPr>
            <a:r>
              <a:rPr lang="en-US" altLang="en-US" dirty="0" smtClean="0"/>
              <a:t>Be careful about joking with the person</a:t>
            </a:r>
          </a:p>
          <a:p>
            <a:pPr>
              <a:lnSpc>
                <a:spcPct val="80000"/>
              </a:lnSpc>
              <a:defRPr/>
            </a:pPr>
            <a:r>
              <a:rPr lang="en-US" altLang="en-US" sz="2400" dirty="0" smtClean="0"/>
              <a:t>Think about how what you say could be misinterpreted</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33400" y="304800"/>
            <a:ext cx="8077200" cy="762000"/>
          </a:xfrm>
        </p:spPr>
        <p:txBody>
          <a:bodyPr/>
          <a:lstStyle/>
          <a:p>
            <a:r>
              <a:rPr lang="en-US" altLang="en-US" smtClean="0">
                <a:solidFill>
                  <a:schemeClr val="bg2"/>
                </a:solidFill>
              </a:rPr>
              <a:t>Person First Language</a:t>
            </a:r>
          </a:p>
        </p:txBody>
      </p:sp>
      <p:sp>
        <p:nvSpPr>
          <p:cNvPr id="13315" name="Rectangle 3"/>
          <p:cNvSpPr>
            <a:spLocks noGrp="1" noChangeArrowheads="1"/>
          </p:cNvSpPr>
          <p:nvPr>
            <p:ph type="body" idx="1"/>
          </p:nvPr>
        </p:nvSpPr>
        <p:spPr>
          <a:xfrm>
            <a:off x="677863" y="1219200"/>
            <a:ext cx="8466137" cy="5410200"/>
          </a:xfrm>
        </p:spPr>
        <p:txBody>
          <a:bodyPr/>
          <a:lstStyle/>
          <a:p>
            <a:pPr>
              <a:defRPr/>
            </a:pPr>
            <a:r>
              <a:rPr lang="en-US" altLang="en-US" sz="2400" dirty="0" smtClean="0"/>
              <a:t>“He’s a child with FAS” not “he’s an FAS kid”</a:t>
            </a:r>
          </a:p>
          <a:p>
            <a:pPr>
              <a:defRPr/>
            </a:pPr>
            <a:r>
              <a:rPr lang="en-US" altLang="en-US" sz="2400" dirty="0" smtClean="0"/>
              <a:t>A person affected by prenatal alcohol exposure, not “the affected person”</a:t>
            </a:r>
          </a:p>
          <a:p>
            <a:pPr>
              <a:defRPr/>
            </a:pPr>
            <a:r>
              <a:rPr lang="en-US" altLang="en-US" sz="2400" dirty="0" smtClean="0"/>
              <a:t>A mother with FAS, not “an FAS mom”</a:t>
            </a:r>
          </a:p>
          <a:p>
            <a:pPr>
              <a:defRPr/>
            </a:pPr>
            <a:r>
              <a:rPr lang="en-US" altLang="en-US" sz="2400" dirty="0" smtClean="0"/>
              <a:t>“She has an intellectual disability” not “she is mentally retarded”</a:t>
            </a:r>
          </a:p>
          <a:p>
            <a:pPr>
              <a:defRPr/>
            </a:pPr>
            <a:r>
              <a:rPr lang="en-US" altLang="en-US" sz="2400" dirty="0" smtClean="0"/>
              <a:t>“He has a mental illness” not “he is mentally ill”</a:t>
            </a:r>
          </a:p>
          <a:p>
            <a:pPr>
              <a:defRPr/>
            </a:pPr>
            <a:r>
              <a:rPr lang="en-US" altLang="en-US" sz="2400" dirty="0" smtClean="0"/>
              <a:t>“He has schizophrenia” not “he is a schizophrenic”</a:t>
            </a:r>
          </a:p>
          <a:p>
            <a:pPr>
              <a:defRPr/>
            </a:pPr>
            <a:r>
              <a:rPr lang="en-US" altLang="en-US" dirty="0" smtClean="0"/>
              <a:t>No one “is” </a:t>
            </a:r>
            <a:r>
              <a:rPr lang="en-US" altLang="en-US" dirty="0" err="1" smtClean="0"/>
              <a:t>TBI,although</a:t>
            </a:r>
            <a:r>
              <a:rPr lang="en-US" altLang="en-US" dirty="0" smtClean="0"/>
              <a:t> a person may have TBI</a:t>
            </a:r>
          </a:p>
        </p:txBody>
      </p:sp>
    </p:spTree>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spcBef>
                <a:spcPts val="600"/>
              </a:spcBef>
              <a:spcAft>
                <a:spcPts val="600"/>
              </a:spcAft>
            </a:pPr>
            <a:r>
              <a:rPr lang="en-US" dirty="0" smtClean="0">
                <a:ea typeface="ＭＳ Ｐゴシック" pitchFamily="-84" charset="-128"/>
              </a:rPr>
              <a:t>Selected Recovery Supports</a:t>
            </a:r>
            <a:endParaRPr lang="en-US" dirty="0" smtClean="0"/>
          </a:p>
        </p:txBody>
      </p:sp>
      <p:sp>
        <p:nvSpPr>
          <p:cNvPr id="7172" name="Rectangle 3"/>
          <p:cNvSpPr>
            <a:spLocks noGrp="1" noChangeArrowheads="1"/>
          </p:cNvSpPr>
          <p:nvPr>
            <p:ph sz="half" idx="1"/>
          </p:nvPr>
        </p:nvSpPr>
        <p:spPr>
          <a:xfrm>
            <a:off x="4724400" y="2362200"/>
            <a:ext cx="3962400" cy="3733800"/>
          </a:xfrm>
        </p:spPr>
        <p:txBody>
          <a:bodyPr/>
          <a:lstStyle/>
          <a:p>
            <a:pPr>
              <a:spcBef>
                <a:spcPts val="600"/>
              </a:spcBef>
              <a:spcAft>
                <a:spcPts val="600"/>
              </a:spcAft>
              <a:buNone/>
            </a:pPr>
            <a:r>
              <a:rPr lang="en-US" sz="2400" dirty="0" smtClean="0">
                <a:ea typeface="ＭＳ Ｐゴシック" pitchFamily="-84" charset="-128"/>
              </a:rPr>
              <a:t>12-Step (many varieties)</a:t>
            </a:r>
          </a:p>
          <a:p>
            <a:pPr marL="283464" lvl="1">
              <a:spcBef>
                <a:spcPts val="600"/>
              </a:spcBef>
              <a:spcAft>
                <a:spcPts val="600"/>
              </a:spcAft>
            </a:pPr>
            <a:r>
              <a:rPr lang="en-US" dirty="0" smtClean="0">
                <a:ea typeface="ＭＳ Ｐゴシック" pitchFamily="-84" charset="-128"/>
              </a:rPr>
              <a:t>Alcoholics Anonymous</a:t>
            </a:r>
          </a:p>
          <a:p>
            <a:pPr marL="283464" lvl="1">
              <a:spcBef>
                <a:spcPts val="600"/>
              </a:spcBef>
              <a:spcAft>
                <a:spcPts val="600"/>
              </a:spcAft>
            </a:pPr>
            <a:r>
              <a:rPr lang="en-US" dirty="0" smtClean="0">
                <a:ea typeface="ＭＳ Ｐゴシック" pitchFamily="-84" charset="-128"/>
              </a:rPr>
              <a:t>Narcotics Anonymous</a:t>
            </a:r>
          </a:p>
        </p:txBody>
      </p:sp>
      <p:sp>
        <p:nvSpPr>
          <p:cNvPr id="7" name="Content Placeholder 6"/>
          <p:cNvSpPr>
            <a:spLocks noGrp="1"/>
          </p:cNvSpPr>
          <p:nvPr>
            <p:ph sz="half" idx="2"/>
          </p:nvPr>
        </p:nvSpPr>
        <p:spPr>
          <a:xfrm>
            <a:off x="685800" y="2362200"/>
            <a:ext cx="4038600" cy="3733800"/>
          </a:xfrm>
        </p:spPr>
        <p:txBody>
          <a:bodyPr/>
          <a:lstStyle/>
          <a:p>
            <a:pPr>
              <a:spcBef>
                <a:spcPts val="600"/>
              </a:spcBef>
              <a:spcAft>
                <a:spcPts val="600"/>
              </a:spcAft>
              <a:buNone/>
            </a:pPr>
            <a:r>
              <a:rPr lang="en-US" sz="2400" dirty="0" smtClean="0">
                <a:ea typeface="ＭＳ Ｐゴシック" pitchFamily="-84" charset="-128"/>
              </a:rPr>
              <a:t>SMART recovery</a:t>
            </a:r>
          </a:p>
          <a:p>
            <a:pPr marL="283464" lvl="1">
              <a:spcBef>
                <a:spcPts val="600"/>
              </a:spcBef>
              <a:spcAft>
                <a:spcPts val="600"/>
              </a:spcAft>
            </a:pPr>
            <a:r>
              <a:rPr lang="en-US" dirty="0" smtClean="0">
                <a:ea typeface="ＭＳ Ｐゴシック" pitchFamily="-84" charset="-128"/>
              </a:rPr>
              <a:t>Enhancing and maintaining motivation </a:t>
            </a:r>
          </a:p>
          <a:p>
            <a:pPr marL="283464" lvl="1">
              <a:spcBef>
                <a:spcPts val="600"/>
              </a:spcBef>
              <a:spcAft>
                <a:spcPts val="600"/>
              </a:spcAft>
            </a:pPr>
            <a:r>
              <a:rPr lang="en-US" dirty="0" smtClean="0">
                <a:ea typeface="ＭＳ Ｐゴシック" pitchFamily="-84" charset="-128"/>
              </a:rPr>
              <a:t>Coping with urges</a:t>
            </a:r>
          </a:p>
          <a:p>
            <a:pPr marL="283464" lvl="1">
              <a:spcBef>
                <a:spcPts val="600"/>
              </a:spcBef>
              <a:spcAft>
                <a:spcPts val="600"/>
              </a:spcAft>
            </a:pPr>
            <a:r>
              <a:rPr lang="en-US" dirty="0" smtClean="0">
                <a:ea typeface="ＭＳ Ｐゴシック" pitchFamily="-84" charset="-128"/>
              </a:rPr>
              <a:t>Problem-solving</a:t>
            </a:r>
          </a:p>
          <a:p>
            <a:pPr marL="283464" lvl="1">
              <a:spcBef>
                <a:spcPts val="600"/>
              </a:spcBef>
              <a:spcAft>
                <a:spcPts val="600"/>
              </a:spcAft>
            </a:pPr>
            <a:r>
              <a:rPr lang="en-US" dirty="0" smtClean="0">
                <a:ea typeface="ＭＳ Ｐゴシック" pitchFamily="-84" charset="-128"/>
              </a:rPr>
              <a:t>Lifestyle balance </a:t>
            </a:r>
          </a:p>
          <a:p>
            <a:endParaRPr lang="en-US" dirty="0"/>
          </a:p>
        </p:txBody>
      </p:sp>
      <p:sp>
        <p:nvSpPr>
          <p:cNvPr id="4" name="Slide Number Placeholder 3"/>
          <p:cNvSpPr>
            <a:spLocks noGrp="1"/>
          </p:cNvSpPr>
          <p:nvPr>
            <p:ph type="sldNum" sz="quarter" idx="10"/>
          </p:nvPr>
        </p:nvSpPr>
        <p:spPr/>
        <p:txBody>
          <a:bodyPr/>
          <a:lstStyle/>
          <a:p>
            <a:pPr>
              <a:defRPr/>
            </a:pPr>
            <a:fld id="{1113696F-59FC-4B67-8A93-FB2B4B927227}" type="slidenum">
              <a:rPr lang="en-US"/>
              <a:pPr>
                <a:defRPr/>
              </a:pPr>
              <a:t>146</a:t>
            </a:fld>
            <a:endParaRPr lang="en-US" sz="1400"/>
          </a:p>
        </p:txBody>
      </p:sp>
      <p:sp>
        <p:nvSpPr>
          <p:cNvPr id="5" name="TextBox 4"/>
          <p:cNvSpPr txBox="1"/>
          <p:nvPr/>
        </p:nvSpPr>
        <p:spPr>
          <a:xfrm>
            <a:off x="762000" y="1371600"/>
            <a:ext cx="6858000" cy="584775"/>
          </a:xfrm>
          <a:prstGeom prst="rect">
            <a:avLst/>
          </a:prstGeom>
          <a:noFill/>
        </p:spPr>
        <p:txBody>
          <a:bodyPr wrap="square" rtlCol="0">
            <a:spAutoFit/>
          </a:bodyPr>
          <a:lstStyle/>
          <a:p>
            <a:pPr algn="l"/>
            <a:endParaRPr lang="en-US" sz="3200" b="1" dirty="0" smtClean="0">
              <a:latin typeface="+mj-lt"/>
            </a:endParaRPr>
          </a:p>
        </p:txBody>
      </p:sp>
    </p:spTree>
    <p:extLst>
      <p:ext uri="{BB962C8B-B14F-4D97-AF65-F5344CB8AC3E}">
        <p14:creationId xmlns:p14="http://schemas.microsoft.com/office/powerpoint/2010/main" val="303733125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922" y="7961"/>
            <a:ext cx="9159922" cy="1462087"/>
          </a:xfrm>
          <a:solidFill>
            <a:schemeClr val="tx2"/>
          </a:solidFill>
        </p:spPr>
        <p:txBody>
          <a:bodyPr/>
          <a:lstStyle/>
          <a:p>
            <a:r>
              <a:rPr lang="en-US" altLang="en-US" sz="3600" b="1" dirty="0" smtClean="0">
                <a:solidFill>
                  <a:schemeClr val="bg1"/>
                </a:solidFill>
                <a:latin typeface="Arial" pitchFamily="34" charset="0"/>
              </a:rPr>
              <a:t>Provide concrete examples of AA</a:t>
            </a:r>
            <a:endParaRPr lang="en-US" altLang="en-US" sz="3600" dirty="0" smtClean="0">
              <a:solidFill>
                <a:schemeClr val="bg1"/>
              </a:solidFill>
            </a:endParaRPr>
          </a:p>
        </p:txBody>
      </p:sp>
      <p:sp>
        <p:nvSpPr>
          <p:cNvPr id="31747" name="Content Placeholder 2"/>
          <p:cNvSpPr>
            <a:spLocks noGrp="1"/>
          </p:cNvSpPr>
          <p:nvPr>
            <p:ph idx="1"/>
          </p:nvPr>
        </p:nvSpPr>
        <p:spPr>
          <a:xfrm>
            <a:off x="1143000" y="1828800"/>
            <a:ext cx="7812088" cy="5029200"/>
          </a:xfrm>
        </p:spPr>
        <p:txBody>
          <a:bodyPr/>
          <a:lstStyle/>
          <a:p>
            <a:pPr>
              <a:lnSpc>
                <a:spcPct val="90000"/>
              </a:lnSpc>
            </a:pPr>
            <a:r>
              <a:rPr lang="en-US" altLang="en-US" dirty="0" smtClean="0">
                <a:solidFill>
                  <a:srgbClr val="0F0F17"/>
                </a:solidFill>
                <a:latin typeface="Arial" pitchFamily="34" charset="0"/>
              </a:rPr>
              <a:t>Share AA literature, big book, the story of Bill W</a:t>
            </a:r>
          </a:p>
          <a:p>
            <a:pPr>
              <a:lnSpc>
                <a:spcPct val="90000"/>
              </a:lnSpc>
            </a:pPr>
            <a:r>
              <a:rPr lang="en-US" altLang="en-US" dirty="0" smtClean="0">
                <a:solidFill>
                  <a:srgbClr val="0F0F17"/>
                </a:solidFill>
                <a:latin typeface="Arial" pitchFamily="34" charset="0"/>
              </a:rPr>
              <a:t>Show a movie or TV depiction of an AA movie e.g. </a:t>
            </a:r>
            <a:r>
              <a:rPr lang="en-US" altLang="en-US" i="1" dirty="0" smtClean="0">
                <a:solidFill>
                  <a:srgbClr val="0F0F17"/>
                </a:solidFill>
                <a:latin typeface="Arial" pitchFamily="34" charset="0"/>
              </a:rPr>
              <a:t>Clean and Sober </a:t>
            </a:r>
            <a:r>
              <a:rPr lang="en-US" altLang="en-US" dirty="0" smtClean="0">
                <a:solidFill>
                  <a:srgbClr val="0F0F17"/>
                </a:solidFill>
                <a:latin typeface="Arial" pitchFamily="34" charset="0"/>
              </a:rPr>
              <a:t>or...</a:t>
            </a:r>
            <a:endParaRPr lang="en-US" altLang="en-US" i="1" dirty="0" smtClean="0">
              <a:solidFill>
                <a:srgbClr val="0F0F17"/>
              </a:solidFill>
              <a:latin typeface="Arial" pitchFamily="34" charset="0"/>
            </a:endParaRPr>
          </a:p>
          <a:p>
            <a:pPr>
              <a:lnSpc>
                <a:spcPct val="90000"/>
              </a:lnSpc>
            </a:pPr>
            <a:r>
              <a:rPr lang="en-US" altLang="en-US" i="1" dirty="0" smtClean="0">
                <a:solidFill>
                  <a:srgbClr val="0F0F17"/>
                </a:solidFill>
                <a:latin typeface="Arial" pitchFamily="34" charset="0"/>
              </a:rPr>
              <a:t> My Name is Bill W. </a:t>
            </a:r>
            <a:r>
              <a:rPr lang="en-US" altLang="en-US" dirty="0" smtClean="0">
                <a:solidFill>
                  <a:srgbClr val="0F0F17"/>
                </a:solidFill>
                <a:latin typeface="Arial" pitchFamily="34" charset="0"/>
              </a:rPr>
              <a:t>a 1989 movie with James Gardner and James Wood</a:t>
            </a:r>
          </a:p>
          <a:p>
            <a:pPr>
              <a:lnSpc>
                <a:spcPct val="90000"/>
              </a:lnSpc>
            </a:pPr>
            <a:r>
              <a:rPr lang="en-US" altLang="en-US" dirty="0" smtClean="0">
                <a:solidFill>
                  <a:srgbClr val="0F0F17"/>
                </a:solidFill>
                <a:latin typeface="Arial" pitchFamily="34" charset="0"/>
              </a:rPr>
              <a:t>Scene from last season of HBO’s </a:t>
            </a:r>
            <a:r>
              <a:rPr lang="en-US" altLang="en-US" i="1" dirty="0" smtClean="0">
                <a:solidFill>
                  <a:srgbClr val="0F0F17"/>
                </a:solidFill>
                <a:latin typeface="Arial" pitchFamily="34" charset="0"/>
              </a:rPr>
              <a:t>The Wire </a:t>
            </a:r>
            <a:r>
              <a:rPr lang="en-US" altLang="en-US" dirty="0" smtClean="0">
                <a:solidFill>
                  <a:srgbClr val="0F0F17"/>
                </a:solidFill>
                <a:latin typeface="Arial" pitchFamily="34" charset="0"/>
              </a:rPr>
              <a:t>depicting a 12 step meeting</a:t>
            </a:r>
            <a:endParaRPr lang="en-US" altLang="en-US" i="1" dirty="0" smtClean="0">
              <a:solidFill>
                <a:srgbClr val="0F0F17"/>
              </a:solidFill>
              <a:latin typeface="Arial" pitchFamily="34" charset="0"/>
            </a:endParaRPr>
          </a:p>
          <a:p>
            <a:pPr>
              <a:lnSpc>
                <a:spcPct val="90000"/>
              </a:lnSpc>
            </a:pPr>
            <a:r>
              <a:rPr lang="en-US" altLang="en-US" dirty="0" smtClean="0">
                <a:solidFill>
                  <a:srgbClr val="0F0F17"/>
                </a:solidFill>
                <a:latin typeface="Arial" pitchFamily="34" charset="0"/>
              </a:rPr>
              <a:t>Ask a consumer in recovery to come and speak to  group/individual</a:t>
            </a:r>
            <a:endParaRPr lang="en-US" altLang="en-US" dirty="0" smtClean="0">
              <a:latin typeface="Arial" pitchFamily="34" charset="0"/>
            </a:endParaRPr>
          </a:p>
          <a:p>
            <a:endParaRPr lang="en-US" altLang="en-US" dirty="0" smtClean="0"/>
          </a:p>
        </p:txBody>
      </p:sp>
    </p:spTree>
    <p:extLst>
      <p:ext uri="{BB962C8B-B14F-4D97-AF65-F5344CB8AC3E}">
        <p14:creationId xmlns:p14="http://schemas.microsoft.com/office/powerpoint/2010/main" val="4573700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0" y="0"/>
            <a:ext cx="9144000" cy="1676400"/>
          </a:xfrm>
          <a:solidFill>
            <a:srgbClr val="7030A0"/>
          </a:solidFill>
        </p:spPr>
        <p:txBody>
          <a:bodyPr/>
          <a:lstStyle/>
          <a:p>
            <a:pPr algn="ctr"/>
            <a:r>
              <a:rPr lang="en-US" altLang="en-US" sz="3600" b="1" dirty="0" smtClean="0">
                <a:solidFill>
                  <a:schemeClr val="bg1"/>
                </a:solidFill>
                <a:latin typeface="Arial" pitchFamily="34" charset="0"/>
              </a:rPr>
              <a:t>For Individuals with Severe Brain Injury Provide concrete examples of AA</a:t>
            </a:r>
            <a:endParaRPr lang="en-US" altLang="en-US" sz="3600" b="1" dirty="0" smtClean="0">
              <a:solidFill>
                <a:schemeClr val="bg1"/>
              </a:solidFill>
            </a:endParaRPr>
          </a:p>
        </p:txBody>
      </p:sp>
      <p:sp>
        <p:nvSpPr>
          <p:cNvPr id="32771" name="Subtitle 2"/>
          <p:cNvSpPr>
            <a:spLocks noGrp="1"/>
          </p:cNvSpPr>
          <p:nvPr>
            <p:ph type="subTitle" idx="1"/>
          </p:nvPr>
        </p:nvSpPr>
        <p:spPr>
          <a:xfrm>
            <a:off x="1371600" y="2057400"/>
            <a:ext cx="6400800" cy="3581400"/>
          </a:xfrm>
        </p:spPr>
        <p:txBody>
          <a:bodyPr/>
          <a:lstStyle/>
          <a:p>
            <a:pPr marL="457200" indent="-457200" algn="l">
              <a:buFont typeface="Arial" panose="020B0604020202020204" pitchFamily="34" charset="0"/>
              <a:buChar char="•"/>
            </a:pPr>
            <a:r>
              <a:rPr lang="en-US" altLang="en-US" dirty="0" smtClean="0">
                <a:solidFill>
                  <a:srgbClr val="0F0F17"/>
                </a:solidFill>
                <a:latin typeface="Arial" pitchFamily="34" charset="0"/>
              </a:rPr>
              <a:t>Convert the 12 steps into pictures</a:t>
            </a:r>
          </a:p>
          <a:p>
            <a:pPr marL="457200" indent="-457200" algn="l">
              <a:buFont typeface="Arial" panose="020B0604020202020204" pitchFamily="34" charset="0"/>
              <a:buChar char="•"/>
            </a:pPr>
            <a:r>
              <a:rPr lang="en-US" altLang="en-US" dirty="0">
                <a:solidFill>
                  <a:srgbClr val="0F0F17"/>
                </a:solidFill>
                <a:latin typeface="Arial" pitchFamily="34" charset="0"/>
              </a:rPr>
              <a:t>C</a:t>
            </a:r>
            <a:r>
              <a:rPr lang="en-US" altLang="en-US" dirty="0" smtClean="0">
                <a:solidFill>
                  <a:srgbClr val="0F0F17"/>
                </a:solidFill>
                <a:latin typeface="Arial" pitchFamily="34" charset="0"/>
              </a:rPr>
              <a:t>an be a group activity or individual activity</a:t>
            </a:r>
          </a:p>
          <a:p>
            <a:pPr marL="457200" indent="-457200" algn="l">
              <a:buFont typeface="Arial" panose="020B0604020202020204" pitchFamily="34" charset="0"/>
              <a:buChar char="•"/>
            </a:pPr>
            <a:r>
              <a:rPr lang="en-US" altLang="en-US" dirty="0">
                <a:solidFill>
                  <a:srgbClr val="0F0F17"/>
                </a:solidFill>
                <a:latin typeface="Arial" pitchFamily="34" charset="0"/>
              </a:rPr>
              <a:t>G</a:t>
            </a:r>
            <a:r>
              <a:rPr lang="en-US" altLang="en-US" dirty="0" smtClean="0">
                <a:solidFill>
                  <a:srgbClr val="0F0F17"/>
                </a:solidFill>
                <a:latin typeface="Arial" pitchFamily="34" charset="0"/>
              </a:rPr>
              <a:t>ood for individuals with impaired language skills/concrete thinkers</a:t>
            </a:r>
          </a:p>
          <a:p>
            <a:endParaRPr lang="en-US" altLang="en-US" sz="2400" dirty="0">
              <a:solidFill>
                <a:srgbClr val="0F0F17"/>
              </a:solidFill>
              <a:latin typeface="Arial" pitchFamily="34" charset="0"/>
            </a:endParaRPr>
          </a:p>
          <a:p>
            <a:r>
              <a:rPr lang="en-US" altLang="en-US" sz="2400" dirty="0" smtClean="0">
                <a:solidFill>
                  <a:srgbClr val="0F0F17"/>
                </a:solidFill>
                <a:latin typeface="Arial" pitchFamily="34" charset="0"/>
              </a:rPr>
              <a:t> (Reynolds and </a:t>
            </a:r>
            <a:r>
              <a:rPr lang="en-US" altLang="en-US" sz="2400" dirty="0" err="1" smtClean="0">
                <a:solidFill>
                  <a:srgbClr val="0F0F17"/>
                </a:solidFill>
                <a:latin typeface="Arial" pitchFamily="34" charset="0"/>
              </a:rPr>
              <a:t>Murrey</a:t>
            </a:r>
            <a:r>
              <a:rPr lang="en-US" altLang="en-US" sz="2400" dirty="0" smtClean="0">
                <a:solidFill>
                  <a:srgbClr val="0F0F17"/>
                </a:solidFill>
                <a:latin typeface="Arial" pitchFamily="34" charset="0"/>
              </a:rPr>
              <a:t> 2006)</a:t>
            </a:r>
            <a:endParaRPr lang="en-US" altLang="en-US" sz="2400" dirty="0" smtClean="0">
              <a:latin typeface="Arial" pitchFamily="34" charset="0"/>
            </a:endParaRPr>
          </a:p>
          <a:p>
            <a:endParaRPr lang="en-US" altLang="en-US" dirty="0" smtClean="0"/>
          </a:p>
        </p:txBody>
      </p:sp>
    </p:spTree>
    <p:extLst>
      <p:ext uri="{BB962C8B-B14F-4D97-AF65-F5344CB8AC3E}">
        <p14:creationId xmlns:p14="http://schemas.microsoft.com/office/powerpoint/2010/main" val="371412208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1447800"/>
          </a:xfrm>
          <a:solidFill>
            <a:srgbClr val="6600CC"/>
          </a:solidFill>
        </p:spPr>
        <p:txBody>
          <a:bodyPr/>
          <a:lstStyle/>
          <a:p>
            <a:r>
              <a:rPr lang="en-US" altLang="en-US" sz="2800" b="1" dirty="0" smtClean="0">
                <a:solidFill>
                  <a:schemeClr val="bg1"/>
                </a:solidFill>
                <a:latin typeface="Arial" pitchFamily="34" charset="0"/>
              </a:rPr>
              <a:t>More Tips for 12 Step Meetings</a:t>
            </a:r>
            <a:endParaRPr lang="en-US" altLang="en-US" sz="2800" dirty="0" smtClean="0">
              <a:solidFill>
                <a:schemeClr val="bg1"/>
              </a:solidFill>
            </a:endParaRPr>
          </a:p>
        </p:txBody>
      </p:sp>
      <p:sp>
        <p:nvSpPr>
          <p:cNvPr id="36867" name="Content Placeholder 2"/>
          <p:cNvSpPr>
            <a:spLocks noGrp="1"/>
          </p:cNvSpPr>
          <p:nvPr>
            <p:ph idx="1"/>
          </p:nvPr>
        </p:nvSpPr>
        <p:spPr/>
        <p:txBody>
          <a:bodyPr/>
          <a:lstStyle/>
          <a:p>
            <a:pPr>
              <a:lnSpc>
                <a:spcPct val="80000"/>
              </a:lnSpc>
            </a:pPr>
            <a:r>
              <a:rPr lang="en-US" altLang="en-US" sz="2800" dirty="0" smtClean="0">
                <a:solidFill>
                  <a:srgbClr val="0F0F17"/>
                </a:solidFill>
                <a:latin typeface="Arial" pitchFamily="34" charset="0"/>
              </a:rPr>
              <a:t>Attend 12-Step meetings with a “buddy” or staff member, review meeting highlights</a:t>
            </a:r>
          </a:p>
          <a:p>
            <a:pPr>
              <a:lnSpc>
                <a:spcPct val="80000"/>
              </a:lnSpc>
            </a:pPr>
            <a:r>
              <a:rPr lang="en-US" altLang="en-US" sz="2800" dirty="0" smtClean="0">
                <a:solidFill>
                  <a:srgbClr val="0F0F17"/>
                </a:solidFill>
                <a:latin typeface="Arial" pitchFamily="34" charset="0"/>
              </a:rPr>
              <a:t>“90 meetings in 90 days” may be  too stimulating or fatiguing after a TBI, balance so benefits of structure &amp; social group can be gained</a:t>
            </a:r>
          </a:p>
          <a:p>
            <a:pPr>
              <a:lnSpc>
                <a:spcPct val="80000"/>
              </a:lnSpc>
            </a:pPr>
            <a:r>
              <a:rPr lang="en-US" altLang="en-US" sz="2800" dirty="0" smtClean="0">
                <a:solidFill>
                  <a:srgbClr val="0F0F17"/>
                </a:solidFill>
                <a:latin typeface="Arial" pitchFamily="34" charset="0"/>
              </a:rPr>
              <a:t>If the individual plans to share at a meeting, have them jot down before hand what they want to say on an index card</a:t>
            </a:r>
            <a:endParaRPr lang="en-US" altLang="en-US" sz="2800" dirty="0" smtClean="0">
              <a:latin typeface="Arial" pitchFamily="34" charset="0"/>
            </a:endParaRPr>
          </a:p>
          <a:p>
            <a:endParaRPr lang="en-US" altLang="en-US" dirty="0" smtClean="0"/>
          </a:p>
        </p:txBody>
      </p:sp>
    </p:spTree>
    <p:extLst>
      <p:ext uri="{BB962C8B-B14F-4D97-AF65-F5344CB8AC3E}">
        <p14:creationId xmlns:p14="http://schemas.microsoft.com/office/powerpoint/2010/main" val="111442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Common Models of Addiction</a:t>
            </a:r>
          </a:p>
        </p:txBody>
      </p:sp>
      <p:sp>
        <p:nvSpPr>
          <p:cNvPr id="3" name="Content Placeholder 2"/>
          <p:cNvSpPr>
            <a:spLocks noGrp="1"/>
          </p:cNvSpPr>
          <p:nvPr>
            <p:ph idx="1"/>
          </p:nvPr>
        </p:nvSpPr>
        <p:spPr>
          <a:xfrm>
            <a:off x="609600" y="2362200"/>
            <a:ext cx="8077200" cy="4038600"/>
          </a:xfrm>
        </p:spPr>
        <p:txBody>
          <a:bodyPr/>
          <a:lstStyle/>
          <a:p>
            <a:pPr marL="0" indent="0">
              <a:buFont typeface="Wingdings" pitchFamily="2" charset="2"/>
              <a:buNone/>
              <a:defRPr/>
            </a:pPr>
            <a:r>
              <a:rPr lang="en-US" sz="2400" dirty="0" smtClean="0">
                <a:solidFill>
                  <a:schemeClr val="accent6"/>
                </a:solidFill>
              </a:rPr>
              <a:t>Biological &amp;</a:t>
            </a:r>
            <a:r>
              <a:rPr lang="en-US" sz="2400" dirty="0">
                <a:solidFill>
                  <a:schemeClr val="accent6"/>
                </a:solidFill>
              </a:rPr>
              <a:t> </a:t>
            </a:r>
            <a:r>
              <a:rPr lang="en-US" sz="2400" dirty="0" smtClean="0">
                <a:solidFill>
                  <a:schemeClr val="accent6"/>
                </a:solidFill>
              </a:rPr>
              <a:t>Disease Model</a:t>
            </a:r>
          </a:p>
          <a:p>
            <a:pPr marL="0" indent="0">
              <a:buFont typeface="Wingdings" pitchFamily="2" charset="2"/>
              <a:buNone/>
              <a:defRPr/>
            </a:pPr>
            <a:r>
              <a:rPr lang="en-US" sz="2400" dirty="0">
                <a:solidFill>
                  <a:schemeClr val="accent6"/>
                </a:solidFill>
              </a:rPr>
              <a:t>The disease </a:t>
            </a:r>
            <a:r>
              <a:rPr lang="en-US" sz="2400" dirty="0" smtClean="0">
                <a:solidFill>
                  <a:schemeClr val="accent6"/>
                </a:solidFill>
              </a:rPr>
              <a:t>and biological theories of addiction are very similar. However the disease model highlights the differences between people with the disease and those without it. In contrast, the biological model focuses on the genetic risks for developing the disease of addiction.</a:t>
            </a:r>
            <a:endParaRPr lang="en-US" sz="2400" u="sng" dirty="0">
              <a:solidFill>
                <a:schemeClr val="accent6"/>
              </a:solidFill>
            </a:endParaRPr>
          </a:p>
        </p:txBody>
      </p:sp>
      <p:sp>
        <p:nvSpPr>
          <p:cNvPr id="4" name="Slide Number Placeholder 3"/>
          <p:cNvSpPr>
            <a:spLocks noGrp="1"/>
          </p:cNvSpPr>
          <p:nvPr>
            <p:ph type="sldNum" sz="quarter" idx="10"/>
          </p:nvPr>
        </p:nvSpPr>
        <p:spPr/>
        <p:txBody>
          <a:bodyPr/>
          <a:lstStyle/>
          <a:p>
            <a:pPr>
              <a:defRPr/>
            </a:pPr>
            <a:fld id="{28C68F41-0A3C-4632-B478-B92BA9043AD5}" type="slidenum">
              <a:rPr lang="en-US" smtClean="0"/>
              <a:pPr>
                <a:defRPr/>
              </a:pPr>
              <a:t>15</a:t>
            </a:fld>
            <a:endParaRPr lang="en-US"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43975" cy="1766887"/>
          </a:xfrm>
          <a:solidFill>
            <a:srgbClr val="5400D0"/>
          </a:solidFill>
        </p:spPr>
        <p:txBody>
          <a:bodyPr/>
          <a:lstStyle/>
          <a:p>
            <a:r>
              <a:rPr lang="en-US" dirty="0">
                <a:solidFill>
                  <a:schemeClr val="bg1"/>
                </a:solidFill>
              </a:rPr>
              <a:t>M</a:t>
            </a:r>
            <a:r>
              <a:rPr lang="en-US" dirty="0" smtClean="0">
                <a:solidFill>
                  <a:schemeClr val="bg1"/>
                </a:solidFill>
              </a:rPr>
              <a:t>ore Tips…</a:t>
            </a:r>
            <a:endParaRPr lang="en-US" dirty="0">
              <a:solidFill>
                <a:schemeClr val="bg1"/>
              </a:solidFill>
            </a:endParaRPr>
          </a:p>
        </p:txBody>
      </p:sp>
      <p:sp>
        <p:nvSpPr>
          <p:cNvPr id="3" name="Content Placeholder 2"/>
          <p:cNvSpPr>
            <a:spLocks noGrp="1"/>
          </p:cNvSpPr>
          <p:nvPr>
            <p:ph idx="1"/>
          </p:nvPr>
        </p:nvSpPr>
        <p:spPr>
          <a:xfrm>
            <a:off x="1219200" y="2133600"/>
            <a:ext cx="7772400" cy="4114800"/>
          </a:xfrm>
        </p:spPr>
        <p:txBody>
          <a:bodyPr/>
          <a:lstStyle/>
          <a:p>
            <a:pPr>
              <a:lnSpc>
                <a:spcPct val="80000"/>
              </a:lnSpc>
            </a:pPr>
            <a:r>
              <a:rPr lang="en-US" altLang="en-US" dirty="0" smtClean="0">
                <a:solidFill>
                  <a:srgbClr val="0F0F17"/>
                </a:solidFill>
                <a:latin typeface="Arial" pitchFamily="34" charset="0"/>
              </a:rPr>
              <a:t>Avoid approaches that are confrontational </a:t>
            </a:r>
            <a:r>
              <a:rPr lang="en-US" altLang="en-US" sz="1200" dirty="0" smtClean="0">
                <a:solidFill>
                  <a:srgbClr val="0F0F17"/>
                </a:solidFill>
                <a:latin typeface="Arial" pitchFamily="34" charset="0"/>
              </a:rPr>
              <a:t>(</a:t>
            </a:r>
            <a:r>
              <a:rPr lang="en-US" altLang="en-US" sz="1200" dirty="0" err="1" smtClean="0">
                <a:solidFill>
                  <a:srgbClr val="0F0F17"/>
                </a:solidFill>
                <a:latin typeface="Arial" pitchFamily="34" charset="0"/>
              </a:rPr>
              <a:t>Sparadeo</a:t>
            </a:r>
            <a:r>
              <a:rPr lang="en-US" altLang="en-US" sz="1200" dirty="0" smtClean="0">
                <a:solidFill>
                  <a:srgbClr val="0F0F17"/>
                </a:solidFill>
                <a:latin typeface="Arial" pitchFamily="34" charset="0"/>
              </a:rPr>
              <a:t>, NASHIA Webcast 2003)</a:t>
            </a:r>
          </a:p>
          <a:p>
            <a:pPr>
              <a:lnSpc>
                <a:spcPct val="80000"/>
              </a:lnSpc>
            </a:pPr>
            <a:r>
              <a:rPr lang="en-US" altLang="en-US" dirty="0" smtClean="0">
                <a:solidFill>
                  <a:srgbClr val="0F0F17"/>
                </a:solidFill>
                <a:latin typeface="Arial" pitchFamily="34" charset="0"/>
              </a:rPr>
              <a:t>Insight oriented treatment approaches may not work for folks w TBI</a:t>
            </a:r>
          </a:p>
          <a:p>
            <a:pPr>
              <a:lnSpc>
                <a:spcPct val="80000"/>
              </a:lnSpc>
            </a:pPr>
            <a:r>
              <a:rPr lang="en-US" altLang="en-US" dirty="0" smtClean="0">
                <a:solidFill>
                  <a:srgbClr val="0F0F17"/>
                </a:solidFill>
                <a:latin typeface="Arial" pitchFamily="34" charset="0"/>
              </a:rPr>
              <a:t>Offer “The Big Book” and other books with a recovery or inspirational theme on tape</a:t>
            </a:r>
          </a:p>
          <a:p>
            <a:pPr>
              <a:lnSpc>
                <a:spcPct val="80000"/>
              </a:lnSpc>
            </a:pPr>
            <a:r>
              <a:rPr lang="en-US" altLang="en-US" dirty="0" smtClean="0">
                <a:solidFill>
                  <a:srgbClr val="0F0F17"/>
                </a:solidFill>
                <a:latin typeface="Arial" pitchFamily="34" charset="0"/>
              </a:rPr>
              <a:t> “One day at a time”</a:t>
            </a:r>
            <a:endParaRPr lang="en-US" dirty="0"/>
          </a:p>
        </p:txBody>
      </p:sp>
    </p:spTree>
    <p:extLst>
      <p:ext uri="{BB962C8B-B14F-4D97-AF65-F5344CB8AC3E}">
        <p14:creationId xmlns:p14="http://schemas.microsoft.com/office/powerpoint/2010/main" val="104012461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pPr>
            <a:r>
              <a:rPr lang="en-US" altLang="en-US" dirty="0" smtClean="0">
                <a:solidFill>
                  <a:srgbClr val="0F0F17"/>
                </a:solidFill>
                <a:latin typeface="Arial" pitchFamily="34" charset="0"/>
              </a:rPr>
              <a:t>Use “Change Plan” &amp; “Staying Clean, Staying Sober” Worksheets</a:t>
            </a:r>
          </a:p>
          <a:p>
            <a:pPr>
              <a:lnSpc>
                <a:spcPct val="90000"/>
              </a:lnSpc>
            </a:pPr>
            <a:r>
              <a:rPr lang="en-US" altLang="en-US" dirty="0" smtClean="0">
                <a:solidFill>
                  <a:srgbClr val="0F0F17"/>
                </a:solidFill>
                <a:latin typeface="Arial" pitchFamily="34" charset="0"/>
              </a:rPr>
              <a:t>Prepare for slip ups-”Emergency Plan”&amp; “Personal Emergency Plan: Lapse”</a:t>
            </a:r>
          </a:p>
          <a:p>
            <a:pPr>
              <a:lnSpc>
                <a:spcPct val="90000"/>
              </a:lnSpc>
            </a:pPr>
            <a:r>
              <a:rPr lang="en-US" altLang="en-US" dirty="0" smtClean="0">
                <a:solidFill>
                  <a:srgbClr val="0F0F17"/>
                </a:solidFill>
                <a:latin typeface="Arial" pitchFamily="34" charset="0"/>
              </a:rPr>
              <a:t>Judicious use of drug testing</a:t>
            </a:r>
          </a:p>
        </p:txBody>
      </p:sp>
    </p:spTree>
    <p:extLst>
      <p:ext uri="{BB962C8B-B14F-4D97-AF65-F5344CB8AC3E}">
        <p14:creationId xmlns:p14="http://schemas.microsoft.com/office/powerpoint/2010/main" val="100596703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0" y="0"/>
            <a:ext cx="9144000" cy="1600200"/>
          </a:xfrm>
          <a:solidFill>
            <a:srgbClr val="5400D0"/>
          </a:solidFill>
        </p:spPr>
        <p:txBody>
          <a:bodyPr/>
          <a:lstStyle/>
          <a:p>
            <a:r>
              <a:rPr lang="en-US" altLang="en-US" b="1" dirty="0" smtClean="0">
                <a:solidFill>
                  <a:schemeClr val="bg1"/>
                </a:solidFill>
              </a:rPr>
              <a:t>Feedback from Individuals in Recovery</a:t>
            </a:r>
            <a:endParaRPr lang="en-US" altLang="en-US" dirty="0" smtClean="0">
              <a:solidFill>
                <a:schemeClr val="bg1"/>
              </a:solidFill>
            </a:endParaRPr>
          </a:p>
        </p:txBody>
      </p:sp>
      <p:sp>
        <p:nvSpPr>
          <p:cNvPr id="39939" name="Subtitle 2"/>
          <p:cNvSpPr>
            <a:spLocks noGrp="1"/>
          </p:cNvSpPr>
          <p:nvPr>
            <p:ph type="subTitle" idx="1"/>
          </p:nvPr>
        </p:nvSpPr>
        <p:spPr>
          <a:xfrm>
            <a:off x="1066800" y="1905000"/>
            <a:ext cx="6400800" cy="4343400"/>
          </a:xfrm>
        </p:spPr>
        <p:txBody>
          <a:bodyPr/>
          <a:lstStyle/>
          <a:p>
            <a:pPr algn="l"/>
            <a:r>
              <a:rPr lang="en-US" altLang="en-US" dirty="0" smtClean="0">
                <a:solidFill>
                  <a:srgbClr val="0F0F17"/>
                </a:solidFill>
              </a:rPr>
              <a:t>The researchers at the </a:t>
            </a:r>
            <a:r>
              <a:rPr lang="en-US" altLang="en-US" i="1" dirty="0" smtClean="0">
                <a:solidFill>
                  <a:srgbClr val="0F0F17"/>
                </a:solidFill>
              </a:rPr>
              <a:t>Research and Training Center on Community Integration of Individuals with Traumatic Brain Injury</a:t>
            </a:r>
            <a:r>
              <a:rPr lang="en-US" altLang="en-US" dirty="0" smtClean="0">
                <a:solidFill>
                  <a:srgbClr val="0F0F17"/>
                </a:solidFill>
              </a:rPr>
              <a:t> at Mt. Sinai in New York asked individuals with TBI, what are the factors involved in “kicking the habit”</a:t>
            </a:r>
            <a:endParaRPr lang="en-US" altLang="en-US" dirty="0" smtClean="0"/>
          </a:p>
        </p:txBody>
      </p:sp>
    </p:spTree>
    <p:extLst>
      <p:ext uri="{BB962C8B-B14F-4D97-AF65-F5344CB8AC3E}">
        <p14:creationId xmlns:p14="http://schemas.microsoft.com/office/powerpoint/2010/main" val="85983470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1828800"/>
          </a:xfrm>
          <a:solidFill>
            <a:srgbClr val="6600CC"/>
          </a:solidFill>
        </p:spPr>
        <p:txBody>
          <a:bodyPr/>
          <a:lstStyle/>
          <a:p>
            <a:r>
              <a:rPr lang="en-US" altLang="en-US" b="1" dirty="0" smtClean="0">
                <a:solidFill>
                  <a:schemeClr val="bg1"/>
                </a:solidFill>
              </a:rPr>
              <a:t>What They said…..</a:t>
            </a:r>
            <a:endParaRPr lang="en-US" altLang="en-US" dirty="0" smtClean="0">
              <a:solidFill>
                <a:schemeClr val="bg1"/>
              </a:solidFill>
            </a:endParaRPr>
          </a:p>
        </p:txBody>
      </p:sp>
      <p:sp>
        <p:nvSpPr>
          <p:cNvPr id="40963" name="Content Placeholder 2"/>
          <p:cNvSpPr>
            <a:spLocks noGrp="1"/>
          </p:cNvSpPr>
          <p:nvPr>
            <p:ph idx="1"/>
          </p:nvPr>
        </p:nvSpPr>
        <p:spPr>
          <a:xfrm>
            <a:off x="1143000" y="2017713"/>
            <a:ext cx="7812088" cy="4840287"/>
          </a:xfrm>
        </p:spPr>
        <p:txBody>
          <a:bodyPr/>
          <a:lstStyle/>
          <a:p>
            <a:r>
              <a:rPr lang="en-US" altLang="en-US" smtClean="0">
                <a:solidFill>
                  <a:srgbClr val="0F0F17"/>
                </a:solidFill>
              </a:rPr>
              <a:t>Early treatment for those identified as known substance abusers</a:t>
            </a:r>
          </a:p>
          <a:p>
            <a:r>
              <a:rPr lang="en-US" altLang="en-US" smtClean="0">
                <a:solidFill>
                  <a:srgbClr val="0F0F17"/>
                </a:solidFill>
              </a:rPr>
              <a:t>Pay attention to the covert drug users</a:t>
            </a:r>
          </a:p>
          <a:p>
            <a:r>
              <a:rPr lang="en-US" altLang="en-US" smtClean="0">
                <a:solidFill>
                  <a:srgbClr val="0F0F17"/>
                </a:solidFill>
              </a:rPr>
              <a:t>Challenge of redefining new self and life doubled with TBI sequela and substance abuse issues </a:t>
            </a:r>
          </a:p>
          <a:p>
            <a:r>
              <a:rPr lang="en-US" altLang="en-US" smtClean="0">
                <a:solidFill>
                  <a:srgbClr val="0F0F17"/>
                </a:solidFill>
              </a:rPr>
              <a:t>Hard to know where to find support, with TBI community or substance abuse community</a:t>
            </a:r>
          </a:p>
          <a:p>
            <a:endParaRPr lang="en-US" altLang="en-US" smtClean="0"/>
          </a:p>
        </p:txBody>
      </p:sp>
    </p:spTree>
    <p:extLst>
      <p:ext uri="{BB962C8B-B14F-4D97-AF65-F5344CB8AC3E}">
        <p14:creationId xmlns:p14="http://schemas.microsoft.com/office/powerpoint/2010/main" val="84153681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Subtitle 2"/>
          <p:cNvSpPr>
            <a:spLocks noGrp="1"/>
          </p:cNvSpPr>
          <p:nvPr>
            <p:ph type="subTitle" idx="1"/>
          </p:nvPr>
        </p:nvSpPr>
        <p:spPr>
          <a:xfrm>
            <a:off x="1295400" y="2133600"/>
            <a:ext cx="6477000" cy="4495800"/>
          </a:xfrm>
        </p:spPr>
        <p:txBody>
          <a:bodyPr/>
          <a:lstStyle/>
          <a:p>
            <a:pPr algn="l"/>
            <a:r>
              <a:rPr lang="en-US" altLang="en-US" sz="2800" dirty="0" smtClean="0">
                <a:solidFill>
                  <a:srgbClr val="0F0F17"/>
                </a:solidFill>
              </a:rPr>
              <a:t>To stay clean:</a:t>
            </a:r>
          </a:p>
          <a:p>
            <a:pPr marL="685800" indent="-685800" algn="l">
              <a:buFont typeface="Arial" panose="020B0604020202020204" pitchFamily="34" charset="0"/>
              <a:buChar char="•"/>
            </a:pPr>
            <a:r>
              <a:rPr lang="en-US" altLang="en-US" sz="2800" dirty="0" smtClean="0">
                <a:solidFill>
                  <a:srgbClr val="0F0F17"/>
                </a:solidFill>
              </a:rPr>
              <a:t>find the right 12-step program,</a:t>
            </a:r>
          </a:p>
          <a:p>
            <a:pPr marL="685800" indent="-685800" algn="l">
              <a:buFont typeface="Arial" panose="020B0604020202020204" pitchFamily="34" charset="0"/>
              <a:buChar char="•"/>
            </a:pPr>
            <a:r>
              <a:rPr lang="en-US" altLang="en-US" sz="2800" dirty="0" smtClean="0">
                <a:solidFill>
                  <a:srgbClr val="0F0F17"/>
                </a:solidFill>
              </a:rPr>
              <a:t>change “persons, places and things” that trigger use, </a:t>
            </a:r>
          </a:p>
          <a:p>
            <a:pPr marL="685800" indent="-685800" algn="l">
              <a:buFont typeface="Arial" panose="020B0604020202020204" pitchFamily="34" charset="0"/>
              <a:buChar char="•"/>
            </a:pPr>
            <a:r>
              <a:rPr lang="en-US" altLang="en-US" sz="2800" dirty="0" smtClean="0">
                <a:solidFill>
                  <a:srgbClr val="0F0F17"/>
                </a:solidFill>
              </a:rPr>
              <a:t>spirituality….., </a:t>
            </a:r>
          </a:p>
          <a:p>
            <a:endParaRPr lang="en-US" altLang="en-US" dirty="0" smtClean="0"/>
          </a:p>
        </p:txBody>
      </p:sp>
      <p:sp>
        <p:nvSpPr>
          <p:cNvPr id="4" name="Title 1"/>
          <p:cNvSpPr>
            <a:spLocks noGrp="1"/>
          </p:cNvSpPr>
          <p:nvPr>
            <p:ph type="ctrTitle"/>
          </p:nvPr>
        </p:nvSpPr>
        <p:spPr>
          <a:xfrm>
            <a:off x="0" y="0"/>
            <a:ext cx="9144000" cy="1981200"/>
          </a:xfrm>
          <a:solidFill>
            <a:srgbClr val="6600CC"/>
          </a:solidFill>
        </p:spPr>
        <p:txBody>
          <a:bodyPr/>
          <a:lstStyle/>
          <a:p>
            <a:r>
              <a:rPr lang="en-US" altLang="en-US" b="1" dirty="0" smtClean="0">
                <a:solidFill>
                  <a:schemeClr val="bg1"/>
                </a:solidFill>
              </a:rPr>
              <a:t>What They said…..</a:t>
            </a:r>
            <a:endParaRPr lang="en-US" altLang="en-US" dirty="0" smtClean="0">
              <a:solidFill>
                <a:schemeClr val="bg1"/>
              </a:solidFill>
            </a:endParaRPr>
          </a:p>
        </p:txBody>
      </p:sp>
    </p:spTree>
    <p:extLst>
      <p:ext uri="{BB962C8B-B14F-4D97-AF65-F5344CB8AC3E}">
        <p14:creationId xmlns:p14="http://schemas.microsoft.com/office/powerpoint/2010/main" val="360156012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1" name="Picture 3" descr="U:\enidwatson\My Pictures\dogsownerslook-likedo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583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8838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1766887"/>
          </a:xfrm>
          <a:solidFill>
            <a:schemeClr val="tx2"/>
          </a:solidFill>
        </p:spPr>
        <p:txBody>
          <a:bodyPr/>
          <a:lstStyle/>
          <a:p>
            <a:r>
              <a:rPr lang="en-US" altLang="en-US" sz="3200" b="1" dirty="0" smtClean="0">
                <a:solidFill>
                  <a:schemeClr val="bg1"/>
                </a:solidFill>
              </a:rPr>
              <a:t>Never underestimate the value the participants place on your opinions and advice</a:t>
            </a:r>
            <a:endParaRPr lang="en-US" altLang="en-US" sz="3200" dirty="0" smtClean="0">
              <a:solidFill>
                <a:schemeClr val="bg1"/>
              </a:solidFill>
            </a:endParaRPr>
          </a:p>
        </p:txBody>
      </p:sp>
      <p:sp>
        <p:nvSpPr>
          <p:cNvPr id="44035" name="Content Placeholder 2"/>
          <p:cNvSpPr>
            <a:spLocks noGrp="1"/>
          </p:cNvSpPr>
          <p:nvPr>
            <p:ph idx="1"/>
          </p:nvPr>
        </p:nvSpPr>
        <p:spPr/>
        <p:txBody>
          <a:bodyPr/>
          <a:lstStyle/>
          <a:p>
            <a:r>
              <a:rPr lang="en-US" altLang="en-US" sz="2400" smtClean="0">
                <a:solidFill>
                  <a:srgbClr val="0F0F17"/>
                </a:solidFill>
              </a:rPr>
              <a:t>You don’t have to be an Addictions Counselor to speak from your knowledge and expertise regarding the impact of substances on the rehabilitation work you are doing with someone e.g…. </a:t>
            </a:r>
          </a:p>
          <a:p>
            <a:r>
              <a:rPr lang="en-US" altLang="en-US" sz="2400" smtClean="0">
                <a:solidFill>
                  <a:srgbClr val="0F0F17"/>
                </a:solidFill>
              </a:rPr>
              <a:t>“As your ___________, I need to let you know that drinking will impact your balance and we want to do all we can to minimize the risk of fall”</a:t>
            </a:r>
          </a:p>
          <a:p>
            <a:r>
              <a:rPr lang="en-US" altLang="en-US" sz="2400" smtClean="0">
                <a:solidFill>
                  <a:srgbClr val="0F0F17"/>
                </a:solidFill>
              </a:rPr>
              <a:t>“As your ____________, I recommend you do not drink alcohol because it will make your articulation, memory and new learning abilities worse” </a:t>
            </a:r>
          </a:p>
          <a:p>
            <a:endParaRPr lang="en-US" altLang="en-US" smtClean="0"/>
          </a:p>
        </p:txBody>
      </p:sp>
    </p:spTree>
    <p:extLst>
      <p:ext uri="{BB962C8B-B14F-4D97-AF65-F5344CB8AC3E}">
        <p14:creationId xmlns:p14="http://schemas.microsoft.com/office/powerpoint/2010/main" val="382422276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52400" y="152400"/>
            <a:ext cx="8839200" cy="2286000"/>
          </a:xfrm>
          <a:ln/>
        </p:spPr>
        <p:txBody>
          <a:bodyPr rIns="132080"/>
          <a:lstStyle/>
          <a:p>
            <a:pPr algn="ctr"/>
            <a:r>
              <a:rPr lang="en-US" sz="3600" b="1" dirty="0">
                <a:latin typeface="Garamond" pitchFamily="18" charset="0"/>
                <a:sym typeface="Garamond" pitchFamily="18" charset="0"/>
              </a:rPr>
              <a:t>The 12 Steps Revisited for Individuals with  </a:t>
            </a:r>
            <a:r>
              <a:rPr lang="en-US" sz="3600" b="1" dirty="0" smtClean="0">
                <a:latin typeface="Garamond" pitchFamily="18" charset="0"/>
                <a:sym typeface="Garamond" pitchFamily="18" charset="0"/>
              </a:rPr>
              <a:t>FASD </a:t>
            </a:r>
            <a:r>
              <a:rPr lang="en-US" sz="3600" b="1" dirty="0">
                <a:latin typeface="Garamond" pitchFamily="18" charset="0"/>
                <a:sym typeface="Garamond" pitchFamily="18" charset="0"/>
              </a:rPr>
              <a:t>and Their Families</a:t>
            </a:r>
            <a:br>
              <a:rPr lang="en-US" sz="3600" b="1" dirty="0">
                <a:latin typeface="Garamond" pitchFamily="18" charset="0"/>
                <a:sym typeface="Garamond" pitchFamily="18" charset="0"/>
              </a:rPr>
            </a:br>
            <a:endParaRPr lang="en-US" sz="3600" b="1" dirty="0">
              <a:latin typeface="Garamond" pitchFamily="18" charset="0"/>
              <a:sym typeface="Garamond" pitchFamily="18" charset="0"/>
            </a:endParaRPr>
          </a:p>
        </p:txBody>
      </p:sp>
      <p:sp>
        <p:nvSpPr>
          <p:cNvPr id="3074" name="Rectangle 2"/>
          <p:cNvSpPr>
            <a:spLocks/>
          </p:cNvSpPr>
          <p:nvPr/>
        </p:nvSpPr>
        <p:spPr bwMode="auto">
          <a:xfrm>
            <a:off x="1143000" y="5410200"/>
            <a:ext cx="61849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fontAlgn="auto">
              <a:spcBef>
                <a:spcPts val="1150"/>
              </a:spcBef>
              <a:spcAft>
                <a:spcPts val="0"/>
              </a:spcAft>
            </a:pPr>
            <a:r>
              <a:rPr lang="en-US" sz="2000" dirty="0">
                <a:solidFill>
                  <a:srgbClr val="292934"/>
                </a:solidFill>
                <a:latin typeface="Arial"/>
                <a:cs typeface="Arial" charset="0"/>
              </a:rPr>
              <a:t>Kathleen Tavenner Mitchell, MHS, LCADC</a:t>
            </a:r>
          </a:p>
          <a:p>
            <a:pPr marL="39688" algn="ctr" fontAlgn="auto">
              <a:spcBef>
                <a:spcPts val="1150"/>
              </a:spcBef>
              <a:spcAft>
                <a:spcPts val="0"/>
              </a:spcAft>
            </a:pPr>
            <a:r>
              <a:rPr lang="en-US" sz="2000" dirty="0">
                <a:solidFill>
                  <a:srgbClr val="292934"/>
                </a:solidFill>
                <a:latin typeface="Arial"/>
                <a:cs typeface="Arial" charset="0"/>
              </a:rPr>
              <a:t>Vice President and National Spokesperson</a:t>
            </a:r>
          </a:p>
          <a:p>
            <a:pPr marL="39688" algn="ctr" fontAlgn="auto">
              <a:spcBef>
                <a:spcPts val="1150"/>
              </a:spcBef>
              <a:spcAft>
                <a:spcPts val="0"/>
              </a:spcAft>
            </a:pPr>
            <a:r>
              <a:rPr lang="en-US" sz="2000" dirty="0">
                <a:solidFill>
                  <a:srgbClr val="292934"/>
                </a:solidFill>
                <a:latin typeface="Arial"/>
                <a:cs typeface="Arial" charset="0"/>
              </a:rPr>
              <a:t>National Organization on Fetal Alcohol Syndrome</a:t>
            </a:r>
          </a:p>
        </p:txBody>
      </p:sp>
      <p:pic>
        <p:nvPicPr>
          <p:cNvPr id="30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828800"/>
            <a:ext cx="43434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030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rIns="132080"/>
          <a:lstStyle/>
          <a:p>
            <a:r>
              <a:rPr lang="en-US" dirty="0"/>
              <a:t>Disclaimer:</a:t>
            </a:r>
          </a:p>
        </p:txBody>
      </p:sp>
      <p:sp>
        <p:nvSpPr>
          <p:cNvPr id="4098" name="Rectangle 2"/>
          <p:cNvSpPr>
            <a:spLocks noGrp="1" noChangeArrowheads="1"/>
          </p:cNvSpPr>
          <p:nvPr>
            <p:ph type="body" idx="1"/>
          </p:nvPr>
        </p:nvSpPr>
        <p:spPr>
          <a:ln/>
        </p:spPr>
        <p:txBody>
          <a:bodyPr rIns="132080"/>
          <a:lstStyle/>
          <a:p>
            <a:r>
              <a:rPr lang="en-US" dirty="0"/>
              <a:t>I do not speak for-nor represent AA, NA, </a:t>
            </a:r>
            <a:r>
              <a:rPr lang="en-US" dirty="0" smtClean="0"/>
              <a:t>Al-anon</a:t>
            </a:r>
            <a:r>
              <a:rPr lang="en-US" dirty="0"/>
              <a:t>, or the Twelve Steps of AA</a:t>
            </a:r>
          </a:p>
          <a:p>
            <a:pPr>
              <a:buFont typeface="Arial" charset="0"/>
              <a:buNone/>
            </a:pPr>
            <a:r>
              <a:rPr lang="en-US" dirty="0"/>
              <a:t> </a:t>
            </a:r>
          </a:p>
          <a:p>
            <a:r>
              <a:rPr lang="en-US" dirty="0"/>
              <a:t>Intent is to review the 12 steps in a way that might be helpful for families that are dealing with both FASD and </a:t>
            </a:r>
            <a:r>
              <a:rPr lang="en-US" dirty="0" smtClean="0"/>
              <a:t>possibly addiction</a:t>
            </a:r>
            <a:r>
              <a:rPr lang="en-US" dirty="0"/>
              <a:t>, and to investigate a way of life that has helped millions live life one day at a time, happy, joyous, and free!</a:t>
            </a:r>
          </a:p>
        </p:txBody>
      </p:sp>
    </p:spTree>
    <p:extLst>
      <p:ext uri="{BB962C8B-B14F-4D97-AF65-F5344CB8AC3E}">
        <p14:creationId xmlns:p14="http://schemas.microsoft.com/office/powerpoint/2010/main" val="408516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0"/>
            <a:ext cx="8077200" cy="5262979"/>
          </a:xfrm>
          <a:prstGeom prst="rect">
            <a:avLst/>
          </a:prstGeom>
        </p:spPr>
        <p:txBody>
          <a:bodyPr wrap="square">
            <a:spAutoFit/>
          </a:bodyPr>
          <a:lstStyle/>
          <a:p>
            <a:pPr algn="ctr"/>
            <a:r>
              <a:rPr lang="en-US" sz="2400" b="0" i="0" dirty="0" smtClean="0">
                <a:solidFill>
                  <a:srgbClr val="000000"/>
                </a:solidFill>
                <a:effectLst/>
                <a:latin typeface="+mn-lt"/>
              </a:rPr>
              <a:t>The Twelve Steps of Alcoholics Anonymous</a:t>
            </a:r>
          </a:p>
          <a:p>
            <a:pPr algn="ctr"/>
            <a:endParaRPr lang="en-US" sz="2400" b="0" i="0" dirty="0" smtClean="0">
              <a:solidFill>
                <a:srgbClr val="000000"/>
              </a:solidFill>
              <a:effectLst/>
              <a:latin typeface="+mn-lt"/>
            </a:endParaRPr>
          </a:p>
          <a:p>
            <a:r>
              <a:rPr lang="en-US" sz="2400" dirty="0" smtClean="0">
                <a:solidFill>
                  <a:srgbClr val="000000"/>
                </a:solidFill>
                <a:latin typeface="+mn-lt"/>
              </a:rPr>
              <a:t>1</a:t>
            </a:r>
            <a:r>
              <a:rPr lang="en-US" sz="2400" dirty="0">
                <a:solidFill>
                  <a:srgbClr val="000000"/>
                </a:solidFill>
                <a:latin typeface="+mn-lt"/>
              </a:rPr>
              <a:t>.</a:t>
            </a:r>
            <a:r>
              <a:rPr lang="en-US" sz="2400" b="0" i="1" dirty="0" smtClean="0">
                <a:solidFill>
                  <a:srgbClr val="000000"/>
                </a:solidFill>
                <a:effectLst/>
                <a:latin typeface="+mn-lt"/>
              </a:rPr>
              <a:t> We admitted we were powerless over alcohol - that our lives had become unmanageable.</a:t>
            </a:r>
            <a:endParaRPr lang="en-US" sz="2400" b="0" i="0" dirty="0" smtClean="0">
              <a:solidFill>
                <a:srgbClr val="000000"/>
              </a:solidFill>
              <a:effectLst/>
              <a:latin typeface="+mn-lt"/>
            </a:endParaRPr>
          </a:p>
          <a:p>
            <a:r>
              <a:rPr lang="en-US" sz="2400" dirty="0">
                <a:solidFill>
                  <a:srgbClr val="000000"/>
                </a:solidFill>
                <a:latin typeface="+mn-lt"/>
              </a:rPr>
              <a:t>2.</a:t>
            </a:r>
            <a:r>
              <a:rPr lang="en-US" sz="2400" b="0" i="1" dirty="0" smtClean="0">
                <a:solidFill>
                  <a:srgbClr val="000000"/>
                </a:solidFill>
                <a:effectLst/>
                <a:latin typeface="+mn-lt"/>
              </a:rPr>
              <a:t> Came to believe that a Power greater than ourselves could restore us to sanity.</a:t>
            </a:r>
            <a:endParaRPr lang="en-US" sz="2400" b="0" i="0" dirty="0" smtClean="0">
              <a:solidFill>
                <a:srgbClr val="000000"/>
              </a:solidFill>
              <a:effectLst/>
              <a:latin typeface="+mn-lt"/>
            </a:endParaRPr>
          </a:p>
          <a:p>
            <a:r>
              <a:rPr lang="en-US" sz="2400" dirty="0">
                <a:solidFill>
                  <a:srgbClr val="000000"/>
                </a:solidFill>
                <a:latin typeface="+mn-lt"/>
              </a:rPr>
              <a:t>3.</a:t>
            </a:r>
            <a:r>
              <a:rPr lang="en-US" sz="2400" b="0" i="1" dirty="0" smtClean="0">
                <a:solidFill>
                  <a:srgbClr val="000000"/>
                </a:solidFill>
                <a:effectLst/>
                <a:latin typeface="+mn-lt"/>
              </a:rPr>
              <a:t> Made a decision to turn our will and our lives over to the care of God as we understood Him.</a:t>
            </a:r>
            <a:endParaRPr lang="en-US" sz="2400" b="0" i="0" dirty="0" smtClean="0">
              <a:solidFill>
                <a:srgbClr val="000000"/>
              </a:solidFill>
              <a:effectLst/>
              <a:latin typeface="+mn-lt"/>
            </a:endParaRPr>
          </a:p>
          <a:p>
            <a:r>
              <a:rPr lang="en-US" sz="2400" dirty="0">
                <a:solidFill>
                  <a:srgbClr val="000000"/>
                </a:solidFill>
                <a:latin typeface="+mn-lt"/>
              </a:rPr>
              <a:t>4.</a:t>
            </a:r>
            <a:r>
              <a:rPr lang="en-US" sz="2400" b="0" i="1" dirty="0" smtClean="0">
                <a:solidFill>
                  <a:srgbClr val="000000"/>
                </a:solidFill>
                <a:effectLst/>
                <a:latin typeface="+mn-lt"/>
              </a:rPr>
              <a:t> Made a searching and fearless moral inventory of ourselves.</a:t>
            </a:r>
            <a:endParaRPr lang="en-US" sz="2400" b="0" i="0" dirty="0" smtClean="0">
              <a:solidFill>
                <a:srgbClr val="000000"/>
              </a:solidFill>
              <a:effectLst/>
              <a:latin typeface="+mn-lt"/>
            </a:endParaRPr>
          </a:p>
          <a:p>
            <a:r>
              <a:rPr lang="en-US" sz="2400" dirty="0">
                <a:solidFill>
                  <a:srgbClr val="000000"/>
                </a:solidFill>
                <a:latin typeface="+mn-lt"/>
              </a:rPr>
              <a:t>5.</a:t>
            </a:r>
            <a:r>
              <a:rPr lang="en-US" sz="2400" b="0" i="1" dirty="0" smtClean="0">
                <a:solidFill>
                  <a:srgbClr val="000000"/>
                </a:solidFill>
                <a:effectLst/>
                <a:latin typeface="+mn-lt"/>
              </a:rPr>
              <a:t> Admitted to God, to ourselves and to another human being the exact nature of our wrongs.</a:t>
            </a:r>
            <a:endParaRPr lang="en-US" sz="2400" b="0" i="0" dirty="0" smtClean="0">
              <a:solidFill>
                <a:srgbClr val="000000"/>
              </a:solidFill>
              <a:effectLst/>
              <a:latin typeface="+mn-lt"/>
            </a:endParaRPr>
          </a:p>
          <a:p>
            <a:r>
              <a:rPr lang="en-US" sz="2400" dirty="0">
                <a:solidFill>
                  <a:srgbClr val="000000"/>
                </a:solidFill>
                <a:latin typeface="+mn-lt"/>
              </a:rPr>
              <a:t>6.</a:t>
            </a:r>
            <a:r>
              <a:rPr lang="en-US" sz="2400" b="0" i="1" dirty="0" smtClean="0">
                <a:solidFill>
                  <a:srgbClr val="000000"/>
                </a:solidFill>
                <a:effectLst/>
                <a:latin typeface="+mn-lt"/>
              </a:rPr>
              <a:t> Were entirely ready to have God remove all these defects of character.</a:t>
            </a:r>
            <a:endParaRPr lang="en-US" sz="2400" b="0" i="0" dirty="0" smtClean="0">
              <a:solidFill>
                <a:srgbClr val="000000"/>
              </a:solidFill>
              <a:effectLst/>
              <a:latin typeface="+mn-lt"/>
            </a:endParaRPr>
          </a:p>
        </p:txBody>
      </p:sp>
    </p:spTree>
    <p:extLst>
      <p:ext uri="{BB962C8B-B14F-4D97-AF65-F5344CB8AC3E}">
        <p14:creationId xmlns:p14="http://schemas.microsoft.com/office/powerpoint/2010/main" val="96375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Disease Model of Addiction </a:t>
            </a:r>
          </a:p>
        </p:txBody>
      </p:sp>
      <p:sp>
        <p:nvSpPr>
          <p:cNvPr id="3" name="Content Placeholder 2"/>
          <p:cNvSpPr>
            <a:spLocks noGrp="1"/>
          </p:cNvSpPr>
          <p:nvPr>
            <p:ph idx="1"/>
          </p:nvPr>
        </p:nvSpPr>
        <p:spPr>
          <a:xfrm>
            <a:off x="609600" y="2362200"/>
            <a:ext cx="8077200" cy="4038600"/>
          </a:xfrm>
        </p:spPr>
        <p:txBody>
          <a:bodyPr/>
          <a:lstStyle/>
          <a:p>
            <a:pPr marL="0" indent="0">
              <a:buFont typeface="Wingdings" pitchFamily="2" charset="2"/>
              <a:buNone/>
              <a:defRPr/>
            </a:pPr>
            <a:r>
              <a:rPr lang="en-US" sz="2400" dirty="0"/>
              <a:t>According to </a:t>
            </a:r>
            <a:r>
              <a:rPr lang="en-US" sz="2400" dirty="0" smtClean="0"/>
              <a:t>this </a:t>
            </a:r>
            <a:r>
              <a:rPr lang="en-US" sz="2400" dirty="0"/>
              <a:t>model, addiction is a brain disease. It is characterized by altered brain structure and functioning. These brain abnormalities cause persons with this disease to become addicted to substances or </a:t>
            </a:r>
            <a:r>
              <a:rPr lang="en-US" sz="2400" dirty="0" smtClean="0"/>
              <a:t>activities. </a:t>
            </a:r>
          </a:p>
          <a:p>
            <a:pPr marL="0" indent="0">
              <a:buFont typeface="Wingdings" pitchFamily="2" charset="2"/>
              <a:buNone/>
              <a:defRPr/>
            </a:pPr>
            <a:r>
              <a:rPr lang="en-US" sz="2400" dirty="0" smtClean="0"/>
              <a:t>This </a:t>
            </a:r>
            <a:r>
              <a:rPr lang="en-US" sz="2400" dirty="0"/>
              <a:t>model considers addiction irreversible once acquired.	</a:t>
            </a:r>
            <a:r>
              <a:rPr lang="en-US" dirty="0"/>
              <a:t>	</a:t>
            </a:r>
          </a:p>
          <a:p>
            <a:pPr marL="0" indent="0">
              <a:buFont typeface="Wingdings" pitchFamily="2" charset="2"/>
              <a:buNone/>
              <a:defRPr/>
            </a:pPr>
            <a:endParaRPr lang="en-US" dirty="0"/>
          </a:p>
        </p:txBody>
      </p:sp>
      <p:sp>
        <p:nvSpPr>
          <p:cNvPr id="4" name="Slide Number Placeholder 3"/>
          <p:cNvSpPr>
            <a:spLocks noGrp="1"/>
          </p:cNvSpPr>
          <p:nvPr>
            <p:ph type="sldNum" sz="quarter" idx="10"/>
          </p:nvPr>
        </p:nvSpPr>
        <p:spPr/>
        <p:txBody>
          <a:bodyPr/>
          <a:lstStyle/>
          <a:p>
            <a:pPr>
              <a:defRPr/>
            </a:pPr>
            <a:fld id="{AD15954E-EB86-4DE8-8E77-D3E3D4BF2269}" type="slidenum">
              <a:rPr lang="en-US" smtClean="0"/>
              <a:pPr>
                <a:defRPr/>
              </a:pPr>
              <a:t>16</a:t>
            </a:fld>
            <a:endParaRPr lang="en-US" dirty="0"/>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12845"/>
            <a:ext cx="8153400" cy="5262979"/>
          </a:xfrm>
          <a:prstGeom prst="rect">
            <a:avLst/>
          </a:prstGeom>
        </p:spPr>
        <p:txBody>
          <a:bodyPr wrap="square">
            <a:spAutoFit/>
          </a:bodyPr>
          <a:lstStyle/>
          <a:p>
            <a:r>
              <a:rPr lang="en-US" sz="2400" dirty="0" smtClean="0">
                <a:solidFill>
                  <a:srgbClr val="000000"/>
                </a:solidFill>
                <a:latin typeface="+mn-lt"/>
              </a:rPr>
              <a:t>7.</a:t>
            </a:r>
            <a:r>
              <a:rPr lang="en-US" sz="2400" b="0" i="1" dirty="0" smtClean="0">
                <a:solidFill>
                  <a:srgbClr val="000000"/>
                </a:solidFill>
                <a:effectLst/>
                <a:latin typeface="+mn-lt"/>
              </a:rPr>
              <a:t> Humbly asked God to remove our shortcomings.</a:t>
            </a:r>
            <a:endParaRPr lang="en-US" sz="2400" b="0" i="0" dirty="0" smtClean="0">
              <a:solidFill>
                <a:srgbClr val="000000"/>
              </a:solidFill>
              <a:effectLst/>
              <a:latin typeface="+mn-lt"/>
            </a:endParaRPr>
          </a:p>
          <a:p>
            <a:r>
              <a:rPr lang="en-US" sz="2400" dirty="0" smtClean="0">
                <a:solidFill>
                  <a:srgbClr val="000000"/>
                </a:solidFill>
                <a:latin typeface="+mn-lt"/>
              </a:rPr>
              <a:t>8.</a:t>
            </a:r>
            <a:r>
              <a:rPr lang="en-US" sz="2400" b="0" i="1" dirty="0" smtClean="0">
                <a:solidFill>
                  <a:srgbClr val="000000"/>
                </a:solidFill>
                <a:effectLst/>
                <a:latin typeface="+mn-lt"/>
              </a:rPr>
              <a:t> Made a list of all persons we had harmed, and became willing to make amends to them all.</a:t>
            </a:r>
            <a:endParaRPr lang="en-US" sz="2400" b="0" i="0" dirty="0" smtClean="0">
              <a:solidFill>
                <a:srgbClr val="000000"/>
              </a:solidFill>
              <a:effectLst/>
              <a:latin typeface="+mn-lt"/>
            </a:endParaRPr>
          </a:p>
          <a:p>
            <a:r>
              <a:rPr lang="en-US" sz="2400" dirty="0" smtClean="0">
                <a:solidFill>
                  <a:srgbClr val="000000"/>
                </a:solidFill>
                <a:latin typeface="+mn-lt"/>
              </a:rPr>
              <a:t>9.</a:t>
            </a:r>
            <a:r>
              <a:rPr lang="en-US" sz="2400" b="0" i="1" dirty="0" smtClean="0">
                <a:solidFill>
                  <a:srgbClr val="000000"/>
                </a:solidFill>
                <a:effectLst/>
                <a:latin typeface="+mn-lt"/>
              </a:rPr>
              <a:t> Made direct amends to such people wherever possible, except when to do so would injure them or others.</a:t>
            </a:r>
            <a:endParaRPr lang="en-US" sz="2400" b="0" i="0" dirty="0" smtClean="0">
              <a:solidFill>
                <a:srgbClr val="000000"/>
              </a:solidFill>
              <a:effectLst/>
              <a:latin typeface="+mn-lt"/>
            </a:endParaRPr>
          </a:p>
          <a:p>
            <a:r>
              <a:rPr lang="en-US" sz="2400" dirty="0" smtClean="0">
                <a:solidFill>
                  <a:srgbClr val="000000"/>
                </a:solidFill>
                <a:latin typeface="+mn-lt"/>
              </a:rPr>
              <a:t>10.</a:t>
            </a:r>
            <a:r>
              <a:rPr lang="en-US" sz="2400" b="0" i="1" dirty="0" smtClean="0">
                <a:solidFill>
                  <a:srgbClr val="000000"/>
                </a:solidFill>
                <a:effectLst/>
                <a:latin typeface="+mn-lt"/>
              </a:rPr>
              <a:t> Continued to take personal inventory and when we were wrong promptly admitted it.</a:t>
            </a:r>
            <a:endParaRPr lang="en-US" sz="2400" b="0" i="0" dirty="0" smtClean="0">
              <a:solidFill>
                <a:srgbClr val="000000"/>
              </a:solidFill>
              <a:effectLst/>
              <a:latin typeface="+mn-lt"/>
            </a:endParaRPr>
          </a:p>
          <a:p>
            <a:r>
              <a:rPr lang="en-US" sz="2400" dirty="0" smtClean="0">
                <a:solidFill>
                  <a:srgbClr val="000000"/>
                </a:solidFill>
                <a:latin typeface="+mn-lt"/>
              </a:rPr>
              <a:t>11.</a:t>
            </a:r>
            <a:r>
              <a:rPr lang="en-US" sz="2400" b="0" i="1" dirty="0" smtClean="0">
                <a:solidFill>
                  <a:srgbClr val="000000"/>
                </a:solidFill>
                <a:effectLst/>
                <a:latin typeface="+mn-lt"/>
              </a:rPr>
              <a:t> Sought through prayer and meditation to improve our conscious contact with God </a:t>
            </a:r>
            <a:r>
              <a:rPr lang="en-US" sz="2400" b="0" i="0" dirty="0" smtClean="0">
                <a:solidFill>
                  <a:srgbClr val="000000"/>
                </a:solidFill>
                <a:effectLst/>
                <a:latin typeface="+mn-lt"/>
              </a:rPr>
              <a:t>as we understood Him,</a:t>
            </a:r>
            <a:r>
              <a:rPr lang="en-US" sz="2400" b="0" i="1" dirty="0" smtClean="0">
                <a:solidFill>
                  <a:srgbClr val="000000"/>
                </a:solidFill>
                <a:effectLst/>
                <a:latin typeface="+mn-lt"/>
              </a:rPr>
              <a:t> praying only for knowledge of His will for us and the power to carry that out.</a:t>
            </a:r>
            <a:endParaRPr lang="en-US" sz="2400" b="0" i="0" dirty="0" smtClean="0">
              <a:solidFill>
                <a:srgbClr val="000000"/>
              </a:solidFill>
              <a:effectLst/>
              <a:latin typeface="+mn-lt"/>
            </a:endParaRPr>
          </a:p>
          <a:p>
            <a:r>
              <a:rPr lang="en-US" sz="2400" dirty="0" smtClean="0">
                <a:solidFill>
                  <a:srgbClr val="000000"/>
                </a:solidFill>
                <a:latin typeface="+mn-lt"/>
              </a:rPr>
              <a:t>12.</a:t>
            </a:r>
            <a:r>
              <a:rPr lang="en-US" sz="2400" b="0" i="1" dirty="0" smtClean="0">
                <a:solidFill>
                  <a:srgbClr val="000000"/>
                </a:solidFill>
                <a:effectLst/>
                <a:latin typeface="+mn-lt"/>
              </a:rPr>
              <a:t> Having had a spiritual awakening as the result of these steps, we tried to carry this message to alcoholics and to practice these principles in all our affairs.</a:t>
            </a:r>
            <a:endParaRPr lang="en-US" sz="2400" b="0" i="0" dirty="0">
              <a:solidFill>
                <a:srgbClr val="000000"/>
              </a:solidFill>
              <a:effectLst/>
              <a:latin typeface="+mn-lt"/>
            </a:endParaRPr>
          </a:p>
        </p:txBody>
      </p:sp>
    </p:spTree>
    <p:extLst>
      <p:ext uri="{BB962C8B-B14F-4D97-AF65-F5344CB8AC3E}">
        <p14:creationId xmlns:p14="http://schemas.microsoft.com/office/powerpoint/2010/main" val="198144166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 Step Recovery for individuals with an FASD: </a:t>
            </a:r>
            <a:endParaRPr lang="en-US" dirty="0"/>
          </a:p>
        </p:txBody>
      </p:sp>
      <p:sp>
        <p:nvSpPr>
          <p:cNvPr id="3" name="Content Placeholder 2"/>
          <p:cNvSpPr>
            <a:spLocks noGrp="1"/>
          </p:cNvSpPr>
          <p:nvPr>
            <p:ph idx="1"/>
          </p:nvPr>
        </p:nvSpPr>
        <p:spPr/>
        <p:txBody>
          <a:bodyPr/>
          <a:lstStyle/>
          <a:p>
            <a:r>
              <a:rPr lang="en-US" sz="2800" dirty="0" smtClean="0"/>
              <a:t>Hand select the sponsor (s)</a:t>
            </a:r>
          </a:p>
          <a:p>
            <a:r>
              <a:rPr lang="en-US" sz="2800" dirty="0" smtClean="0"/>
              <a:t>Weekly routine of meetings</a:t>
            </a:r>
          </a:p>
          <a:p>
            <a:r>
              <a:rPr lang="en-US" sz="2800" dirty="0" smtClean="0"/>
              <a:t>Home group</a:t>
            </a:r>
          </a:p>
          <a:p>
            <a:r>
              <a:rPr lang="en-US" sz="2800" dirty="0" smtClean="0"/>
              <a:t>Transportation available through intergroup networks</a:t>
            </a:r>
          </a:p>
          <a:p>
            <a:r>
              <a:rPr lang="en-US" sz="2800" dirty="0" smtClean="0"/>
              <a:t>Sober housing</a:t>
            </a:r>
          </a:p>
          <a:p>
            <a:r>
              <a:rPr lang="en-US" sz="2800" dirty="0" smtClean="0"/>
              <a:t>Sober activities-get involved</a:t>
            </a:r>
          </a:p>
          <a:p>
            <a:r>
              <a:rPr lang="en-US" sz="2800" dirty="0" smtClean="0"/>
              <a:t>Service work</a:t>
            </a:r>
          </a:p>
          <a:p>
            <a:endParaRPr lang="en-US" dirty="0"/>
          </a:p>
        </p:txBody>
      </p:sp>
    </p:spTree>
    <p:extLst>
      <p:ext uri="{BB962C8B-B14F-4D97-AF65-F5344CB8AC3E}">
        <p14:creationId xmlns:p14="http://schemas.microsoft.com/office/powerpoint/2010/main" val="260456744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 Slogans…but will they work?</a:t>
            </a:r>
            <a:endParaRPr lang="en-US" dirty="0"/>
          </a:p>
        </p:txBody>
      </p:sp>
      <p:sp>
        <p:nvSpPr>
          <p:cNvPr id="3" name="Content Placeholder 2"/>
          <p:cNvSpPr>
            <a:spLocks noGrp="1"/>
          </p:cNvSpPr>
          <p:nvPr>
            <p:ph idx="1"/>
          </p:nvPr>
        </p:nvSpPr>
        <p:spPr/>
        <p:txBody>
          <a:bodyPr/>
          <a:lstStyle/>
          <a:p>
            <a:pPr>
              <a:lnSpc>
                <a:spcPct val="90000"/>
              </a:lnSpc>
            </a:pPr>
            <a:r>
              <a:rPr lang="en-US" sz="2800" dirty="0"/>
              <a:t>One Day at a Time (Just for Today)</a:t>
            </a:r>
          </a:p>
          <a:p>
            <a:pPr>
              <a:lnSpc>
                <a:spcPct val="90000"/>
              </a:lnSpc>
            </a:pPr>
            <a:r>
              <a:rPr lang="en-US" sz="2800" dirty="0"/>
              <a:t>Let Go &amp; Let God</a:t>
            </a:r>
          </a:p>
          <a:p>
            <a:pPr>
              <a:lnSpc>
                <a:spcPct val="90000"/>
              </a:lnSpc>
            </a:pPr>
            <a:r>
              <a:rPr lang="en-US" sz="2800" dirty="0"/>
              <a:t>Live &amp; Let Live</a:t>
            </a:r>
          </a:p>
          <a:p>
            <a:pPr>
              <a:lnSpc>
                <a:spcPct val="90000"/>
              </a:lnSpc>
            </a:pPr>
            <a:r>
              <a:rPr lang="en-US" sz="2800" dirty="0"/>
              <a:t>To Thine Own Self be True</a:t>
            </a:r>
          </a:p>
          <a:p>
            <a:pPr>
              <a:lnSpc>
                <a:spcPct val="90000"/>
              </a:lnSpc>
            </a:pPr>
            <a:r>
              <a:rPr lang="en-US" sz="2800" dirty="0"/>
              <a:t>We can Start our Day Over at Anytime</a:t>
            </a:r>
          </a:p>
          <a:p>
            <a:pPr>
              <a:lnSpc>
                <a:spcPct val="90000"/>
              </a:lnSpc>
            </a:pPr>
            <a:r>
              <a:rPr lang="en-US" sz="2800" dirty="0"/>
              <a:t>Misery is an Option</a:t>
            </a:r>
          </a:p>
          <a:p>
            <a:pPr>
              <a:lnSpc>
                <a:spcPct val="90000"/>
              </a:lnSpc>
            </a:pPr>
            <a:r>
              <a:rPr lang="en-US" sz="2800" dirty="0"/>
              <a:t>Easy does it</a:t>
            </a:r>
          </a:p>
          <a:p>
            <a:pPr>
              <a:lnSpc>
                <a:spcPct val="90000"/>
              </a:lnSpc>
            </a:pPr>
            <a:r>
              <a:rPr lang="en-US" sz="2800" dirty="0"/>
              <a:t>Keep it Simple (KISS)</a:t>
            </a:r>
          </a:p>
          <a:p>
            <a:pPr>
              <a:lnSpc>
                <a:spcPct val="90000"/>
              </a:lnSpc>
            </a:pPr>
            <a:r>
              <a:rPr lang="en-US" sz="2800" dirty="0"/>
              <a:t>Think, Think, Think it Through</a:t>
            </a:r>
          </a:p>
          <a:p>
            <a:endParaRPr lang="en-US" dirty="0"/>
          </a:p>
        </p:txBody>
      </p:sp>
    </p:spTree>
    <p:extLst>
      <p:ext uri="{BB962C8B-B14F-4D97-AF65-F5344CB8AC3E}">
        <p14:creationId xmlns:p14="http://schemas.microsoft.com/office/powerpoint/2010/main" val="130737569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457200" y="304800"/>
            <a:ext cx="8077200" cy="762000"/>
          </a:xfrm>
          <a:ln/>
        </p:spPr>
        <p:txBody>
          <a:bodyPr rIns="132080"/>
          <a:lstStyle/>
          <a:p>
            <a:r>
              <a:rPr lang="en-US" dirty="0"/>
              <a:t>	</a:t>
            </a:r>
            <a:r>
              <a:rPr lang="en-US" sz="4000" dirty="0">
                <a:latin typeface="Arial" panose="020B0604020202020204" pitchFamily="34" charset="0"/>
                <a:cs typeface="Arial" panose="020B0604020202020204" pitchFamily="34" charset="0"/>
              </a:rPr>
              <a:t>STEP ONE: I CAN’T</a:t>
            </a:r>
          </a:p>
        </p:txBody>
      </p:sp>
      <p:sp>
        <p:nvSpPr>
          <p:cNvPr id="19458" name="Rectangle 2"/>
          <p:cNvSpPr>
            <a:spLocks noGrp="1" noChangeArrowheads="1"/>
          </p:cNvSpPr>
          <p:nvPr>
            <p:ph type="body" idx="4294967295"/>
          </p:nvPr>
        </p:nvSpPr>
        <p:spPr>
          <a:xfrm>
            <a:off x="381000" y="1524000"/>
            <a:ext cx="8077200" cy="4038600"/>
          </a:xfrm>
          <a:ln/>
        </p:spPr>
        <p:txBody>
          <a:bodyPr rIns="132080"/>
          <a:lstStyle/>
          <a:p>
            <a:pPr marL="1182688" lvl="2">
              <a:lnSpc>
                <a:spcPct val="90000"/>
              </a:lnSpc>
            </a:pPr>
            <a:r>
              <a:rPr lang="en-US" dirty="0"/>
              <a:t>“When I drink, I always end up in jail.” </a:t>
            </a:r>
          </a:p>
          <a:p>
            <a:pPr marL="1182688" lvl="2">
              <a:lnSpc>
                <a:spcPct val="90000"/>
              </a:lnSpc>
            </a:pPr>
            <a:r>
              <a:rPr lang="en-US" dirty="0"/>
              <a:t>Do you like jail? </a:t>
            </a:r>
          </a:p>
          <a:p>
            <a:pPr marL="1182688" lvl="2">
              <a:lnSpc>
                <a:spcPct val="90000"/>
              </a:lnSpc>
            </a:pPr>
            <a:r>
              <a:rPr lang="en-US" dirty="0" smtClean="0"/>
              <a:t>“No</a:t>
            </a:r>
            <a:r>
              <a:rPr lang="en-US" dirty="0"/>
              <a:t>”</a:t>
            </a:r>
          </a:p>
          <a:p>
            <a:pPr marL="1182688" lvl="2">
              <a:lnSpc>
                <a:spcPct val="90000"/>
              </a:lnSpc>
            </a:pPr>
            <a:r>
              <a:rPr lang="en-US" dirty="0"/>
              <a:t>Then </a:t>
            </a:r>
            <a:r>
              <a:rPr lang="en-US" dirty="0" smtClean="0"/>
              <a:t>how do you keep out of jail? </a:t>
            </a:r>
          </a:p>
          <a:p>
            <a:pPr marL="1182688" lvl="2">
              <a:lnSpc>
                <a:spcPct val="90000"/>
              </a:lnSpc>
            </a:pPr>
            <a:r>
              <a:rPr lang="en-US" dirty="0" smtClean="0"/>
              <a:t>“Don’t drink any alcohol.”</a:t>
            </a:r>
            <a:endParaRPr lang="en-US" dirty="0"/>
          </a:p>
          <a:p>
            <a:pPr marL="999808" lvl="2" indent="0">
              <a:lnSpc>
                <a:spcPct val="90000"/>
              </a:lnSpc>
              <a:buNone/>
            </a:pPr>
            <a:r>
              <a:rPr lang="en-US" sz="3600" dirty="0" smtClean="0"/>
              <a:t>      </a:t>
            </a:r>
          </a:p>
          <a:p>
            <a:pPr marL="999808" lvl="2" indent="0">
              <a:lnSpc>
                <a:spcPct val="90000"/>
              </a:lnSpc>
              <a:buNone/>
            </a:pPr>
            <a:r>
              <a:rPr lang="en-US" sz="3600" dirty="0" smtClean="0"/>
              <a:t>One Drink + More Drink = </a:t>
            </a:r>
            <a:r>
              <a:rPr lang="en-US" sz="3600" dirty="0"/>
              <a:t>JAIL</a:t>
            </a:r>
          </a:p>
          <a:p>
            <a:endParaRPr lang="en-US" dirty="0"/>
          </a:p>
        </p:txBody>
      </p:sp>
      <p:sp>
        <p:nvSpPr>
          <p:cNvPr id="19459" name="Text Box 3"/>
          <p:cNvSpPr txBox="1">
            <a:spLocks noChangeArrowheads="1"/>
          </p:cNvSpPr>
          <p:nvPr/>
        </p:nvSpPr>
        <p:spPr bwMode="auto">
          <a:xfrm>
            <a:off x="7462838" y="6416675"/>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p>
            <a:pPr algn="ctr"/>
            <a:fld id="{36712AE1-8A25-40E7-AB40-45B2BD446078}" type="slidenum">
              <a:rPr lang="en-US" sz="1400">
                <a:solidFill>
                  <a:schemeClr val="tx1"/>
                </a:solidFill>
                <a:cs typeface="Arial" charset="0"/>
              </a:rPr>
              <a:pPr algn="ctr"/>
              <a:t>163</a:t>
            </a:fld>
            <a:endParaRPr lang="en-US" sz="1400" dirty="0">
              <a:solidFill>
                <a:schemeClr val="tx1"/>
              </a:solidFill>
              <a:cs typeface="Arial" charset="0"/>
            </a:endParaRPr>
          </a:p>
        </p:txBody>
      </p:sp>
    </p:spTree>
    <p:extLst>
      <p:ext uri="{BB962C8B-B14F-4D97-AF65-F5344CB8AC3E}">
        <p14:creationId xmlns:p14="http://schemas.microsoft.com/office/powerpoint/2010/main" val="7875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077200" cy="762000"/>
          </a:xfrm>
        </p:spPr>
        <p:txBody>
          <a:bodyPr>
            <a:normAutofit fontScale="90000"/>
          </a:bodyPr>
          <a:lstStyle/>
          <a:p>
            <a:r>
              <a:rPr lang="en-US" dirty="0" smtClean="0"/>
              <a:t>Consequences (help to identify what’s changed)</a:t>
            </a:r>
            <a:endParaRPr lang="en-US" dirty="0"/>
          </a:p>
        </p:txBody>
      </p:sp>
      <p:sp>
        <p:nvSpPr>
          <p:cNvPr id="3" name="Content Placeholder 2"/>
          <p:cNvSpPr>
            <a:spLocks noGrp="1"/>
          </p:cNvSpPr>
          <p:nvPr>
            <p:ph sz="half" idx="4294967295"/>
          </p:nvPr>
        </p:nvSpPr>
        <p:spPr>
          <a:xfrm>
            <a:off x="609600" y="1524000"/>
            <a:ext cx="3962400" cy="3733800"/>
          </a:xfrm>
        </p:spPr>
        <p:txBody>
          <a:bodyPr>
            <a:normAutofit fontScale="40000" lnSpcReduction="20000"/>
          </a:bodyPr>
          <a:lstStyle/>
          <a:p>
            <a:r>
              <a:rPr lang="en-US" sz="5100" dirty="0" smtClean="0"/>
              <a:t>My friends-family</a:t>
            </a:r>
          </a:p>
          <a:p>
            <a:r>
              <a:rPr lang="en-US" sz="5100" dirty="0" smtClean="0"/>
              <a:t>Hobbies</a:t>
            </a:r>
          </a:p>
          <a:p>
            <a:r>
              <a:rPr lang="en-US" sz="5100" dirty="0" smtClean="0"/>
              <a:t>Police </a:t>
            </a:r>
          </a:p>
          <a:p>
            <a:r>
              <a:rPr lang="en-US" sz="5100" dirty="0" smtClean="0"/>
              <a:t>My health</a:t>
            </a:r>
          </a:p>
          <a:p>
            <a:r>
              <a:rPr lang="en-US" sz="5100" dirty="0" smtClean="0"/>
              <a:t>Depression</a:t>
            </a:r>
          </a:p>
          <a:p>
            <a:r>
              <a:rPr lang="en-US" sz="5100" dirty="0" smtClean="0"/>
              <a:t>My church, synagogue </a:t>
            </a:r>
          </a:p>
          <a:p>
            <a:r>
              <a:rPr lang="en-US" sz="5100" dirty="0" smtClean="0"/>
              <a:t>School</a:t>
            </a:r>
          </a:p>
          <a:p>
            <a:r>
              <a:rPr lang="en-US" sz="5100" dirty="0" smtClean="0"/>
              <a:t>Accidents</a:t>
            </a:r>
          </a:p>
          <a:p>
            <a:endParaRPr lang="en-US" dirty="0"/>
          </a:p>
        </p:txBody>
      </p:sp>
      <p:sp>
        <p:nvSpPr>
          <p:cNvPr id="4" name="Content Placeholder 3"/>
          <p:cNvSpPr>
            <a:spLocks noGrp="1"/>
          </p:cNvSpPr>
          <p:nvPr>
            <p:ph sz="half" idx="4294967295"/>
          </p:nvPr>
        </p:nvSpPr>
        <p:spPr>
          <a:xfrm>
            <a:off x="4953000" y="1447800"/>
            <a:ext cx="3962400" cy="3733800"/>
          </a:xfrm>
        </p:spPr>
        <p:txBody>
          <a:bodyPr/>
          <a:lstStyle/>
          <a:p>
            <a:r>
              <a:rPr lang="en-US" sz="2000" dirty="0"/>
              <a:t>Loss of goals</a:t>
            </a:r>
          </a:p>
          <a:p>
            <a:r>
              <a:rPr lang="en-US" sz="2000" dirty="0"/>
              <a:t>Money problems</a:t>
            </a:r>
          </a:p>
          <a:p>
            <a:r>
              <a:rPr lang="en-US" sz="2000" dirty="0"/>
              <a:t>Abusive relationships</a:t>
            </a:r>
          </a:p>
          <a:p>
            <a:r>
              <a:rPr lang="en-US" sz="2000" dirty="0"/>
              <a:t>Destructive behavior-hurt self or others/animals (cutting, </a:t>
            </a:r>
            <a:r>
              <a:rPr lang="en-US" sz="2000" dirty="0" smtClean="0"/>
              <a:t>slapping, </a:t>
            </a:r>
            <a:r>
              <a:rPr lang="en-US" sz="2000" dirty="0"/>
              <a:t>hitting)</a:t>
            </a:r>
          </a:p>
          <a:p>
            <a:r>
              <a:rPr lang="en-US" sz="2000" dirty="0"/>
              <a:t>Suicide-Homicidal thoughts</a:t>
            </a:r>
          </a:p>
          <a:p>
            <a:endParaRPr lang="en-US" dirty="0"/>
          </a:p>
        </p:txBody>
      </p:sp>
    </p:spTree>
    <p:extLst>
      <p:ext uri="{BB962C8B-B14F-4D97-AF65-F5344CB8AC3E}">
        <p14:creationId xmlns:p14="http://schemas.microsoft.com/office/powerpoint/2010/main" val="153539156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1447800"/>
            <a:ext cx="8077200" cy="762000"/>
          </a:xfrm>
        </p:spPr>
        <p:txBody>
          <a:bodyPr/>
          <a:lstStyle/>
          <a:p>
            <a:r>
              <a:rPr lang="en-US" b="1" dirty="0" smtClean="0">
                <a:latin typeface="Papyrus" pitchFamily="66" charset="0"/>
              </a:rPr>
              <a:t>	    God grant me the serenity</a:t>
            </a:r>
            <a:endParaRPr lang="en-US" b="1" dirty="0">
              <a:latin typeface="Papyrus" pitchFamily="66" charset="0"/>
            </a:endParaRPr>
          </a:p>
        </p:txBody>
      </p:sp>
      <p:sp>
        <p:nvSpPr>
          <p:cNvPr id="3" name="Content Placeholder 2"/>
          <p:cNvSpPr>
            <a:spLocks noGrp="1"/>
          </p:cNvSpPr>
          <p:nvPr>
            <p:ph idx="4294967295"/>
          </p:nvPr>
        </p:nvSpPr>
        <p:spPr>
          <a:xfrm>
            <a:off x="1066800" y="2209800"/>
            <a:ext cx="8077200" cy="4038600"/>
          </a:xfrm>
        </p:spPr>
        <p:txBody>
          <a:bodyPr>
            <a:normAutofit/>
          </a:bodyPr>
          <a:lstStyle/>
          <a:p>
            <a:pPr marL="0" indent="0">
              <a:buNone/>
            </a:pPr>
            <a:r>
              <a:rPr lang="en-US" sz="4000" dirty="0" smtClean="0">
                <a:latin typeface="Papyrus" pitchFamily="66" charset="0"/>
              </a:rPr>
              <a:t>To accept the things I cannot change, the courage to change the things I can, and the wisdom to know the difference.</a:t>
            </a:r>
            <a:endParaRPr lang="en-US" sz="4000" dirty="0">
              <a:latin typeface="Papyrus" pitchFamily="66" charset="0"/>
            </a:endParaRPr>
          </a:p>
        </p:txBody>
      </p:sp>
      <p:sp>
        <p:nvSpPr>
          <p:cNvPr id="4" name="Rectangle 3"/>
          <p:cNvSpPr/>
          <p:nvPr/>
        </p:nvSpPr>
        <p:spPr>
          <a:xfrm>
            <a:off x="586695" y="514487"/>
            <a:ext cx="1548822" cy="646331"/>
          </a:xfrm>
          <a:prstGeom prst="rect">
            <a:avLst/>
          </a:prstGeom>
        </p:spPr>
        <p:txBody>
          <a:bodyPr wrap="none">
            <a:spAutoFit/>
          </a:bodyPr>
          <a:lstStyle/>
          <a:p>
            <a:r>
              <a:rPr lang="en-US" sz="3600" dirty="0" smtClean="0">
                <a:solidFill>
                  <a:schemeClr val="tx2"/>
                </a:solidFill>
                <a:latin typeface="+mn-lt"/>
                <a:cs typeface="Arial" panose="020B0604020202020204" pitchFamily="34" charset="0"/>
              </a:rPr>
              <a:t>Step 2</a:t>
            </a:r>
            <a:endParaRPr lang="en-US" sz="3600" dirty="0">
              <a:solidFill>
                <a:schemeClr val="tx2"/>
              </a:solidFill>
              <a:latin typeface="+mn-lt"/>
            </a:endParaRPr>
          </a:p>
        </p:txBody>
      </p:sp>
    </p:spTree>
    <p:extLst>
      <p:ext uri="{BB962C8B-B14F-4D97-AF65-F5344CB8AC3E}">
        <p14:creationId xmlns:p14="http://schemas.microsoft.com/office/powerpoint/2010/main" val="245558480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39000" y="6477000"/>
            <a:ext cx="1905000" cy="457200"/>
          </a:xfrm>
        </p:spPr>
        <p:txBody>
          <a:bodyPr/>
          <a:lstStyle/>
          <a:p>
            <a:fld id="{20B70037-1316-4E21-98D1-A1C397932E9A}" type="slidenum">
              <a:rPr lang="en-US"/>
              <a:pPr/>
              <a:t>166</a:t>
            </a:fld>
            <a:endParaRPr lang="en-US" dirty="0"/>
          </a:p>
        </p:txBody>
      </p:sp>
      <p:sp>
        <p:nvSpPr>
          <p:cNvPr id="50178" name="Rectangle 2"/>
          <p:cNvSpPr>
            <a:spLocks noGrp="1" noChangeArrowheads="1"/>
          </p:cNvSpPr>
          <p:nvPr>
            <p:ph type="title" idx="4294967295"/>
          </p:nvPr>
        </p:nvSpPr>
        <p:spPr>
          <a:xfrm>
            <a:off x="381000" y="685800"/>
            <a:ext cx="8077200" cy="762000"/>
          </a:xfrm>
        </p:spPr>
        <p:txBody>
          <a:bodyPr>
            <a:noAutofit/>
          </a:bodyPr>
          <a:lstStyle/>
          <a:p>
            <a:r>
              <a:rPr lang="en-US" sz="3200" dirty="0" smtClean="0"/>
              <a:t>Step 2: GOD</a:t>
            </a:r>
            <a:br>
              <a:rPr lang="en-US" sz="3200" dirty="0" smtClean="0"/>
            </a:br>
            <a:r>
              <a:rPr lang="en-US" sz="3200" dirty="0" smtClean="0"/>
              <a:t/>
            </a:r>
            <a:br>
              <a:rPr lang="en-US" sz="3200" dirty="0" smtClean="0"/>
            </a:br>
            <a:r>
              <a:rPr lang="en-US" sz="3200" dirty="0" err="1" smtClean="0"/>
              <a:t>God</a:t>
            </a:r>
            <a:r>
              <a:rPr lang="en-US" sz="3200" dirty="0" smtClean="0"/>
              <a:t> </a:t>
            </a:r>
            <a:r>
              <a:rPr lang="en-US" sz="3200" dirty="0"/>
              <a:t>can do for us, what we cannot do for ourselves</a:t>
            </a:r>
            <a:br>
              <a:rPr lang="en-US" sz="3200" dirty="0"/>
            </a:br>
            <a:endParaRPr lang="en-US" sz="3200" dirty="0"/>
          </a:p>
        </p:txBody>
      </p:sp>
      <p:sp>
        <p:nvSpPr>
          <p:cNvPr id="50179" name="Rectangle 3"/>
          <p:cNvSpPr>
            <a:spLocks noGrp="1" noChangeArrowheads="1"/>
          </p:cNvSpPr>
          <p:nvPr>
            <p:ph type="body" idx="4294967295"/>
          </p:nvPr>
        </p:nvSpPr>
        <p:spPr>
          <a:xfrm>
            <a:off x="457200" y="3124200"/>
            <a:ext cx="8077200" cy="4038600"/>
          </a:xfrm>
        </p:spPr>
        <p:txBody>
          <a:bodyPr/>
          <a:lstStyle/>
          <a:p>
            <a:pPr marL="0" indent="0">
              <a:buNone/>
            </a:pPr>
            <a:r>
              <a:rPr lang="en-US" dirty="0" smtClean="0"/>
              <a:t>GOD = GROUP </a:t>
            </a:r>
            <a:r>
              <a:rPr lang="en-US" dirty="0"/>
              <a:t>of </a:t>
            </a:r>
            <a:r>
              <a:rPr lang="en-US" dirty="0" smtClean="0"/>
              <a:t>DRUNKS</a:t>
            </a:r>
            <a:endParaRPr lang="en-US" dirty="0"/>
          </a:p>
          <a:p>
            <a:pPr lvl="1"/>
            <a:r>
              <a:rPr lang="en-US" dirty="0"/>
              <a:t>You are Not Alone</a:t>
            </a:r>
          </a:p>
          <a:p>
            <a:pPr marL="0" indent="0">
              <a:buNone/>
            </a:pPr>
            <a:r>
              <a:rPr lang="en-US" dirty="0" smtClean="0"/>
              <a:t>GOD = Good Orderly Direction </a:t>
            </a:r>
          </a:p>
          <a:p>
            <a:pPr lvl="1"/>
            <a:r>
              <a:rPr lang="en-US" dirty="0" smtClean="0"/>
              <a:t>Just ask for help</a:t>
            </a:r>
            <a:endParaRPr lang="en-US" dirty="0"/>
          </a:p>
          <a:p>
            <a:endParaRPr lang="en-US" dirty="0" smtClean="0"/>
          </a:p>
        </p:txBody>
      </p:sp>
    </p:spTree>
    <p:extLst>
      <p:ext uri="{BB962C8B-B14F-4D97-AF65-F5344CB8AC3E}">
        <p14:creationId xmlns:p14="http://schemas.microsoft.com/office/powerpoint/2010/main" val="225456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81000"/>
            <a:ext cx="8077200" cy="762000"/>
          </a:xfrm>
        </p:spPr>
        <p:txBody>
          <a:bodyPr/>
          <a:lstStyle/>
          <a:p>
            <a:r>
              <a:rPr lang="en-US" dirty="0" smtClean="0"/>
              <a:t>Gentleness</a:t>
            </a:r>
            <a:endParaRPr lang="en-US" dirty="0"/>
          </a:p>
        </p:txBody>
      </p:sp>
      <p:sp>
        <p:nvSpPr>
          <p:cNvPr id="3" name="Content Placeholder 2"/>
          <p:cNvSpPr>
            <a:spLocks noGrp="1"/>
          </p:cNvSpPr>
          <p:nvPr>
            <p:ph idx="4294967295"/>
          </p:nvPr>
        </p:nvSpPr>
        <p:spPr>
          <a:xfrm>
            <a:off x="685800" y="1143000"/>
            <a:ext cx="8077200" cy="4038600"/>
          </a:xfrm>
        </p:spPr>
        <p:txBody>
          <a:bodyPr numCol="2">
            <a:noAutofit/>
          </a:bodyPr>
          <a:lstStyle/>
          <a:p>
            <a:r>
              <a:rPr lang="en-US" sz="2000" dirty="0" smtClean="0"/>
              <a:t>Homework:</a:t>
            </a:r>
          </a:p>
          <a:p>
            <a:pPr lvl="1"/>
            <a:r>
              <a:rPr lang="en-US" sz="2000" dirty="0" smtClean="0"/>
              <a:t>Walk with a friend</a:t>
            </a:r>
          </a:p>
          <a:p>
            <a:pPr lvl="1"/>
            <a:r>
              <a:rPr lang="en-US" sz="2000" dirty="0" smtClean="0"/>
              <a:t>Pick flowers for your home</a:t>
            </a:r>
          </a:p>
          <a:p>
            <a:pPr lvl="1"/>
            <a:r>
              <a:rPr lang="en-US" sz="2000" dirty="0" smtClean="0"/>
              <a:t>Call an old friend</a:t>
            </a:r>
          </a:p>
          <a:p>
            <a:pPr lvl="1"/>
            <a:r>
              <a:rPr lang="en-US" sz="2000" dirty="0" smtClean="0"/>
              <a:t>Watch a favorite movie</a:t>
            </a:r>
          </a:p>
          <a:p>
            <a:pPr lvl="1"/>
            <a:r>
              <a:rPr lang="en-US" sz="2000" dirty="0" smtClean="0"/>
              <a:t>Tale a bubble bath</a:t>
            </a:r>
          </a:p>
          <a:p>
            <a:pPr lvl="1"/>
            <a:r>
              <a:rPr lang="en-US" sz="2000" dirty="0" smtClean="0"/>
              <a:t>Doodle/color</a:t>
            </a:r>
          </a:p>
          <a:p>
            <a:pPr lvl="1"/>
            <a:r>
              <a:rPr lang="en-US" sz="2000" dirty="0" smtClean="0"/>
              <a:t>Read a favorite magazine/book </a:t>
            </a:r>
          </a:p>
          <a:p>
            <a:pPr lvl="1"/>
            <a:endParaRPr lang="en-US" sz="2000" dirty="0"/>
          </a:p>
          <a:p>
            <a:pPr marL="457200" lvl="1" indent="0">
              <a:buNone/>
            </a:pPr>
            <a:endParaRPr lang="en-US" sz="2000" dirty="0" smtClean="0"/>
          </a:p>
          <a:p>
            <a:pPr lvl="1"/>
            <a:r>
              <a:rPr lang="en-US" sz="2000" dirty="0" smtClean="0"/>
              <a:t>Garden</a:t>
            </a:r>
          </a:p>
          <a:p>
            <a:pPr lvl="1"/>
            <a:r>
              <a:rPr lang="en-US" sz="2000" dirty="0" smtClean="0"/>
              <a:t>Buy a new app</a:t>
            </a:r>
          </a:p>
          <a:p>
            <a:pPr lvl="1"/>
            <a:r>
              <a:rPr lang="en-US" sz="2000" dirty="0" smtClean="0"/>
              <a:t>Play a favorite video-game</a:t>
            </a:r>
          </a:p>
          <a:p>
            <a:pPr lvl="1"/>
            <a:r>
              <a:rPr lang="en-US" sz="2000" dirty="0" smtClean="0"/>
              <a:t>Listen to a favorite song</a:t>
            </a:r>
          </a:p>
          <a:p>
            <a:pPr lvl="1"/>
            <a:r>
              <a:rPr lang="en-US" sz="2000" dirty="0" smtClean="0"/>
              <a:t>Dance</a:t>
            </a:r>
          </a:p>
          <a:p>
            <a:pPr lvl="1"/>
            <a:r>
              <a:rPr lang="en-US" sz="2000" dirty="0" smtClean="0"/>
              <a:t>Watch the sun set</a:t>
            </a:r>
          </a:p>
          <a:p>
            <a:pPr lvl="1"/>
            <a:r>
              <a:rPr lang="en-US" sz="2000" dirty="0" smtClean="0"/>
              <a:t>Draw/paint/create</a:t>
            </a:r>
            <a:endParaRPr lang="en-US" sz="2000" dirty="0"/>
          </a:p>
        </p:txBody>
      </p:sp>
    </p:spTree>
    <p:extLst>
      <p:ext uri="{BB962C8B-B14F-4D97-AF65-F5344CB8AC3E}">
        <p14:creationId xmlns:p14="http://schemas.microsoft.com/office/powerpoint/2010/main" val="150085160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39000" y="6477000"/>
            <a:ext cx="1905000" cy="457200"/>
          </a:xfrm>
        </p:spPr>
        <p:txBody>
          <a:bodyPr/>
          <a:lstStyle/>
          <a:p>
            <a:fld id="{BB59A3C2-193C-4AEB-9CD8-BBC7C9BEE47B}" type="slidenum">
              <a:rPr lang="en-US"/>
              <a:pPr/>
              <a:t>168</a:t>
            </a:fld>
            <a:endParaRPr lang="en-US" dirty="0"/>
          </a:p>
        </p:txBody>
      </p:sp>
      <p:sp>
        <p:nvSpPr>
          <p:cNvPr id="55298" name="Rectangle 2"/>
          <p:cNvSpPr>
            <a:spLocks noGrp="1" noChangeArrowheads="1"/>
          </p:cNvSpPr>
          <p:nvPr>
            <p:ph type="title" idx="4294967295"/>
          </p:nvPr>
        </p:nvSpPr>
        <p:spPr>
          <a:xfrm>
            <a:off x="0" y="228600"/>
            <a:ext cx="8077200" cy="762000"/>
          </a:xfrm>
        </p:spPr>
        <p:txBody>
          <a:bodyPr/>
          <a:lstStyle/>
          <a:p>
            <a:r>
              <a:rPr lang="en-US" dirty="0"/>
              <a:t>	</a:t>
            </a:r>
            <a:r>
              <a:rPr lang="en-US" sz="4800" dirty="0"/>
              <a:t>Step </a:t>
            </a:r>
            <a:r>
              <a:rPr lang="en-US" sz="4800" dirty="0" smtClean="0"/>
              <a:t>3		 </a:t>
            </a:r>
            <a:r>
              <a:rPr lang="en-US" sz="4800" b="1" i="1" dirty="0">
                <a:latin typeface="+mn-lt"/>
              </a:rPr>
              <a:t>Turn it Over</a:t>
            </a:r>
          </a:p>
        </p:txBody>
      </p:sp>
      <p:sp>
        <p:nvSpPr>
          <p:cNvPr id="55299" name="Rectangle 3"/>
          <p:cNvSpPr>
            <a:spLocks noGrp="1" noChangeArrowheads="1"/>
          </p:cNvSpPr>
          <p:nvPr>
            <p:ph type="body" idx="4294967295"/>
          </p:nvPr>
        </p:nvSpPr>
        <p:spPr>
          <a:xfrm>
            <a:off x="609600" y="1676400"/>
            <a:ext cx="7239000" cy="3657600"/>
          </a:xfrm>
        </p:spPr>
        <p:txBody>
          <a:bodyPr>
            <a:normAutofit/>
          </a:bodyPr>
          <a:lstStyle/>
          <a:p>
            <a:pPr marL="548640" lvl="2" indent="0">
              <a:buNone/>
            </a:pPr>
            <a:r>
              <a:rPr lang="en-US" sz="6000" dirty="0" smtClean="0"/>
              <a:t>Practice </a:t>
            </a:r>
            <a:r>
              <a:rPr lang="en-US" sz="6000" dirty="0"/>
              <a:t>prayer </a:t>
            </a:r>
          </a:p>
          <a:p>
            <a:pPr marL="822960" lvl="3" indent="0">
              <a:buNone/>
            </a:pPr>
            <a:r>
              <a:rPr lang="en-US" sz="6000" dirty="0"/>
              <a:t>Give it to God</a:t>
            </a:r>
          </a:p>
        </p:txBody>
      </p:sp>
      <p:pic>
        <p:nvPicPr>
          <p:cNvPr id="5" name="Picture 5" descr="MCj0439783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524000"/>
            <a:ext cx="2743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7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381000" y="381000"/>
            <a:ext cx="8077200" cy="762000"/>
          </a:xfrm>
          <a:ln/>
        </p:spPr>
        <p:txBody>
          <a:bodyPr rIns="132080">
            <a:normAutofit fontScale="90000"/>
          </a:bodyPr>
          <a:lstStyle/>
          <a:p>
            <a:r>
              <a:rPr lang="en-US" sz="3000" b="1" dirty="0" smtClean="0">
                <a:latin typeface="+mn-lt"/>
                <a:sym typeface="Papyrus" pitchFamily="66" charset="0"/>
              </a:rPr>
              <a:t>STEP 4</a:t>
            </a:r>
            <a:r>
              <a:rPr lang="en-US" sz="3000" dirty="0">
                <a:latin typeface="Papyrus" pitchFamily="66" charset="0"/>
                <a:sym typeface="Papyrus" pitchFamily="66" charset="0"/>
              </a:rPr>
              <a:t> </a:t>
            </a:r>
            <a:r>
              <a:rPr lang="en-US" sz="2700" b="1" dirty="0" smtClean="0">
                <a:latin typeface="+mn-lt"/>
                <a:sym typeface="Papyrus" pitchFamily="66" charset="0"/>
              </a:rPr>
              <a:t>Made </a:t>
            </a:r>
            <a:r>
              <a:rPr lang="en-US" sz="2700" b="1" dirty="0">
                <a:latin typeface="+mn-lt"/>
                <a:sym typeface="Papyrus" pitchFamily="66" charset="0"/>
              </a:rPr>
              <a:t>a searching &amp; fearless moral inventory of ourselves.</a:t>
            </a:r>
          </a:p>
        </p:txBody>
      </p:sp>
      <p:sp>
        <p:nvSpPr>
          <p:cNvPr id="22530" name="Rectangle 2"/>
          <p:cNvSpPr>
            <a:spLocks noGrp="1" noChangeArrowheads="1"/>
          </p:cNvSpPr>
          <p:nvPr>
            <p:ph type="body" idx="4294967295"/>
          </p:nvPr>
        </p:nvSpPr>
        <p:spPr>
          <a:xfrm>
            <a:off x="304800" y="1295400"/>
            <a:ext cx="8077200" cy="4038600"/>
          </a:xfrm>
          <a:ln/>
        </p:spPr>
        <p:txBody>
          <a:bodyPr rIns="132080"/>
          <a:lstStyle/>
          <a:p>
            <a:pPr marL="0" indent="0">
              <a:buNone/>
            </a:pPr>
            <a:r>
              <a:rPr lang="en-US" dirty="0" smtClean="0"/>
              <a:t>“I </a:t>
            </a:r>
            <a:r>
              <a:rPr lang="en-US" dirty="0"/>
              <a:t>lied, I cheated, I </a:t>
            </a:r>
            <a:r>
              <a:rPr lang="en-US" dirty="0" smtClean="0"/>
              <a:t>stole…”</a:t>
            </a:r>
            <a:endParaRPr lang="en-US" dirty="0"/>
          </a:p>
          <a:p>
            <a:pPr marL="0" indent="0">
              <a:buNone/>
            </a:pPr>
            <a:r>
              <a:rPr lang="en-US" dirty="0" smtClean="0"/>
              <a:t>Sponsor-directed</a:t>
            </a:r>
            <a:endParaRPr lang="en-US" dirty="0"/>
          </a:p>
          <a:p>
            <a:pPr marL="0" indent="0">
              <a:buNone/>
            </a:pPr>
            <a:r>
              <a:rPr lang="en-US" dirty="0" smtClean="0"/>
              <a:t>Secrets </a:t>
            </a:r>
            <a:r>
              <a:rPr lang="en-US" dirty="0"/>
              <a:t>will keep me sick-write them</a:t>
            </a:r>
          </a:p>
          <a:p>
            <a:pPr lvl="1"/>
            <a:r>
              <a:rPr lang="en-US" dirty="0"/>
              <a:t>Who makes me angry?</a:t>
            </a:r>
          </a:p>
          <a:p>
            <a:pPr lvl="1"/>
            <a:r>
              <a:rPr lang="en-US" dirty="0"/>
              <a:t>List of </a:t>
            </a:r>
            <a:r>
              <a:rPr lang="en-US" dirty="0" smtClean="0"/>
              <a:t>things I don’t like  about myself</a:t>
            </a:r>
          </a:p>
          <a:p>
            <a:pPr lvl="1"/>
            <a:r>
              <a:rPr lang="en-US" dirty="0" smtClean="0"/>
              <a:t>Stuff I’ve done that make me upset</a:t>
            </a:r>
          </a:p>
          <a:p>
            <a:pPr lvl="1"/>
            <a:r>
              <a:rPr lang="en-US" dirty="0" smtClean="0"/>
              <a:t>Okay to draw, use bulleted notes, or tape recorder</a:t>
            </a:r>
          </a:p>
          <a:p>
            <a:pPr marL="0" indent="0">
              <a:buNone/>
            </a:pPr>
            <a:r>
              <a:rPr lang="en-US" dirty="0" smtClean="0"/>
              <a:t>List </a:t>
            </a:r>
            <a:r>
              <a:rPr lang="en-US" dirty="0"/>
              <a:t>of </a:t>
            </a:r>
            <a:r>
              <a:rPr lang="en-US" dirty="0" smtClean="0"/>
              <a:t>things I like about myself-things I’m really good at…</a:t>
            </a:r>
            <a:endParaRPr lang="en-US" dirty="0"/>
          </a:p>
        </p:txBody>
      </p:sp>
    </p:spTree>
    <p:extLst>
      <p:ext uri="{BB962C8B-B14F-4D97-AF65-F5344CB8AC3E}">
        <p14:creationId xmlns:p14="http://schemas.microsoft.com/office/powerpoint/2010/main" val="196142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Addiction is a Disease</a:t>
            </a:r>
          </a:p>
        </p:txBody>
      </p:sp>
      <p:pic>
        <p:nvPicPr>
          <p:cNvPr id="34819" name="Content Placeholder 4" descr="food vs cocaine.jpg"/>
          <p:cNvPicPr>
            <a:picLocks noGrp="1" noChangeAspect="1"/>
          </p:cNvPicPr>
          <p:nvPr>
            <p:ph idx="1"/>
          </p:nvPr>
        </p:nvPicPr>
        <p:blipFill>
          <a:blip r:embed="rId2">
            <a:extLst>
              <a:ext uri="{28A0092B-C50C-407E-A947-70E740481C1C}">
                <a14:useLocalDpi xmlns:a14="http://schemas.microsoft.com/office/drawing/2010/main" val="0"/>
              </a:ext>
            </a:extLst>
          </a:blip>
          <a:srcRect t="-4379" b="-4379"/>
          <a:stretch>
            <a:fillRect/>
          </a:stretch>
        </p:blipFill>
        <p:spPr/>
      </p:pic>
      <p:sp>
        <p:nvSpPr>
          <p:cNvPr id="4" name="Slide Number Placeholder 3"/>
          <p:cNvSpPr>
            <a:spLocks noGrp="1"/>
          </p:cNvSpPr>
          <p:nvPr>
            <p:ph type="sldNum" sz="quarter" idx="10"/>
          </p:nvPr>
        </p:nvSpPr>
        <p:spPr/>
        <p:txBody>
          <a:bodyPr/>
          <a:lstStyle/>
          <a:p>
            <a:pPr>
              <a:defRPr/>
            </a:pPr>
            <a:fld id="{C8E53518-603F-4AA8-AD15-BAA239924D1D}" type="slidenum">
              <a:rPr lang="en-US" smtClean="0"/>
              <a:pPr>
                <a:defRPr/>
              </a:pPr>
              <a:t>17</a:t>
            </a:fld>
            <a:endParaRPr lang="en-US"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533400"/>
            <a:ext cx="8229600" cy="1524000"/>
          </a:xfrm>
          <a:ln/>
        </p:spPr>
        <p:txBody>
          <a:bodyPr rIns="132080">
            <a:normAutofit fontScale="90000"/>
          </a:bodyPr>
          <a:lstStyle/>
          <a:p>
            <a:r>
              <a:rPr lang="en-US" sz="3000" dirty="0" smtClean="0">
                <a:latin typeface="Papyrus" pitchFamily="66" charset="0"/>
                <a:sym typeface="Papyrus" pitchFamily="66" charset="0"/>
              </a:rPr>
              <a:t>	</a:t>
            </a:r>
            <a:r>
              <a:rPr lang="en-US" sz="3000" dirty="0" smtClean="0">
                <a:latin typeface="+mn-lt"/>
                <a:sym typeface="Papyrus" pitchFamily="66" charset="0"/>
              </a:rPr>
              <a:t>Step 5</a:t>
            </a:r>
            <a:r>
              <a:rPr lang="en-US" sz="3000" dirty="0" smtClean="0">
                <a:latin typeface="Papyrus" pitchFamily="66" charset="0"/>
                <a:sym typeface="Papyrus" pitchFamily="66" charset="0"/>
              </a:rPr>
              <a:t>	</a:t>
            </a:r>
            <a:r>
              <a:rPr lang="en-US" sz="3200" dirty="0" smtClean="0"/>
              <a:t>Tell someone about the things 			I do not like about myself list</a:t>
            </a:r>
            <a:br>
              <a:rPr lang="en-US" sz="3200" dirty="0" smtClean="0"/>
            </a:br>
            <a:r>
              <a:rPr lang="en-US" sz="3000" dirty="0" smtClean="0">
                <a:latin typeface="Papyrus" pitchFamily="66" charset="0"/>
                <a:sym typeface="Papyrus" pitchFamily="66" charset="0"/>
              </a:rPr>
              <a:t>	</a:t>
            </a:r>
            <a:endParaRPr lang="en-US" dirty="0"/>
          </a:p>
        </p:txBody>
      </p:sp>
      <p:sp>
        <p:nvSpPr>
          <p:cNvPr id="23554" name="Rectangle 2"/>
          <p:cNvSpPr>
            <a:spLocks noGrp="1" noChangeArrowheads="1"/>
          </p:cNvSpPr>
          <p:nvPr>
            <p:ph type="body" idx="4294967295"/>
          </p:nvPr>
        </p:nvSpPr>
        <p:spPr>
          <a:xfrm>
            <a:off x="609600" y="1752600"/>
            <a:ext cx="8077200" cy="4038600"/>
          </a:xfrm>
          <a:ln/>
        </p:spPr>
        <p:txBody>
          <a:bodyPr rIns="132080"/>
          <a:lstStyle/>
          <a:p>
            <a:r>
              <a:rPr lang="en-US" dirty="0" smtClean="0"/>
              <a:t>Sponsor</a:t>
            </a:r>
            <a:r>
              <a:rPr lang="en-US" dirty="0"/>
              <a:t>, minister, rabbi, trusted friend, </a:t>
            </a:r>
            <a:r>
              <a:rPr lang="en-US" dirty="0" smtClean="0"/>
              <a:t>counselor</a:t>
            </a:r>
          </a:p>
          <a:p>
            <a:r>
              <a:rPr lang="en-US" dirty="0" smtClean="0"/>
              <a:t>Concrete </a:t>
            </a:r>
            <a:r>
              <a:rPr lang="en-US" dirty="0"/>
              <a:t>directions</a:t>
            </a:r>
          </a:p>
          <a:p>
            <a:pPr marL="782638" lvl="1"/>
            <a:r>
              <a:rPr lang="en-US" dirty="0"/>
              <a:t>Top 10 secrets, top 10 people I am angry at, top 10 behaviors I do not like, top 10 things about me that I like</a:t>
            </a:r>
          </a:p>
          <a:p>
            <a:pPr marL="782638" lvl="1"/>
            <a:r>
              <a:rPr lang="en-US" dirty="0" smtClean="0"/>
              <a:t>Include person in a ritual to finalize (burn </a:t>
            </a:r>
            <a:r>
              <a:rPr lang="en-US" dirty="0"/>
              <a:t>the </a:t>
            </a:r>
            <a:r>
              <a:rPr lang="en-US" dirty="0" smtClean="0"/>
              <a:t>list, rip the list, bury the list). </a:t>
            </a:r>
            <a:endParaRPr lang="en-US" dirty="0"/>
          </a:p>
        </p:txBody>
      </p:sp>
    </p:spTree>
    <p:extLst>
      <p:ext uri="{BB962C8B-B14F-4D97-AF65-F5344CB8AC3E}">
        <p14:creationId xmlns:p14="http://schemas.microsoft.com/office/powerpoint/2010/main" val="263711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152400" y="533400"/>
            <a:ext cx="8077200" cy="762000"/>
          </a:xfrm>
          <a:ln/>
        </p:spPr>
        <p:txBody>
          <a:bodyPr rIns="132080">
            <a:normAutofit fontScale="90000"/>
          </a:bodyPr>
          <a:lstStyle/>
          <a:p>
            <a:r>
              <a:rPr lang="en-US" sz="3200" dirty="0" smtClean="0"/>
              <a:t>Step 7	Humbly ask God/HP to remove 			behaviors that make you sad, feel 		bad, or hurt. </a:t>
            </a:r>
            <a:endParaRPr lang="en-US" sz="3200" dirty="0"/>
          </a:p>
        </p:txBody>
      </p:sp>
      <p:sp>
        <p:nvSpPr>
          <p:cNvPr id="25602" name="Rectangle 2"/>
          <p:cNvSpPr>
            <a:spLocks noGrp="1" noChangeArrowheads="1"/>
          </p:cNvSpPr>
          <p:nvPr>
            <p:ph type="body" idx="4294967295"/>
          </p:nvPr>
        </p:nvSpPr>
        <p:spPr>
          <a:xfrm>
            <a:off x="762000" y="2286000"/>
            <a:ext cx="8077200" cy="4038600"/>
          </a:xfrm>
          <a:ln/>
        </p:spPr>
        <p:txBody>
          <a:bodyPr rIns="132080"/>
          <a:lstStyle/>
          <a:p>
            <a:r>
              <a:rPr lang="en-US" dirty="0"/>
              <a:t>Ask for </a:t>
            </a:r>
            <a:r>
              <a:rPr lang="en-US" dirty="0" smtClean="0"/>
              <a:t>help: ask…</a:t>
            </a:r>
            <a:endParaRPr lang="en-US" dirty="0"/>
          </a:p>
          <a:p>
            <a:pPr marL="0" indent="0">
              <a:buNone/>
            </a:pPr>
            <a:r>
              <a:rPr lang="en-US" dirty="0" smtClean="0"/>
              <a:t>	I </a:t>
            </a:r>
            <a:r>
              <a:rPr lang="en-US" dirty="0"/>
              <a:t>am now willing to </a:t>
            </a:r>
            <a:r>
              <a:rPr lang="en-US" dirty="0" smtClean="0"/>
              <a:t>change.</a:t>
            </a:r>
          </a:p>
          <a:p>
            <a:pPr marL="0" indent="0">
              <a:buNone/>
            </a:pPr>
            <a:r>
              <a:rPr lang="en-US" dirty="0" smtClean="0"/>
              <a:t> 	I </a:t>
            </a:r>
            <a:r>
              <a:rPr lang="en-US" dirty="0"/>
              <a:t>am sick &amp; tired of being sick &amp; tired</a:t>
            </a:r>
            <a:r>
              <a:rPr lang="en-US" dirty="0" smtClean="0"/>
              <a:t>!</a:t>
            </a:r>
            <a:endParaRPr lang="en-US" dirty="0"/>
          </a:p>
          <a:p>
            <a:pPr marL="0" indent="0">
              <a:buNone/>
            </a:pPr>
            <a:r>
              <a:rPr lang="en-US" dirty="0" smtClean="0"/>
              <a:t>	I too, deserve to be HAPPY!</a:t>
            </a:r>
            <a:endParaRPr lang="en-US" dirty="0"/>
          </a:p>
        </p:txBody>
      </p:sp>
    </p:spTree>
    <p:extLst>
      <p:ext uri="{BB962C8B-B14F-4D97-AF65-F5344CB8AC3E}">
        <p14:creationId xmlns:p14="http://schemas.microsoft.com/office/powerpoint/2010/main" val="400066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304800" y="152400"/>
            <a:ext cx="8077200" cy="762000"/>
          </a:xfrm>
          <a:ln/>
        </p:spPr>
        <p:txBody>
          <a:bodyPr rIns="132080">
            <a:normAutofit fontScale="90000"/>
          </a:bodyPr>
          <a:lstStyle/>
          <a:p>
            <a:r>
              <a:rPr lang="en-US" sz="3000" dirty="0" smtClean="0">
                <a:latin typeface="Papyrus" pitchFamily="66" charset="0"/>
                <a:sym typeface="Papyrus" pitchFamily="66" charset="0"/>
              </a:rPr>
              <a:t/>
            </a:r>
            <a:br>
              <a:rPr lang="en-US" sz="3000" dirty="0" smtClean="0">
                <a:latin typeface="Papyrus" pitchFamily="66" charset="0"/>
                <a:sym typeface="Papyrus" pitchFamily="66" charset="0"/>
              </a:rPr>
            </a:br>
            <a:r>
              <a:rPr lang="en-US" sz="3000" dirty="0" smtClean="0">
                <a:latin typeface="+mn-lt"/>
                <a:sym typeface="Papyrus" pitchFamily="66" charset="0"/>
              </a:rPr>
              <a:t>Step 8</a:t>
            </a:r>
            <a:r>
              <a:rPr lang="en-US" sz="3000" dirty="0">
                <a:latin typeface="Papyrus" pitchFamily="66" charset="0"/>
                <a:sym typeface="Papyrus" pitchFamily="66" charset="0"/>
              </a:rPr>
              <a:t>	</a:t>
            </a:r>
            <a:r>
              <a:rPr lang="en-US" sz="3000" dirty="0" smtClean="0">
                <a:latin typeface="+mn-lt"/>
                <a:sym typeface="Papyrus" pitchFamily="66" charset="0"/>
              </a:rPr>
              <a:t>Make </a:t>
            </a:r>
            <a:r>
              <a:rPr lang="en-US" sz="3000" dirty="0">
                <a:latin typeface="+mn-lt"/>
                <a:sym typeface="Papyrus" pitchFamily="66" charset="0"/>
              </a:rPr>
              <a:t>a list of all persons we had </a:t>
            </a:r>
            <a:r>
              <a:rPr lang="en-US" sz="3000" dirty="0" smtClean="0">
                <a:latin typeface="+mn-lt"/>
                <a:sym typeface="Papyrus" pitchFamily="66" charset="0"/>
              </a:rPr>
              <a:t>			harmed </a:t>
            </a:r>
            <a:r>
              <a:rPr lang="en-US" sz="3000" dirty="0">
                <a:latin typeface="+mn-lt"/>
                <a:sym typeface="Papyrus" pitchFamily="66" charset="0"/>
              </a:rPr>
              <a:t>and became willing to make </a:t>
            </a:r>
            <a:r>
              <a:rPr lang="en-US" sz="3000" dirty="0" smtClean="0">
                <a:latin typeface="+mn-lt"/>
                <a:sym typeface="Papyrus" pitchFamily="66" charset="0"/>
              </a:rPr>
              <a:t>		amends </a:t>
            </a:r>
            <a:r>
              <a:rPr lang="en-US" sz="3000" dirty="0">
                <a:latin typeface="+mn-lt"/>
                <a:sym typeface="Papyrus" pitchFamily="66" charset="0"/>
              </a:rPr>
              <a:t>to them all.</a:t>
            </a:r>
            <a:r>
              <a:rPr lang="en-US" dirty="0">
                <a:latin typeface="+mn-lt"/>
              </a:rPr>
              <a:t> </a:t>
            </a:r>
          </a:p>
        </p:txBody>
      </p:sp>
      <p:sp>
        <p:nvSpPr>
          <p:cNvPr id="26626" name="Rectangle 2"/>
          <p:cNvSpPr>
            <a:spLocks noGrp="1" noChangeArrowheads="1"/>
          </p:cNvSpPr>
          <p:nvPr>
            <p:ph type="body" idx="4294967295"/>
          </p:nvPr>
        </p:nvSpPr>
        <p:spPr>
          <a:xfrm>
            <a:off x="228600" y="1371600"/>
            <a:ext cx="8077200" cy="4038600"/>
          </a:xfrm>
          <a:ln/>
        </p:spPr>
        <p:txBody>
          <a:bodyPr rIns="132080"/>
          <a:lstStyle/>
          <a:p>
            <a:pPr marL="0" indent="0">
              <a:buNone/>
            </a:pPr>
            <a:endParaRPr lang="en-US" dirty="0">
              <a:solidFill>
                <a:srgbClr val="FFDE41"/>
              </a:solidFill>
            </a:endParaRPr>
          </a:p>
          <a:p>
            <a:r>
              <a:rPr lang="en-US" dirty="0" smtClean="0"/>
              <a:t>I </a:t>
            </a:r>
            <a:r>
              <a:rPr lang="en-US" dirty="0"/>
              <a:t>wish I did not hurt people and I want to say that I’m sorry. </a:t>
            </a:r>
          </a:p>
          <a:p>
            <a:r>
              <a:rPr lang="en-US" dirty="0" smtClean="0"/>
              <a:t>Assist </a:t>
            </a:r>
            <a:r>
              <a:rPr lang="en-US" dirty="0"/>
              <a:t>them; list family members first.</a:t>
            </a:r>
          </a:p>
          <a:p>
            <a:r>
              <a:rPr lang="en-US" dirty="0"/>
              <a:t>List secondary people. </a:t>
            </a:r>
            <a:endParaRPr lang="en-US" dirty="0" smtClean="0"/>
          </a:p>
          <a:p>
            <a:r>
              <a:rPr lang="en-US" dirty="0" smtClean="0"/>
              <a:t>Transformation step – Cocoon to Butterfly </a:t>
            </a:r>
            <a:endParaRPr lang="en-US" dirty="0"/>
          </a:p>
        </p:txBody>
      </p:sp>
      <p:pic>
        <p:nvPicPr>
          <p:cNvPr id="297986" name="Picture 2" descr="C:\Users\enidwatson\AppData\Local\Microsoft\Windows\Temporary Internet Files\Content.IE5\59FAXRVE\2523794158_9d0e60656a_z[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1457" y="3276600"/>
            <a:ext cx="1952543" cy="16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8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457200" y="381000"/>
            <a:ext cx="8077200" cy="609600"/>
          </a:xfrm>
          <a:ln/>
        </p:spPr>
        <p:txBody>
          <a:bodyPr rIns="132080">
            <a:normAutofit fontScale="90000"/>
          </a:bodyPr>
          <a:lstStyle/>
          <a:p>
            <a:r>
              <a:rPr lang="en-US" sz="3000" b="1" dirty="0" smtClean="0">
                <a:latin typeface="+mn-lt"/>
                <a:sym typeface="Papyrus" pitchFamily="66" charset="0"/>
              </a:rPr>
              <a:t>Step 9</a:t>
            </a:r>
            <a:r>
              <a:rPr lang="en-US" sz="3000" b="1" dirty="0" smtClean="0">
                <a:latin typeface="Papyrus" pitchFamily="66" charset="0"/>
                <a:sym typeface="Papyrus" pitchFamily="66" charset="0"/>
              </a:rPr>
              <a:t>		</a:t>
            </a:r>
            <a:br>
              <a:rPr lang="en-US" sz="3000" b="1" dirty="0" smtClean="0">
                <a:latin typeface="Papyrus" pitchFamily="66" charset="0"/>
                <a:sym typeface="Papyrus" pitchFamily="66" charset="0"/>
              </a:rPr>
            </a:br>
            <a:r>
              <a:rPr lang="en-US" sz="3000" dirty="0">
                <a:latin typeface="Papyrus" pitchFamily="66" charset="0"/>
                <a:sym typeface="Papyrus" pitchFamily="66" charset="0"/>
              </a:rPr>
              <a:t/>
            </a:r>
            <a:br>
              <a:rPr lang="en-US" sz="3000" dirty="0">
                <a:latin typeface="Papyrus" pitchFamily="66" charset="0"/>
                <a:sym typeface="Papyrus" pitchFamily="66" charset="0"/>
              </a:rPr>
            </a:br>
            <a:r>
              <a:rPr lang="en-US" sz="3000" dirty="0" smtClean="0">
                <a:latin typeface="+mn-lt"/>
                <a:sym typeface="Papyrus" pitchFamily="66" charset="0"/>
              </a:rPr>
              <a:t>Make </a:t>
            </a:r>
            <a:r>
              <a:rPr lang="en-US" sz="3000" dirty="0">
                <a:latin typeface="+mn-lt"/>
                <a:sym typeface="Papyrus" pitchFamily="66" charset="0"/>
              </a:rPr>
              <a:t>direct</a:t>
            </a:r>
            <a:r>
              <a:rPr lang="en-US" dirty="0">
                <a:latin typeface="+mn-lt"/>
              </a:rPr>
              <a:t> </a:t>
            </a:r>
            <a:r>
              <a:rPr lang="en-US" sz="3000" dirty="0">
                <a:latin typeface="+mn-lt"/>
                <a:sym typeface="Papyrus" pitchFamily="66" charset="0"/>
              </a:rPr>
              <a:t>amends to such people whenever possible, except when to do so would injure them or others.</a:t>
            </a:r>
            <a:r>
              <a:rPr lang="en-US" dirty="0">
                <a:latin typeface="+mn-lt"/>
              </a:rPr>
              <a:t> </a:t>
            </a:r>
          </a:p>
        </p:txBody>
      </p:sp>
      <p:sp>
        <p:nvSpPr>
          <p:cNvPr id="27650" name="Rectangle 2"/>
          <p:cNvSpPr>
            <a:spLocks noGrp="1" noChangeArrowheads="1"/>
          </p:cNvSpPr>
          <p:nvPr>
            <p:ph type="body" idx="4294967295"/>
          </p:nvPr>
        </p:nvSpPr>
        <p:spPr>
          <a:xfrm>
            <a:off x="685800" y="2792104"/>
            <a:ext cx="8077200" cy="4038600"/>
          </a:xfrm>
          <a:ln/>
        </p:spPr>
        <p:txBody>
          <a:bodyPr rIns="132080"/>
          <a:lstStyle/>
          <a:p>
            <a:pPr marL="0" indent="0">
              <a:buNone/>
            </a:pPr>
            <a:endParaRPr lang="en-US" dirty="0"/>
          </a:p>
          <a:p>
            <a:r>
              <a:rPr lang="en-US" b="1" dirty="0" smtClean="0"/>
              <a:t>I’m sorry….</a:t>
            </a:r>
            <a:endParaRPr lang="en-US" b="1" dirty="0"/>
          </a:p>
          <a:p>
            <a:r>
              <a:rPr lang="en-US" dirty="0"/>
              <a:t>I am now doing what I need to do to </a:t>
            </a:r>
            <a:r>
              <a:rPr lang="en-US" dirty="0" smtClean="0"/>
              <a:t>change.</a:t>
            </a:r>
          </a:p>
          <a:p>
            <a:r>
              <a:rPr lang="en-US" dirty="0" smtClean="0"/>
              <a:t>Sponsor assisted !</a:t>
            </a:r>
            <a:endParaRPr lang="en-US" dirty="0"/>
          </a:p>
          <a:p>
            <a:endParaRPr lang="en-US" dirty="0"/>
          </a:p>
        </p:txBody>
      </p:sp>
    </p:spTree>
    <p:extLst>
      <p:ext uri="{BB962C8B-B14F-4D97-AF65-F5344CB8AC3E}">
        <p14:creationId xmlns:p14="http://schemas.microsoft.com/office/powerpoint/2010/main" val="38047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762000"/>
            <a:ext cx="8077200" cy="457200"/>
          </a:xfrm>
        </p:spPr>
        <p:txBody>
          <a:bodyPr>
            <a:noAutofit/>
          </a:bodyPr>
          <a:lstStyle/>
          <a:p>
            <a:r>
              <a:rPr lang="en-US" b="1" dirty="0" smtClean="0"/>
              <a:t>Step </a:t>
            </a:r>
            <a:r>
              <a:rPr lang="en-US" b="1" dirty="0"/>
              <a:t>9 according to Dr. Seuss</a:t>
            </a:r>
          </a:p>
        </p:txBody>
      </p:sp>
      <p:pic>
        <p:nvPicPr>
          <p:cNvPr id="1026" name="Picture 2" descr="C:\Users\enidwatson\AppData\Local\Microsoft\Windows\Temporary Internet Files\Content.IE5\N2UZJUUB\2[1].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98715" y="1828800"/>
            <a:ext cx="4927600" cy="4381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83115" y="2286000"/>
            <a:ext cx="2743200" cy="923330"/>
          </a:xfrm>
          <a:prstGeom prst="rect">
            <a:avLst/>
          </a:prstGeom>
          <a:noFill/>
        </p:spPr>
        <p:txBody>
          <a:bodyPr wrap="square" rtlCol="0">
            <a:spAutoFit/>
          </a:bodyPr>
          <a:lstStyle/>
          <a:p>
            <a:r>
              <a:rPr lang="en-US" b="1" dirty="0">
                <a:latin typeface="Kristen ITC" panose="03050502040202030202" pitchFamily="66" charset="0"/>
                <a:cs typeface="Aparajita" panose="020B0604020202020204" pitchFamily="34" charset="0"/>
              </a:rPr>
              <a:t>Bartholomew and the </a:t>
            </a:r>
            <a:r>
              <a:rPr lang="en-US" b="1" dirty="0" err="1">
                <a:latin typeface="Kristen ITC" panose="03050502040202030202" pitchFamily="66" charset="0"/>
                <a:cs typeface="Aparajita" panose="020B0604020202020204" pitchFamily="34" charset="0"/>
              </a:rPr>
              <a:t>Oobleck</a:t>
            </a:r>
            <a:r>
              <a:rPr lang="en-US" b="1" dirty="0">
                <a:latin typeface="Kristen ITC" panose="03050502040202030202" pitchFamily="66" charset="0"/>
                <a:cs typeface="Aparajita" panose="020B0604020202020204" pitchFamily="34" charset="0"/>
              </a:rPr>
              <a:t> </a:t>
            </a:r>
            <a:r>
              <a:rPr lang="en-US" b="1" dirty="0" smtClean="0">
                <a:latin typeface="Kristen ITC" panose="03050502040202030202" pitchFamily="66" charset="0"/>
                <a:cs typeface="Aparajita" panose="020B0604020202020204" pitchFamily="34" charset="0"/>
              </a:rPr>
              <a:t>…I am sorry.</a:t>
            </a:r>
            <a:r>
              <a:rPr lang="en-US" dirty="0"/>
              <a:t/>
            </a:r>
            <a:br>
              <a:rPr lang="en-US" dirty="0"/>
            </a:br>
            <a:endParaRPr lang="en-US" dirty="0"/>
          </a:p>
        </p:txBody>
      </p:sp>
    </p:spTree>
    <p:extLst>
      <p:ext uri="{BB962C8B-B14F-4D97-AF65-F5344CB8AC3E}">
        <p14:creationId xmlns:p14="http://schemas.microsoft.com/office/powerpoint/2010/main" val="116622166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457200" y="609600"/>
            <a:ext cx="8077200" cy="762000"/>
          </a:xfrm>
          <a:ln/>
        </p:spPr>
        <p:txBody>
          <a:bodyPr rIns="132080">
            <a:normAutofit fontScale="90000"/>
          </a:bodyPr>
          <a:lstStyle/>
          <a:p>
            <a:r>
              <a:rPr lang="en-US" sz="2900" dirty="0" smtClean="0">
                <a:latin typeface="+mn-lt"/>
                <a:sym typeface="Papyrus" pitchFamily="66" charset="0"/>
              </a:rPr>
              <a:t>Step 10 </a:t>
            </a:r>
            <a:r>
              <a:rPr lang="en-US" sz="2900" dirty="0">
                <a:sym typeface="Papyrus" pitchFamily="66" charset="0"/>
              </a:rPr>
              <a:t>Continued to take personal inventory and when we were wrong promptly admitted it.</a:t>
            </a:r>
            <a:r>
              <a:rPr lang="en-US" dirty="0"/>
              <a:t> </a:t>
            </a:r>
            <a:r>
              <a:rPr lang="en-US" sz="2900" dirty="0" smtClean="0">
                <a:latin typeface="+mn-lt"/>
                <a:sym typeface="Papyrus" pitchFamily="66" charset="0"/>
              </a:rPr>
              <a:t> </a:t>
            </a:r>
            <a:r>
              <a:rPr lang="en-US" sz="2900" dirty="0" smtClean="0">
                <a:latin typeface="Papyrus" pitchFamily="66" charset="0"/>
                <a:sym typeface="Papyrus" pitchFamily="66" charset="0"/>
              </a:rPr>
              <a:t>		                 </a:t>
            </a:r>
            <a:br>
              <a:rPr lang="en-US" sz="2900" dirty="0" smtClean="0">
                <a:latin typeface="Papyrus" pitchFamily="66" charset="0"/>
                <a:sym typeface="Papyrus" pitchFamily="66" charset="0"/>
              </a:rPr>
            </a:br>
            <a:r>
              <a:rPr lang="en-US" sz="2900" dirty="0" smtClean="0">
                <a:latin typeface="Papyrus" pitchFamily="66" charset="0"/>
                <a:sym typeface="Papyrus" pitchFamily="66" charset="0"/>
              </a:rPr>
              <a:t>			</a:t>
            </a:r>
            <a:r>
              <a:rPr lang="en-US" sz="2900" b="1" dirty="0" smtClean="0">
                <a:latin typeface="Papyrus" pitchFamily="66" charset="0"/>
                <a:sym typeface="Papyrus" pitchFamily="66" charset="0"/>
              </a:rPr>
              <a:t/>
            </a:r>
            <a:br>
              <a:rPr lang="en-US" sz="2900" b="1" dirty="0" smtClean="0">
                <a:latin typeface="Papyrus" pitchFamily="66" charset="0"/>
                <a:sym typeface="Papyrus" pitchFamily="66" charset="0"/>
              </a:rPr>
            </a:br>
            <a:endParaRPr lang="en-US" dirty="0">
              <a:latin typeface="+mn-lt"/>
            </a:endParaRPr>
          </a:p>
        </p:txBody>
      </p:sp>
      <p:sp>
        <p:nvSpPr>
          <p:cNvPr id="28674" name="Rectangle 2"/>
          <p:cNvSpPr>
            <a:spLocks noGrp="1" noChangeArrowheads="1"/>
          </p:cNvSpPr>
          <p:nvPr>
            <p:ph type="body" idx="4294967295"/>
          </p:nvPr>
        </p:nvSpPr>
        <p:spPr>
          <a:xfrm>
            <a:off x="228600" y="1752600"/>
            <a:ext cx="8077200" cy="4038600"/>
          </a:xfrm>
          <a:ln/>
        </p:spPr>
        <p:txBody>
          <a:bodyPr rIns="132080"/>
          <a:lstStyle/>
          <a:p>
            <a:pPr marL="0" indent="0">
              <a:buNone/>
            </a:pPr>
            <a:endParaRPr lang="en-US" dirty="0" smtClean="0">
              <a:solidFill>
                <a:srgbClr val="FFFE50"/>
              </a:solidFill>
            </a:endParaRPr>
          </a:p>
          <a:p>
            <a:pPr marL="0" indent="0">
              <a:buNone/>
            </a:pPr>
            <a:r>
              <a:rPr lang="en-US" dirty="0" smtClean="0"/>
              <a:t>Self Awareness:</a:t>
            </a:r>
          </a:p>
          <a:p>
            <a:r>
              <a:rPr lang="en-US" dirty="0" smtClean="0"/>
              <a:t>I </a:t>
            </a:r>
            <a:r>
              <a:rPr lang="en-US" dirty="0"/>
              <a:t>make </a:t>
            </a:r>
            <a:r>
              <a:rPr lang="en-US" dirty="0" smtClean="0"/>
              <a:t>mistakes. I apologize </a:t>
            </a:r>
            <a:r>
              <a:rPr lang="en-US" dirty="0"/>
              <a:t>when I know that I made a mistake. </a:t>
            </a:r>
          </a:p>
          <a:p>
            <a:r>
              <a:rPr lang="en-US" dirty="0"/>
              <a:t>What keeps you up at night…you make to make right.</a:t>
            </a:r>
          </a:p>
        </p:txBody>
      </p:sp>
    </p:spTree>
    <p:extLst>
      <p:ext uri="{BB962C8B-B14F-4D97-AF65-F5344CB8AC3E}">
        <p14:creationId xmlns:p14="http://schemas.microsoft.com/office/powerpoint/2010/main" val="147005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381000"/>
            <a:ext cx="8229600" cy="990600"/>
          </a:xfrm>
          <a:ln/>
        </p:spPr>
        <p:txBody>
          <a:bodyPr rIns="132080">
            <a:normAutofit fontScale="90000"/>
          </a:bodyPr>
          <a:lstStyle/>
          <a:p>
            <a:r>
              <a:rPr lang="en-US" sz="2600" dirty="0" smtClean="0">
                <a:latin typeface="Papyrus" pitchFamily="66" charset="0"/>
                <a:sym typeface="Papyrus" pitchFamily="66" charset="0"/>
              </a:rPr>
              <a:t/>
            </a:r>
            <a:br>
              <a:rPr lang="en-US" sz="2600" dirty="0" smtClean="0">
                <a:latin typeface="Papyrus" pitchFamily="66" charset="0"/>
                <a:sym typeface="Papyrus" pitchFamily="66" charset="0"/>
              </a:rPr>
            </a:br>
            <a:r>
              <a:rPr lang="en-US" sz="2600" dirty="0" smtClean="0">
                <a:latin typeface="+mn-lt"/>
                <a:sym typeface="Papyrus" pitchFamily="66" charset="0"/>
              </a:rPr>
              <a:t>Step 11…</a:t>
            </a:r>
            <a:r>
              <a:rPr lang="en-US" sz="2600" dirty="0">
                <a:latin typeface="Papyrus" pitchFamily="66" charset="0"/>
                <a:sym typeface="Papyrus" pitchFamily="66" charset="0"/>
              </a:rPr>
              <a:t/>
            </a:r>
            <a:br>
              <a:rPr lang="en-US" sz="2600" dirty="0">
                <a:latin typeface="Papyrus" pitchFamily="66" charset="0"/>
                <a:sym typeface="Papyrus" pitchFamily="66" charset="0"/>
              </a:rPr>
            </a:br>
            <a:r>
              <a:rPr lang="en-US" sz="2600" dirty="0" smtClean="0">
                <a:latin typeface="Papyrus" pitchFamily="66" charset="0"/>
                <a:sym typeface="Papyrus" pitchFamily="66" charset="0"/>
              </a:rPr>
              <a:t/>
            </a:r>
            <a:br>
              <a:rPr lang="en-US" sz="2600" dirty="0" smtClean="0">
                <a:latin typeface="Papyrus" pitchFamily="66" charset="0"/>
                <a:sym typeface="Papyrus" pitchFamily="66" charset="0"/>
              </a:rPr>
            </a:br>
            <a:r>
              <a:rPr lang="en-US" sz="2600" dirty="0">
                <a:latin typeface="Papyrus" pitchFamily="66" charset="0"/>
                <a:sym typeface="Papyrus" pitchFamily="66" charset="0"/>
              </a:rPr>
              <a:t/>
            </a:r>
            <a:br>
              <a:rPr lang="en-US" sz="2600" dirty="0">
                <a:latin typeface="Papyrus" pitchFamily="66" charset="0"/>
                <a:sym typeface="Papyrus" pitchFamily="66" charset="0"/>
              </a:rPr>
            </a:br>
            <a:r>
              <a:rPr lang="en-US" sz="2600" dirty="0" smtClean="0">
                <a:latin typeface="Papyrus" pitchFamily="66" charset="0"/>
                <a:sym typeface="Papyrus" pitchFamily="66" charset="0"/>
              </a:rPr>
              <a:t>			</a:t>
            </a:r>
            <a:endParaRPr lang="en-US" sz="2700" b="1" dirty="0"/>
          </a:p>
        </p:txBody>
      </p:sp>
      <p:sp>
        <p:nvSpPr>
          <p:cNvPr id="29698" name="Rectangle 2"/>
          <p:cNvSpPr>
            <a:spLocks noGrp="1" noChangeArrowheads="1"/>
          </p:cNvSpPr>
          <p:nvPr>
            <p:ph type="body" idx="4294967295"/>
          </p:nvPr>
        </p:nvSpPr>
        <p:spPr>
          <a:xfrm>
            <a:off x="304800" y="1600200"/>
            <a:ext cx="8229600" cy="3657600"/>
          </a:xfrm>
          <a:ln/>
        </p:spPr>
        <p:txBody>
          <a:bodyPr rIns="132080"/>
          <a:lstStyle/>
          <a:p>
            <a:pPr marL="0" indent="0">
              <a:buNone/>
            </a:pPr>
            <a:r>
              <a:rPr lang="en-US" dirty="0" smtClean="0"/>
              <a:t>Develop Spiritual </a:t>
            </a:r>
            <a:r>
              <a:rPr lang="en-US" dirty="0"/>
              <a:t>H</a:t>
            </a:r>
            <a:r>
              <a:rPr lang="en-US" dirty="0" smtClean="0"/>
              <a:t>abits:</a:t>
            </a:r>
          </a:p>
          <a:p>
            <a:r>
              <a:rPr lang="en-US" dirty="0" smtClean="0"/>
              <a:t>Practice </a:t>
            </a:r>
            <a:r>
              <a:rPr lang="en-US" dirty="0"/>
              <a:t>prayer-talk to </a:t>
            </a:r>
            <a:r>
              <a:rPr lang="en-US" dirty="0" smtClean="0"/>
              <a:t>God/HP</a:t>
            </a:r>
          </a:p>
          <a:p>
            <a:r>
              <a:rPr lang="en-US" dirty="0" smtClean="0"/>
              <a:t>Walk in nature-daily</a:t>
            </a:r>
          </a:p>
          <a:p>
            <a:r>
              <a:rPr lang="en-US" dirty="0" smtClean="0"/>
              <a:t>Write a letter to your HP-concrete actions to feel spiritual connection  </a:t>
            </a:r>
          </a:p>
          <a:p>
            <a:r>
              <a:rPr lang="en-US" dirty="0" smtClean="0"/>
              <a:t>Practice </a:t>
            </a:r>
            <a:r>
              <a:rPr lang="en-US" dirty="0"/>
              <a:t>meditation-listen to </a:t>
            </a:r>
            <a:r>
              <a:rPr lang="en-US" dirty="0" smtClean="0"/>
              <a:t>God/HP</a:t>
            </a:r>
            <a:endParaRPr lang="en-US" dirty="0"/>
          </a:p>
          <a:p>
            <a:pPr marL="782638" lvl="1"/>
            <a:r>
              <a:rPr lang="en-US" dirty="0"/>
              <a:t>meetings, church, nature, </a:t>
            </a:r>
            <a:r>
              <a:rPr lang="en-US" dirty="0" smtClean="0"/>
              <a:t>meditation, friends</a:t>
            </a:r>
          </a:p>
          <a:p>
            <a:pPr marL="599758" lvl="1" indent="0">
              <a:buNone/>
            </a:pPr>
            <a:endParaRPr lang="en-US" dirty="0" smtClean="0"/>
          </a:p>
          <a:p>
            <a:pPr marL="782638" lvl="1"/>
            <a:endParaRPr lang="en-US" dirty="0"/>
          </a:p>
        </p:txBody>
      </p:sp>
    </p:spTree>
    <p:extLst>
      <p:ext uri="{BB962C8B-B14F-4D97-AF65-F5344CB8AC3E}">
        <p14:creationId xmlns:p14="http://schemas.microsoft.com/office/powerpoint/2010/main" val="309757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077200" cy="762000"/>
          </a:xfrm>
        </p:spPr>
        <p:txBody>
          <a:bodyPr>
            <a:normAutofit fontScale="90000"/>
          </a:bodyPr>
          <a:lstStyle/>
          <a:p>
            <a:r>
              <a:rPr lang="en-US" dirty="0"/>
              <a:t>Affirmations (paste them everywhere!)</a:t>
            </a:r>
            <a:br>
              <a:rPr lang="en-US" dirty="0"/>
            </a:br>
            <a:endParaRPr lang="en-US" dirty="0"/>
          </a:p>
        </p:txBody>
      </p:sp>
      <p:sp>
        <p:nvSpPr>
          <p:cNvPr id="3" name="Content Placeholder 2"/>
          <p:cNvSpPr>
            <a:spLocks noGrp="1"/>
          </p:cNvSpPr>
          <p:nvPr>
            <p:ph idx="4294967295"/>
          </p:nvPr>
        </p:nvSpPr>
        <p:spPr>
          <a:xfrm>
            <a:off x="228600" y="1066800"/>
            <a:ext cx="8077200" cy="4038600"/>
          </a:xfrm>
        </p:spPr>
        <p:txBody>
          <a:bodyPr/>
          <a:lstStyle/>
          <a:p>
            <a:r>
              <a:rPr lang="en-US" dirty="0" smtClean="0"/>
              <a:t>I am not my FASD/TBI, nor am I my addiction</a:t>
            </a:r>
          </a:p>
          <a:p>
            <a:r>
              <a:rPr lang="en-US" dirty="0" smtClean="0"/>
              <a:t>I choose not to live in blame</a:t>
            </a:r>
          </a:p>
          <a:p>
            <a:r>
              <a:rPr lang="en-US" dirty="0" smtClean="0"/>
              <a:t>I am perfect just as I am today</a:t>
            </a:r>
          </a:p>
          <a:p>
            <a:r>
              <a:rPr lang="en-US" dirty="0" smtClean="0"/>
              <a:t>I accept that I have struggles, I am not a victim to them</a:t>
            </a:r>
          </a:p>
          <a:p>
            <a:r>
              <a:rPr lang="en-US" dirty="0" smtClean="0"/>
              <a:t>God does not make junk</a:t>
            </a:r>
          </a:p>
          <a:p>
            <a:r>
              <a:rPr lang="en-US" dirty="0" smtClean="0"/>
              <a:t>I am right where I am supposed to be</a:t>
            </a:r>
          </a:p>
          <a:p>
            <a:r>
              <a:rPr lang="en-US" dirty="0" smtClean="0"/>
              <a:t>I am loved and I am lovable</a:t>
            </a:r>
            <a:endParaRPr lang="en-US" dirty="0"/>
          </a:p>
        </p:txBody>
      </p:sp>
    </p:spTree>
    <p:extLst>
      <p:ext uri="{BB962C8B-B14F-4D97-AF65-F5344CB8AC3E}">
        <p14:creationId xmlns:p14="http://schemas.microsoft.com/office/powerpoint/2010/main" val="138749893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rIns="132080">
            <a:normAutofit fontScale="90000"/>
          </a:bodyPr>
          <a:lstStyle/>
          <a:p>
            <a:r>
              <a:rPr lang="en-US" sz="3200" dirty="0"/>
              <a:t>	</a:t>
            </a:r>
            <a:r>
              <a:rPr lang="en-US" sz="3600" dirty="0">
                <a:latin typeface="Lucida Calligraphy" charset="0"/>
                <a:sym typeface="Lucida Calligraphy" charset="0"/>
              </a:rPr>
              <a:t>God as we understood Him</a:t>
            </a:r>
            <a:br>
              <a:rPr lang="en-US" sz="3600" dirty="0">
                <a:latin typeface="Lucida Calligraphy" charset="0"/>
                <a:sym typeface="Lucida Calligraphy" charset="0"/>
              </a:rPr>
            </a:br>
            <a:endParaRPr lang="en-US" dirty="0"/>
          </a:p>
        </p:txBody>
      </p:sp>
      <p:sp>
        <p:nvSpPr>
          <p:cNvPr id="31746" name="Rectangle 2"/>
          <p:cNvSpPr>
            <a:spLocks noGrp="1" noChangeArrowheads="1"/>
          </p:cNvSpPr>
          <p:nvPr>
            <p:ph type="body" idx="1"/>
          </p:nvPr>
        </p:nvSpPr>
        <p:spPr>
          <a:ln/>
        </p:spPr>
        <p:txBody>
          <a:bodyPr rIns="132080"/>
          <a:lstStyle/>
          <a:p>
            <a:r>
              <a:rPr lang="en-US" dirty="0"/>
              <a:t>No one is gonna tell you who God is</a:t>
            </a:r>
          </a:p>
          <a:p>
            <a:r>
              <a:rPr lang="en-US" dirty="0"/>
              <a:t>Who is God to you?</a:t>
            </a:r>
          </a:p>
          <a:p>
            <a:r>
              <a:rPr lang="en-US" dirty="0" smtClean="0"/>
              <a:t>Each </a:t>
            </a:r>
            <a:r>
              <a:rPr lang="en-US" dirty="0"/>
              <a:t>person has their own </a:t>
            </a:r>
            <a:r>
              <a:rPr lang="en-US" dirty="0" smtClean="0"/>
              <a:t>relationship </a:t>
            </a:r>
            <a:r>
              <a:rPr lang="en-US" dirty="0"/>
              <a:t>with </a:t>
            </a:r>
            <a:r>
              <a:rPr lang="en-US" dirty="0" smtClean="0"/>
              <a:t>God</a:t>
            </a:r>
          </a:p>
          <a:p>
            <a:r>
              <a:rPr lang="en-US" dirty="0"/>
              <a:t>Whatever works</a:t>
            </a:r>
          </a:p>
          <a:p>
            <a:endParaRPr lang="en-US" dirty="0"/>
          </a:p>
        </p:txBody>
      </p:sp>
    </p:spTree>
    <p:extLst>
      <p:ext uri="{BB962C8B-B14F-4D97-AF65-F5344CB8AC3E}">
        <p14:creationId xmlns:p14="http://schemas.microsoft.com/office/powerpoint/2010/main" val="95167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152400" y="304800"/>
            <a:ext cx="8229600" cy="4953000"/>
          </a:xfrm>
          <a:ln/>
        </p:spPr>
        <p:txBody>
          <a:bodyPr rIns="132080"/>
          <a:lstStyle/>
          <a:p>
            <a:pPr marL="1051560" lvl="4" indent="0">
              <a:buNone/>
            </a:pPr>
            <a:r>
              <a:rPr lang="en-US" sz="3200" b="1" i="0" dirty="0" smtClean="0">
                <a:latin typeface="+mn-lt"/>
                <a:sym typeface="Papyrus" pitchFamily="66" charset="0"/>
              </a:rPr>
              <a:t>Step Twelve</a:t>
            </a:r>
          </a:p>
          <a:p>
            <a:pPr marL="0" indent="0">
              <a:buNone/>
            </a:pPr>
            <a:r>
              <a:rPr lang="en-US" sz="2800" b="1" dirty="0" smtClean="0">
                <a:sym typeface="Papyrus" pitchFamily="66" charset="0"/>
              </a:rPr>
              <a:t>Having </a:t>
            </a:r>
            <a:r>
              <a:rPr lang="en-US" sz="2800" b="1" dirty="0">
                <a:sym typeface="Papyrus" pitchFamily="66" charset="0"/>
              </a:rPr>
              <a:t>had a spiritual awakening as a result of these steps, we tried to carry this message to alcoholics, and to practice these steps in all of our affairs. </a:t>
            </a:r>
          </a:p>
          <a:p>
            <a:r>
              <a:rPr lang="en-US" sz="2800" dirty="0">
                <a:sym typeface="Papyrus" pitchFamily="66" charset="0"/>
              </a:rPr>
              <a:t>Spiritual Awakening?</a:t>
            </a:r>
          </a:p>
          <a:p>
            <a:pPr marL="782638" lvl="1"/>
            <a:r>
              <a:rPr lang="en-US" dirty="0">
                <a:sym typeface="Papyrus" pitchFamily="66" charset="0"/>
              </a:rPr>
              <a:t>I care about me…I do count!</a:t>
            </a:r>
          </a:p>
          <a:p>
            <a:pPr marL="782638" lvl="1"/>
            <a:r>
              <a:rPr lang="en-US" dirty="0">
                <a:sym typeface="Papyrus" pitchFamily="66" charset="0"/>
              </a:rPr>
              <a:t>I care about my family</a:t>
            </a:r>
          </a:p>
          <a:p>
            <a:pPr marL="782638" lvl="1"/>
            <a:r>
              <a:rPr lang="en-US" dirty="0">
                <a:sym typeface="Papyrus" pitchFamily="66" charset="0"/>
              </a:rPr>
              <a:t>I care about my dog</a:t>
            </a:r>
          </a:p>
        </p:txBody>
      </p:sp>
    </p:spTree>
    <p:extLst>
      <p:ext uri="{BB962C8B-B14F-4D97-AF65-F5344CB8AC3E}">
        <p14:creationId xmlns:p14="http://schemas.microsoft.com/office/powerpoint/2010/main" val="26103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Picture 2" descr="npo000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2505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28" name="Rectangle 3"/>
          <p:cNvSpPr>
            <a:spLocks noChangeArrowheads="1"/>
          </p:cNvSpPr>
          <p:nvPr/>
        </p:nvSpPr>
        <p:spPr bwMode="auto">
          <a:xfrm>
            <a:off x="609600" y="685800"/>
            <a:ext cx="8450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85000"/>
              </a:lnSpc>
            </a:pPr>
            <a:r>
              <a:rPr lang="en-US" altLang="en-US" sz="3200" dirty="0">
                <a:solidFill>
                  <a:schemeClr val="tx2"/>
                </a:solidFill>
                <a:latin typeface="Times New Roman" pitchFamily="18" charset="0"/>
              </a:rPr>
              <a:t>Partial Recovery of Brain Dopamine Transporters in Methamphetamine </a:t>
            </a:r>
          </a:p>
          <a:p>
            <a:pPr algn="ctr" eaLnBrk="1" hangingPunct="1">
              <a:lnSpc>
                <a:spcPct val="85000"/>
              </a:lnSpc>
            </a:pPr>
            <a:r>
              <a:rPr lang="en-US" altLang="en-US" sz="3200" dirty="0">
                <a:solidFill>
                  <a:schemeClr val="tx2"/>
                </a:solidFill>
                <a:latin typeface="Times New Roman" pitchFamily="18" charset="0"/>
              </a:rPr>
              <a:t>Abuser After Protracted Abstinence</a:t>
            </a:r>
            <a:r>
              <a:rPr lang="en-US" altLang="en-US" sz="3600" dirty="0">
                <a:solidFill>
                  <a:schemeClr val="tx2"/>
                </a:solidFill>
                <a:latin typeface="Times New Roman" pitchFamily="18" charset="0"/>
              </a:rPr>
              <a:t> </a:t>
            </a:r>
            <a:endParaRPr lang="en-US" altLang="en-US" sz="3600" b="0" dirty="0">
              <a:solidFill>
                <a:schemeClr val="tx2"/>
              </a:solidFill>
              <a:latin typeface="Times New Roman" pitchFamily="18" charset="0"/>
            </a:endParaRPr>
          </a:p>
        </p:txBody>
      </p:sp>
      <p:pic>
        <p:nvPicPr>
          <p:cNvPr id="26629" name="Picture 4" descr="npo000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09800"/>
            <a:ext cx="27511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30" name="Picture 5" descr="npo000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09800"/>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1" name="Text Box 6"/>
          <p:cNvSpPr txBox="1">
            <a:spLocks noChangeArrowheads="1"/>
          </p:cNvSpPr>
          <p:nvPr/>
        </p:nvSpPr>
        <p:spPr bwMode="auto">
          <a:xfrm>
            <a:off x="838200" y="5356795"/>
            <a:ext cx="19256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2000" dirty="0">
                <a:latin typeface="Times New Roman" pitchFamily="18" charset="0"/>
              </a:rPr>
              <a:t>Normal Control</a:t>
            </a:r>
          </a:p>
        </p:txBody>
      </p:sp>
      <p:sp>
        <p:nvSpPr>
          <p:cNvPr id="26632" name="Text Box 7"/>
          <p:cNvSpPr txBox="1">
            <a:spLocks noChangeArrowheads="1"/>
          </p:cNvSpPr>
          <p:nvPr/>
        </p:nvSpPr>
        <p:spPr bwMode="auto">
          <a:xfrm>
            <a:off x="3468688" y="5334000"/>
            <a:ext cx="1903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2000">
                <a:latin typeface="Times New Roman" pitchFamily="18" charset="0"/>
              </a:rPr>
              <a:t>METH Abuser</a:t>
            </a:r>
          </a:p>
          <a:p>
            <a:pPr algn="ctr" eaLnBrk="1" hangingPunct="1">
              <a:lnSpc>
                <a:spcPct val="75000"/>
              </a:lnSpc>
            </a:pPr>
            <a:r>
              <a:rPr lang="en-US" altLang="en-US" sz="2000">
                <a:latin typeface="Times New Roman" pitchFamily="18" charset="0"/>
              </a:rPr>
              <a:t>(1 month detox)</a:t>
            </a:r>
          </a:p>
        </p:txBody>
      </p:sp>
      <p:sp>
        <p:nvSpPr>
          <p:cNvPr id="26633" name="Text Box 8"/>
          <p:cNvSpPr txBox="1">
            <a:spLocks noChangeArrowheads="1"/>
          </p:cNvSpPr>
          <p:nvPr/>
        </p:nvSpPr>
        <p:spPr bwMode="auto">
          <a:xfrm>
            <a:off x="6134100" y="5370513"/>
            <a:ext cx="21288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2000">
                <a:latin typeface="Times New Roman" pitchFamily="18" charset="0"/>
              </a:rPr>
              <a:t>METH Abuser</a:t>
            </a:r>
          </a:p>
          <a:p>
            <a:pPr algn="ctr" eaLnBrk="1" hangingPunct="1">
              <a:lnSpc>
                <a:spcPct val="75000"/>
              </a:lnSpc>
            </a:pPr>
            <a:r>
              <a:rPr lang="en-US" altLang="en-US" sz="2000">
                <a:latin typeface="Times New Roman" pitchFamily="18" charset="0"/>
              </a:rPr>
              <a:t>(24 months detox)</a:t>
            </a:r>
          </a:p>
        </p:txBody>
      </p:sp>
      <p:pic>
        <p:nvPicPr>
          <p:cNvPr id="26634" name="Picture 9" descr="npo000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2667000"/>
            <a:ext cx="3000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6635" name="Text Box 10"/>
          <p:cNvSpPr txBox="1">
            <a:spLocks noChangeArrowheads="1"/>
          </p:cNvSpPr>
          <p:nvPr/>
        </p:nvSpPr>
        <p:spPr bwMode="auto">
          <a:xfrm>
            <a:off x="8886825" y="4572000"/>
            <a:ext cx="2730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1400">
                <a:solidFill>
                  <a:schemeClr val="accent1"/>
                </a:solidFill>
                <a:latin typeface="Times New Roman" pitchFamily="18" charset="0"/>
              </a:rPr>
              <a:t>0</a:t>
            </a:r>
          </a:p>
        </p:txBody>
      </p:sp>
      <p:sp>
        <p:nvSpPr>
          <p:cNvPr id="26636" name="Text Box 11"/>
          <p:cNvSpPr txBox="1">
            <a:spLocks noChangeArrowheads="1"/>
          </p:cNvSpPr>
          <p:nvPr/>
        </p:nvSpPr>
        <p:spPr bwMode="auto">
          <a:xfrm>
            <a:off x="8886825" y="2514600"/>
            <a:ext cx="2730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1400">
                <a:solidFill>
                  <a:schemeClr val="accent1"/>
                </a:solidFill>
                <a:latin typeface="Times New Roman" pitchFamily="18" charset="0"/>
              </a:rPr>
              <a:t>3</a:t>
            </a:r>
          </a:p>
        </p:txBody>
      </p:sp>
      <p:sp>
        <p:nvSpPr>
          <p:cNvPr id="26637" name="Line 12"/>
          <p:cNvSpPr>
            <a:spLocks noChangeShapeType="1"/>
          </p:cNvSpPr>
          <p:nvPr/>
        </p:nvSpPr>
        <p:spPr bwMode="auto">
          <a:xfrm>
            <a:off x="8610600" y="4724400"/>
            <a:ext cx="287338" cy="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38" name="Line 13"/>
          <p:cNvSpPr>
            <a:spLocks noChangeShapeType="1"/>
          </p:cNvSpPr>
          <p:nvPr/>
        </p:nvSpPr>
        <p:spPr bwMode="auto">
          <a:xfrm>
            <a:off x="8534400" y="2743200"/>
            <a:ext cx="287338" cy="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39" name="Text Box 14"/>
          <p:cNvSpPr txBox="1">
            <a:spLocks noChangeArrowheads="1"/>
          </p:cNvSpPr>
          <p:nvPr/>
        </p:nvSpPr>
        <p:spPr bwMode="auto">
          <a:xfrm>
            <a:off x="8305800" y="5029200"/>
            <a:ext cx="666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1400">
                <a:latin typeface="Times New Roman" pitchFamily="18" charset="0"/>
              </a:rPr>
              <a:t>ml/gm</a:t>
            </a:r>
          </a:p>
        </p:txBody>
      </p:sp>
      <p:sp>
        <p:nvSpPr>
          <p:cNvPr id="26640" name="Text Box 15"/>
          <p:cNvSpPr txBox="1">
            <a:spLocks noChangeArrowheads="1"/>
          </p:cNvSpPr>
          <p:nvPr/>
        </p:nvSpPr>
        <p:spPr bwMode="auto">
          <a:xfrm>
            <a:off x="1524000" y="5867400"/>
            <a:ext cx="6402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75000"/>
              </a:lnSpc>
            </a:pPr>
            <a:r>
              <a:rPr lang="en-US" altLang="en-US" sz="1600" b="0" i="1" dirty="0">
                <a:solidFill>
                  <a:schemeClr val="tx2"/>
                </a:solidFill>
                <a:latin typeface="Times New Roman" pitchFamily="18" charset="0"/>
              </a:rPr>
              <a:t>Source:  </a:t>
            </a:r>
            <a:r>
              <a:rPr lang="en-US" altLang="en-US" sz="1600" b="0" i="1" dirty="0" err="1">
                <a:solidFill>
                  <a:schemeClr val="tx2"/>
                </a:solidFill>
                <a:latin typeface="Times New Roman" pitchFamily="18" charset="0"/>
              </a:rPr>
              <a:t>Volkow</a:t>
            </a:r>
            <a:r>
              <a:rPr lang="en-US" altLang="en-US" sz="1600" b="0" i="1" dirty="0">
                <a:solidFill>
                  <a:schemeClr val="tx2"/>
                </a:solidFill>
                <a:latin typeface="Times New Roman" pitchFamily="18" charset="0"/>
              </a:rPr>
              <a:t>, ND et al., Journal of Neuroscience 21, 9414-9418, 2001.</a:t>
            </a:r>
          </a:p>
          <a:p>
            <a:pPr algn="ctr" eaLnBrk="1" hangingPunct="1">
              <a:lnSpc>
                <a:spcPct val="75000"/>
              </a:lnSpc>
            </a:pPr>
            <a:r>
              <a:rPr lang="en-US" altLang="en-US" sz="1600" b="0" i="1" dirty="0">
                <a:solidFill>
                  <a:schemeClr val="tx2"/>
                </a:solidFill>
                <a:latin typeface="Times New Roman" pitchFamily="18" charset="0"/>
              </a:rPr>
              <a:t>And Barry Lester, Ph.D.</a:t>
            </a:r>
          </a:p>
        </p:txBody>
      </p:sp>
      <p:sp>
        <p:nvSpPr>
          <p:cNvPr id="912401" name="Line 17"/>
          <p:cNvSpPr>
            <a:spLocks noChangeShapeType="1"/>
          </p:cNvSpPr>
          <p:nvPr/>
        </p:nvSpPr>
        <p:spPr bwMode="auto">
          <a:xfrm>
            <a:off x="271463" y="2057400"/>
            <a:ext cx="8382000" cy="0"/>
          </a:xfrm>
          <a:prstGeom prst="line">
            <a:avLst/>
          </a:prstGeom>
          <a:noFill/>
          <a:ln w="38100" cap="sq">
            <a:solidFill>
              <a:schemeClr val="tx2"/>
            </a:solidFill>
            <a:round/>
            <a:headEnd type="none" w="sm" len="sm"/>
            <a:tailEnd type="none" w="sm" len="sm"/>
          </a:ln>
          <a:effectLst>
            <a:prstShdw prst="shdw17" dist="17961" dir="2700000">
              <a:schemeClr val="tx2">
                <a:gamma/>
                <a:shade val="60000"/>
                <a:invGamma/>
              </a:schemeClr>
            </a:prstShdw>
          </a:effectLst>
        </p:spPr>
        <p:txBody>
          <a:bodyPr wrap="none"/>
          <a:lstStyle/>
          <a:p>
            <a:pPr>
              <a:defRPr/>
            </a:pPr>
            <a:endParaRPr lang="en-US">
              <a:latin typeface="Arial" charset="0"/>
            </a:endParaRPr>
          </a:p>
        </p:txBody>
      </p:sp>
    </p:spTree>
    <p:extLst>
      <p:ext uri="{BB962C8B-B14F-4D97-AF65-F5344CB8AC3E}">
        <p14:creationId xmlns:p14="http://schemas.microsoft.com/office/powerpoint/2010/main" val="4765879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4294967295"/>
          </p:nvPr>
        </p:nvSpPr>
        <p:spPr>
          <a:xfrm>
            <a:off x="762000" y="1524000"/>
            <a:ext cx="8229600" cy="4953000"/>
          </a:xfrm>
          <a:ln/>
        </p:spPr>
        <p:txBody>
          <a:bodyPr rIns="132080" numCol="2"/>
          <a:lstStyle/>
          <a:p>
            <a:r>
              <a:rPr lang="en-US" dirty="0" smtClean="0"/>
              <a:t>I got a service position</a:t>
            </a:r>
          </a:p>
          <a:p>
            <a:r>
              <a:rPr lang="en-US" dirty="0" smtClean="0"/>
              <a:t>I go to dances and fun events</a:t>
            </a:r>
          </a:p>
          <a:p>
            <a:r>
              <a:rPr lang="en-US" dirty="0" smtClean="0"/>
              <a:t>I share in meetings</a:t>
            </a:r>
          </a:p>
          <a:p>
            <a:r>
              <a:rPr lang="en-US" dirty="0" smtClean="0"/>
              <a:t>I am kind to my parents</a:t>
            </a:r>
          </a:p>
          <a:p>
            <a:r>
              <a:rPr lang="en-US" dirty="0" smtClean="0"/>
              <a:t>When I am wrong and I know it, I apologize</a:t>
            </a:r>
          </a:p>
          <a:p>
            <a:endParaRPr lang="en-US" dirty="0"/>
          </a:p>
          <a:p>
            <a:pPr marL="274320" lvl="1" indent="0">
              <a:buNone/>
            </a:pPr>
            <a:r>
              <a:rPr lang="en-US" dirty="0" smtClean="0">
                <a:latin typeface="Papyrus" pitchFamily="66" charset="0"/>
                <a:sym typeface="Papyrus" pitchFamily="66" charset="0"/>
              </a:rPr>
              <a:t>	</a:t>
            </a:r>
            <a:r>
              <a:rPr lang="en-US" sz="6000" dirty="0" smtClean="0">
                <a:latin typeface="Papyrus" pitchFamily="66" charset="0"/>
                <a:sym typeface="Papyrus" pitchFamily="66" charset="0"/>
              </a:rPr>
              <a:t>It’s working!</a:t>
            </a:r>
            <a:endParaRPr lang="en-US" sz="6000" dirty="0">
              <a:latin typeface="Papyrus" pitchFamily="66" charset="0"/>
              <a:sym typeface="Papyrus" pitchFamily="66" charset="0"/>
            </a:endParaRPr>
          </a:p>
        </p:txBody>
      </p:sp>
      <p:sp>
        <p:nvSpPr>
          <p:cNvPr id="34817" name="Rectangle 1"/>
          <p:cNvSpPr>
            <a:spLocks noGrp="1" noChangeArrowheads="1"/>
          </p:cNvSpPr>
          <p:nvPr>
            <p:ph type="title" idx="4294967295"/>
          </p:nvPr>
        </p:nvSpPr>
        <p:spPr>
          <a:xfrm>
            <a:off x="0" y="304800"/>
            <a:ext cx="8839200" cy="1066800"/>
          </a:xfrm>
          <a:ln/>
        </p:spPr>
        <p:txBody>
          <a:bodyPr rIns="132080"/>
          <a:lstStyle/>
          <a:p>
            <a:r>
              <a:rPr lang="en-US" sz="2800" dirty="0">
                <a:latin typeface="Papyrus" pitchFamily="66" charset="0"/>
                <a:sym typeface="Papyrus" pitchFamily="66" charset="0"/>
              </a:rPr>
              <a:t>	</a:t>
            </a:r>
            <a:r>
              <a:rPr lang="en-US" sz="3600" dirty="0">
                <a:latin typeface="+mn-lt"/>
                <a:sym typeface="Papyrus" pitchFamily="66" charset="0"/>
              </a:rPr>
              <a:t>As a result of these </a:t>
            </a:r>
            <a:r>
              <a:rPr lang="en-US" sz="3600" dirty="0" smtClean="0">
                <a:latin typeface="+mn-lt"/>
                <a:sym typeface="Papyrus" pitchFamily="66" charset="0"/>
              </a:rPr>
              <a:t>steps, </a:t>
            </a:r>
            <a:r>
              <a:rPr lang="en-US" sz="3600" dirty="0" smtClean="0">
                <a:sym typeface="Papyrus" pitchFamily="66" charset="0"/>
              </a:rPr>
              <a:t>I now 	care about myself and others…</a:t>
            </a:r>
            <a:r>
              <a:rPr lang="en-US" sz="3600" dirty="0" smtClean="0"/>
              <a:t/>
            </a:r>
            <a:br>
              <a:rPr lang="en-US" sz="3600" dirty="0" smtClean="0"/>
            </a:br>
            <a:endParaRPr lang="en-US" sz="3600" dirty="0">
              <a:latin typeface="+mn-lt"/>
              <a:sym typeface="Papyrus" pitchFamily="66" charset="0"/>
            </a:endParaRPr>
          </a:p>
        </p:txBody>
      </p:sp>
    </p:spTree>
    <p:extLst>
      <p:ext uri="{BB962C8B-B14F-4D97-AF65-F5344CB8AC3E}">
        <p14:creationId xmlns:p14="http://schemas.microsoft.com/office/powerpoint/2010/main" val="238576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Twelve Promises of A.A.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 </a:t>
            </a:r>
            <a:r>
              <a:rPr lang="en-US" b="1" dirty="0" smtClean="0"/>
              <a:t>We will attain</a:t>
            </a:r>
            <a:r>
              <a:rPr lang="en-US" dirty="0" smtClean="0"/>
              <a:t> and maintain sobriety.</a:t>
            </a:r>
          </a:p>
          <a:p>
            <a:r>
              <a:rPr lang="en-US" dirty="0" smtClean="0"/>
              <a:t>2. </a:t>
            </a:r>
            <a:r>
              <a:rPr lang="en-US" b="1" dirty="0" smtClean="0"/>
              <a:t>We are going to know</a:t>
            </a:r>
            <a:r>
              <a:rPr lang="en-US" dirty="0" smtClean="0"/>
              <a:t> a new freedom and a new happiness.</a:t>
            </a:r>
          </a:p>
          <a:p>
            <a:r>
              <a:rPr lang="en-US" dirty="0" smtClean="0"/>
              <a:t>3. </a:t>
            </a:r>
            <a:r>
              <a:rPr lang="en-US" b="1" dirty="0" smtClean="0"/>
              <a:t>We will not regret</a:t>
            </a:r>
            <a:r>
              <a:rPr lang="en-US" dirty="0" smtClean="0"/>
              <a:t> the past nor wish to shut the door on it. </a:t>
            </a:r>
          </a:p>
          <a:p>
            <a:r>
              <a:rPr lang="en-US" dirty="0" smtClean="0"/>
              <a:t>4. </a:t>
            </a:r>
            <a:r>
              <a:rPr lang="en-US" b="1" dirty="0" smtClean="0"/>
              <a:t>We will comprehend</a:t>
            </a:r>
            <a:r>
              <a:rPr lang="en-US" dirty="0" smtClean="0"/>
              <a:t> the word “serenity” and we will know peace.</a:t>
            </a:r>
          </a:p>
          <a:p>
            <a:r>
              <a:rPr lang="en-US" dirty="0" smtClean="0"/>
              <a:t>5. </a:t>
            </a:r>
            <a:r>
              <a:rPr lang="en-US" b="1" dirty="0" smtClean="0"/>
              <a:t>No matter</a:t>
            </a:r>
            <a:r>
              <a:rPr lang="en-US" dirty="0" smtClean="0"/>
              <a:t> how far down the scale we have gone, we will see how our experiences can benefit others. </a:t>
            </a:r>
          </a:p>
          <a:p>
            <a:r>
              <a:rPr lang="en-US" dirty="0" smtClean="0"/>
              <a:t>6. </a:t>
            </a:r>
            <a:r>
              <a:rPr lang="en-US" b="1" dirty="0" smtClean="0"/>
              <a:t>The feeling</a:t>
            </a:r>
            <a:r>
              <a:rPr lang="en-US" dirty="0" smtClean="0"/>
              <a:t> of uselessness and self-pity will disappear. </a:t>
            </a:r>
          </a:p>
          <a:p>
            <a:endParaRPr lang="en-US" dirty="0" smtClean="0"/>
          </a:p>
          <a:p>
            <a:endParaRPr lang="en-US" dirty="0"/>
          </a:p>
        </p:txBody>
      </p:sp>
    </p:spTree>
    <p:extLst>
      <p:ext uri="{BB962C8B-B14F-4D97-AF65-F5344CB8AC3E}">
        <p14:creationId xmlns:p14="http://schemas.microsoft.com/office/powerpoint/2010/main" val="177376184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Twelve Promises of A.A.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7. </a:t>
            </a:r>
            <a:r>
              <a:rPr lang="en-US" b="1" dirty="0" smtClean="0"/>
              <a:t>We will lose </a:t>
            </a:r>
            <a:r>
              <a:rPr lang="en-US" dirty="0" smtClean="0"/>
              <a:t>interest in selfish things and gain interest in our fellows. </a:t>
            </a:r>
          </a:p>
          <a:p>
            <a:r>
              <a:rPr lang="en-US" dirty="0" smtClean="0"/>
              <a:t>8. </a:t>
            </a:r>
            <a:r>
              <a:rPr lang="en-US" b="1" dirty="0" smtClean="0"/>
              <a:t>Self-seeking</a:t>
            </a:r>
            <a:r>
              <a:rPr lang="en-US" dirty="0" smtClean="0"/>
              <a:t> will slip away.</a:t>
            </a:r>
          </a:p>
          <a:p>
            <a:r>
              <a:rPr lang="en-US" dirty="0" smtClean="0"/>
              <a:t>9. </a:t>
            </a:r>
            <a:r>
              <a:rPr lang="en-US" b="1" dirty="0" smtClean="0"/>
              <a:t>Our whole attitude</a:t>
            </a:r>
            <a:r>
              <a:rPr lang="en-US" dirty="0" smtClean="0"/>
              <a:t> and outlook on life will change.</a:t>
            </a:r>
          </a:p>
          <a:p>
            <a:r>
              <a:rPr lang="en-US" dirty="0" smtClean="0"/>
              <a:t>10. </a:t>
            </a:r>
            <a:r>
              <a:rPr lang="en-US" b="1" dirty="0" smtClean="0"/>
              <a:t>Fear of people</a:t>
            </a:r>
            <a:r>
              <a:rPr lang="en-US" dirty="0" smtClean="0"/>
              <a:t> and economic insecurity will leave us. </a:t>
            </a:r>
          </a:p>
          <a:p>
            <a:r>
              <a:rPr lang="en-US" dirty="0" smtClean="0"/>
              <a:t>11. </a:t>
            </a:r>
            <a:r>
              <a:rPr lang="en-US" b="1" dirty="0" smtClean="0"/>
              <a:t>We will intuitively know </a:t>
            </a:r>
            <a:r>
              <a:rPr lang="en-US" dirty="0" smtClean="0"/>
              <a:t>how to handle situations which used to baffle us. </a:t>
            </a:r>
          </a:p>
          <a:p>
            <a:r>
              <a:rPr lang="en-US" dirty="0" smtClean="0"/>
              <a:t>12. </a:t>
            </a:r>
            <a:r>
              <a:rPr lang="en-US" b="1" dirty="0" smtClean="0"/>
              <a:t>We will suddenly realize</a:t>
            </a:r>
            <a:r>
              <a:rPr lang="en-US" dirty="0" smtClean="0"/>
              <a:t> that God is doing for us what we could not do for ourselves. </a:t>
            </a:r>
          </a:p>
        </p:txBody>
      </p:sp>
    </p:spTree>
    <p:extLst>
      <p:ext uri="{BB962C8B-B14F-4D97-AF65-F5344CB8AC3E}">
        <p14:creationId xmlns:p14="http://schemas.microsoft.com/office/powerpoint/2010/main" val="189715587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6" descr="C:\Documents and Settings\liacasale\Local Settings\Temporary Internet Files\Content.IE5\WA3IQR4E\MP900400008[1].jpg"/>
          <p:cNvPicPr>
            <a:picLocks noChangeAspect="1" noChangeArrowheads="1"/>
          </p:cNvPicPr>
          <p:nvPr/>
        </p:nvPicPr>
        <p:blipFill>
          <a:blip r:embed="rId2">
            <a:extLst>
              <a:ext uri="{28A0092B-C50C-407E-A947-70E740481C1C}">
                <a14:useLocalDpi xmlns:a14="http://schemas.microsoft.com/office/drawing/2010/main" val="0"/>
              </a:ext>
            </a:extLst>
          </a:blip>
          <a:srcRect l="28162" r="15565"/>
          <a:stretch>
            <a:fillRect/>
          </a:stretch>
        </p:blipFill>
        <p:spPr bwMode="auto">
          <a:xfrm>
            <a:off x="3352800" y="0"/>
            <a:ext cx="579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itle 3"/>
          <p:cNvSpPr>
            <a:spLocks noGrp="1"/>
          </p:cNvSpPr>
          <p:nvPr>
            <p:ph type="title"/>
          </p:nvPr>
        </p:nvSpPr>
        <p:spPr>
          <a:xfrm>
            <a:off x="152400" y="1905000"/>
            <a:ext cx="3048000" cy="3048000"/>
          </a:xfrm>
        </p:spPr>
        <p:txBody>
          <a:bodyPr/>
          <a:lstStyle/>
          <a:p>
            <a:pPr eaLnBrk="1" hangingPunct="1"/>
            <a:r>
              <a:rPr lang="en-US" altLang="en-US" sz="3200" dirty="0" smtClean="0"/>
              <a:t>A journey of a thousand miles begins with a single step.</a:t>
            </a:r>
            <a:r>
              <a:rPr lang="en-US" altLang="en-US" dirty="0" smtClean="0"/>
              <a:t/>
            </a:r>
            <a:br>
              <a:rPr lang="en-US" altLang="en-US" dirty="0" smtClean="0"/>
            </a:br>
            <a:endParaRPr lang="en-US" altLang="en-US" dirty="0" smtClean="0"/>
          </a:p>
        </p:txBody>
      </p:sp>
      <p:sp>
        <p:nvSpPr>
          <p:cNvPr id="164868" name="Text Placeholder 5"/>
          <p:cNvSpPr>
            <a:spLocks noGrp="1"/>
          </p:cNvSpPr>
          <p:nvPr>
            <p:ph type="body" sz="half" idx="2"/>
          </p:nvPr>
        </p:nvSpPr>
        <p:spPr>
          <a:xfrm>
            <a:off x="7391400" y="5334000"/>
            <a:ext cx="1143000" cy="533400"/>
          </a:xfrm>
        </p:spPr>
        <p:txBody>
          <a:bodyPr/>
          <a:lstStyle/>
          <a:p>
            <a:pPr eaLnBrk="1" hangingPunct="1"/>
            <a:r>
              <a:rPr lang="en-US" altLang="en-US" smtClean="0"/>
              <a:t>-Lao Tzu</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0" y="228600"/>
            <a:ext cx="8077200" cy="762000"/>
          </a:xfrm>
        </p:spPr>
        <p:txBody>
          <a:bodyPr/>
          <a:lstStyle/>
          <a:p>
            <a:r>
              <a:rPr lang="en-US" altLang="en-US" smtClean="0">
                <a:solidFill>
                  <a:schemeClr val="bg2"/>
                </a:solidFill>
              </a:rPr>
              <a:t>Be Strengths-Based</a:t>
            </a:r>
          </a:p>
        </p:txBody>
      </p:sp>
      <p:pic>
        <p:nvPicPr>
          <p:cNvPr id="16589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447800"/>
            <a:ext cx="5943600" cy="4306888"/>
          </a:xfrm>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304800"/>
            <a:ext cx="8297863" cy="1143000"/>
          </a:xfrm>
        </p:spPr>
        <p:txBody>
          <a:bodyPr/>
          <a:lstStyle/>
          <a:p>
            <a:r>
              <a:rPr lang="en-US" altLang="en-US" smtClean="0">
                <a:solidFill>
                  <a:schemeClr val="bg2"/>
                </a:solidFill>
              </a:rPr>
              <a:t>Final Thoughts to Keep in Mind</a:t>
            </a:r>
          </a:p>
        </p:txBody>
      </p:sp>
      <p:pic>
        <p:nvPicPr>
          <p:cNvPr id="1669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2438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24000"/>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48075"/>
            <a:ext cx="41814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p:txBody>
          <a:bodyPr/>
          <a:lstStyle/>
          <a:p>
            <a:pPr>
              <a:defRPr/>
            </a:pPr>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52400" y="228600"/>
            <a:ext cx="8077200" cy="762000"/>
          </a:xfrm>
        </p:spPr>
        <p:txBody>
          <a:bodyPr/>
          <a:lstStyle/>
          <a:p>
            <a:r>
              <a:rPr lang="en-US" altLang="en-US" smtClean="0">
                <a:solidFill>
                  <a:schemeClr val="bg1"/>
                </a:solidFill>
              </a:rPr>
              <a:t>FASD is 100% Preventable</a:t>
            </a:r>
          </a:p>
        </p:txBody>
      </p:sp>
      <p:sp>
        <p:nvSpPr>
          <p:cNvPr id="167939" name="Rectangle 3"/>
          <p:cNvSpPr>
            <a:spLocks noGrp="1" noChangeArrowheads="1"/>
          </p:cNvSpPr>
          <p:nvPr>
            <p:ph sz="half" idx="1"/>
          </p:nvPr>
        </p:nvSpPr>
        <p:spPr>
          <a:xfrm>
            <a:off x="304800" y="1493838"/>
            <a:ext cx="4191000" cy="4525962"/>
          </a:xfrm>
        </p:spPr>
        <p:txBody>
          <a:bodyPr/>
          <a:lstStyle/>
          <a:p>
            <a:r>
              <a:rPr lang="en-US" altLang="en-US" sz="3000" smtClean="0"/>
              <a:t>Leading known cause of preventable,    non-genetic intellectual disabilities</a:t>
            </a:r>
          </a:p>
          <a:p>
            <a:r>
              <a:rPr lang="en-US" altLang="en-US" sz="3000" smtClean="0"/>
              <a:t>Caused solely by alcohol consumption by pregnant women</a:t>
            </a:r>
          </a:p>
        </p:txBody>
      </p:sp>
      <p:pic>
        <p:nvPicPr>
          <p:cNvPr id="167940" name="Picture 8" descr="C:\Documents and Settings\liacasale\Local Settings\Temporary Internet Files\Content.IE5\B47M6PYN\MP900443093[1].jpg"/>
          <p:cNvPicPr>
            <a:picLocks noChangeAspect="1" noChangeArrowheads="1"/>
          </p:cNvPicPr>
          <p:nvPr/>
        </p:nvPicPr>
        <p:blipFill>
          <a:blip r:embed="rId3">
            <a:extLst>
              <a:ext uri="{28A0092B-C50C-407E-A947-70E740481C1C}">
                <a14:useLocalDpi xmlns:a14="http://schemas.microsoft.com/office/drawing/2010/main" val="0"/>
              </a:ext>
            </a:extLst>
          </a:blip>
          <a:srcRect l="18889" t="3333" b="15556"/>
          <a:stretch>
            <a:fillRect/>
          </a:stretch>
        </p:blipFill>
        <p:spPr bwMode="auto">
          <a:xfrm>
            <a:off x="4876800" y="13716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p:cNvSpPr>
            <a:spLocks noGrp="1"/>
          </p:cNvSpPr>
          <p:nvPr>
            <p:ph idx="4294967295"/>
          </p:nvPr>
        </p:nvSpPr>
        <p:spPr>
          <a:xfrm>
            <a:off x="0" y="152400"/>
            <a:ext cx="7239000" cy="863600"/>
          </a:xfrm>
        </p:spPr>
        <p:txBody>
          <a:bodyPr/>
          <a:lstStyle/>
          <a:p>
            <a:pPr marL="0" indent="0" algn="ctr" eaLnBrk="1" hangingPunct="1">
              <a:spcBef>
                <a:spcPts val="1800"/>
              </a:spcBef>
              <a:buFont typeface="Wingdings 2" pitchFamily="18" charset="2"/>
              <a:buNone/>
              <a:defRPr/>
            </a:pPr>
            <a:r>
              <a:rPr lang="en-US" sz="6000" b="1" kern="1200" dirty="0" smtClean="0">
                <a:solidFill>
                  <a:schemeClr val="bg1"/>
                </a:solidFill>
                <a:latin typeface="+mj-lt"/>
                <a:ea typeface="+mj-ea"/>
                <a:cs typeface="+mj-cs"/>
              </a:rPr>
              <a:t>Thank You!</a:t>
            </a:r>
          </a:p>
        </p:txBody>
      </p:sp>
      <p:pic>
        <p:nvPicPr>
          <p:cNvPr id="168963" name="A48FCC13-490D-4549-B224-5F71EDB7C140" descr="59D599D2-8CD2-4647-ACBB-4DDAB846CD4D@hs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077200" cy="762000"/>
          </a:xfrm>
        </p:spPr>
        <p:txBody>
          <a:bodyPr/>
          <a:lstStyle/>
          <a:p>
            <a:r>
              <a:rPr lang="en-US" dirty="0" smtClean="0">
                <a:solidFill>
                  <a:schemeClr val="bg2"/>
                </a:solidFill>
              </a:rPr>
              <a:t>Substance Use Disorders</a:t>
            </a:r>
            <a:endParaRPr lang="en-US" dirty="0">
              <a:solidFill>
                <a:schemeClr val="bg2"/>
              </a:solidFill>
            </a:endParaRPr>
          </a:p>
        </p:txBody>
      </p:sp>
      <p:sp>
        <p:nvSpPr>
          <p:cNvPr id="3" name="Content Placeholder 2"/>
          <p:cNvSpPr>
            <a:spLocks noGrp="1"/>
          </p:cNvSpPr>
          <p:nvPr>
            <p:ph idx="1"/>
          </p:nvPr>
        </p:nvSpPr>
        <p:spPr/>
        <p:txBody>
          <a:bodyPr/>
          <a:lstStyle/>
          <a:p>
            <a:r>
              <a:rPr lang="en-US" dirty="0" smtClean="0"/>
              <a:t>Goodbye, “Substance Abuse” and </a:t>
            </a:r>
          </a:p>
          <a:p>
            <a:pPr marL="0" indent="0">
              <a:buNone/>
            </a:pPr>
            <a:r>
              <a:rPr lang="en-US" dirty="0"/>
              <a:t>	</a:t>
            </a:r>
            <a:r>
              <a:rPr lang="en-US" dirty="0" smtClean="0"/>
              <a:t>	   “Substance Dependence”</a:t>
            </a:r>
          </a:p>
          <a:p>
            <a:pPr marL="0" indent="0">
              <a:buNone/>
            </a:pPr>
            <a:endParaRPr lang="en-US" dirty="0"/>
          </a:p>
          <a:p>
            <a:r>
              <a:rPr lang="en-US" dirty="0" smtClean="0"/>
              <a:t>Hello, “Substance Use Disorders”</a:t>
            </a:r>
            <a:endParaRPr lang="en-US" dirty="0"/>
          </a:p>
        </p:txBody>
      </p:sp>
    </p:spTree>
    <p:extLst>
      <p:ext uri="{BB962C8B-B14F-4D97-AF65-F5344CB8AC3E}">
        <p14:creationId xmlns:p14="http://schemas.microsoft.com/office/powerpoint/2010/main" val="37011433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idx="4294967295"/>
          </p:nvPr>
        </p:nvSpPr>
        <p:spPr>
          <a:xfrm>
            <a:off x="762000" y="685800"/>
            <a:ext cx="7772400" cy="1362075"/>
          </a:xfrm>
        </p:spPr>
        <p:txBody>
          <a:bodyPr/>
          <a:lstStyle/>
          <a:p>
            <a:pPr algn="ctr" eaLnBrk="1" hangingPunct="1">
              <a:lnSpc>
                <a:spcPct val="90000"/>
              </a:lnSpc>
              <a:defRPr/>
            </a:pPr>
            <a:r>
              <a:rPr lang="en-US" altLang="en-US" sz="3600" dirty="0" smtClean="0">
                <a:solidFill>
                  <a:schemeClr val="tx1">
                    <a:lumMod val="75000"/>
                  </a:schemeClr>
                </a:solidFill>
              </a:rPr>
              <a:t>Substance Use  and Traumatic  Brain Injuries: </a:t>
            </a:r>
            <a:br>
              <a:rPr lang="en-US" altLang="en-US" sz="3600" dirty="0" smtClean="0">
                <a:solidFill>
                  <a:schemeClr val="tx1">
                    <a:lumMod val="75000"/>
                  </a:schemeClr>
                </a:solidFill>
              </a:rPr>
            </a:br>
            <a:r>
              <a:rPr lang="en-US" altLang="en-US" sz="3600" dirty="0" smtClean="0">
                <a:solidFill>
                  <a:schemeClr val="tx1">
                    <a:lumMod val="75000"/>
                  </a:schemeClr>
                </a:solidFill>
              </a:rPr>
              <a:t>An Approach</a:t>
            </a:r>
            <a:r>
              <a:rPr lang="en-US" altLang="en-US" dirty="0" smtClean="0"/>
              <a:t/>
            </a:r>
            <a:br>
              <a:rPr lang="en-US" altLang="en-US" dirty="0" smtClean="0"/>
            </a:br>
            <a:r>
              <a:rPr lang="en-US" altLang="en-US" dirty="0" smtClean="0"/>
              <a:t/>
            </a:r>
            <a:br>
              <a:rPr lang="en-US" altLang="en-US" dirty="0" smtClean="0"/>
            </a:br>
            <a:r>
              <a:rPr lang="en-US" altLang="en-US" dirty="0" smtClean="0">
                <a:solidFill>
                  <a:srgbClr val="9900CC"/>
                </a:solidFill>
              </a:rPr>
              <a:t/>
            </a:r>
            <a:br>
              <a:rPr lang="en-US" altLang="en-US" dirty="0" smtClean="0">
                <a:solidFill>
                  <a:srgbClr val="9900CC"/>
                </a:solidFill>
              </a:rPr>
            </a:br>
            <a:endParaRPr lang="en-US" altLang="en-US" dirty="0" smtClean="0"/>
          </a:p>
        </p:txBody>
      </p:sp>
      <p:sp>
        <p:nvSpPr>
          <p:cNvPr id="19459" name="Text Placeholder 3"/>
          <p:cNvSpPr>
            <a:spLocks noGrp="1"/>
          </p:cNvSpPr>
          <p:nvPr>
            <p:ph type="body" idx="4294967295"/>
          </p:nvPr>
        </p:nvSpPr>
        <p:spPr>
          <a:xfrm>
            <a:off x="762000" y="2971800"/>
            <a:ext cx="7772400" cy="1500188"/>
          </a:xfrm>
        </p:spPr>
        <p:txBody>
          <a:bodyPr/>
          <a:lstStyle/>
          <a:p>
            <a:pPr marL="0" indent="0" algn="ctr">
              <a:spcBef>
                <a:spcPct val="0"/>
              </a:spcBef>
              <a:buFont typeface="Wingdings" pitchFamily="2" charset="2"/>
              <a:buNone/>
            </a:pPr>
            <a:r>
              <a:rPr lang="en-US" altLang="en-US" sz="2400" smtClean="0"/>
              <a:t>Enid Watson, MDiv</a:t>
            </a:r>
          </a:p>
          <a:p>
            <a:pPr marL="0" indent="0" algn="ctr">
              <a:spcBef>
                <a:spcPct val="0"/>
              </a:spcBef>
              <a:buFont typeface="Wingdings" pitchFamily="2" charset="2"/>
              <a:buNone/>
            </a:pPr>
            <a:r>
              <a:rPr lang="en-US" altLang="en-US" sz="2400" smtClean="0"/>
              <a:t>Director, Screening &amp; Early Identification</a:t>
            </a:r>
          </a:p>
          <a:p>
            <a:pPr marL="0" indent="0" algn="ctr">
              <a:spcBef>
                <a:spcPct val="0"/>
              </a:spcBef>
              <a:buFont typeface="Wingdings" pitchFamily="2" charset="2"/>
              <a:buNone/>
            </a:pPr>
            <a:r>
              <a:rPr lang="en-US" altLang="en-US" sz="2400" smtClean="0"/>
              <a:t>MA FASD State Coordinator</a:t>
            </a:r>
          </a:p>
          <a:p>
            <a:pPr marL="0" indent="0" algn="ctr">
              <a:spcBef>
                <a:spcPct val="0"/>
              </a:spcBef>
              <a:buFont typeface="Wingdings" pitchFamily="2" charset="2"/>
              <a:buNone/>
            </a:pPr>
            <a:r>
              <a:rPr lang="en-US" altLang="en-US" sz="2400" smtClean="0"/>
              <a:t>Institute for Health and Recovery</a:t>
            </a:r>
          </a:p>
          <a:p>
            <a:pPr marL="0" indent="0" algn="ctr">
              <a:spcBef>
                <a:spcPct val="0"/>
              </a:spcBef>
              <a:buFont typeface="Wingdings" pitchFamily="2" charset="2"/>
              <a:buNone/>
            </a:pPr>
            <a:r>
              <a:rPr lang="en-US" altLang="en-US" sz="2400" smtClean="0"/>
              <a:t>enidwatson@healthrecovery.org</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28600"/>
            <a:ext cx="8077200" cy="762000"/>
          </a:xfrm>
        </p:spPr>
        <p:txBody>
          <a:bodyPr/>
          <a:lstStyle/>
          <a:p>
            <a:r>
              <a:rPr lang="en-US" dirty="0" smtClean="0">
                <a:solidFill>
                  <a:schemeClr val="bg1"/>
                </a:solidFill>
              </a:rPr>
              <a:t>DSM-5 Substance Use Disorders</a:t>
            </a:r>
            <a:endParaRPr lang="en-US" dirty="0">
              <a:solidFill>
                <a:schemeClr val="bg1"/>
              </a:solidFill>
            </a:endParaRPr>
          </a:p>
        </p:txBody>
      </p:sp>
      <p:sp>
        <p:nvSpPr>
          <p:cNvPr id="7" name="Content Placeholder 6"/>
          <p:cNvSpPr>
            <a:spLocks noGrp="1"/>
          </p:cNvSpPr>
          <p:nvPr>
            <p:ph idx="1"/>
          </p:nvPr>
        </p:nvSpPr>
        <p:spPr>
          <a:xfrm>
            <a:off x="304800" y="1295400"/>
            <a:ext cx="8077200" cy="4038600"/>
          </a:xfrm>
        </p:spPr>
        <p:txBody>
          <a:bodyPr/>
          <a:lstStyle/>
          <a:p>
            <a:r>
              <a:rPr lang="en-US" sz="2000" dirty="0"/>
              <a:t>1.</a:t>
            </a:r>
            <a:r>
              <a:rPr lang="en-US" sz="2000" b="1" dirty="0"/>
              <a:t> </a:t>
            </a:r>
            <a:r>
              <a:rPr lang="en-US" sz="2000" b="1" i="1" dirty="0"/>
              <a:t>Impaired control:</a:t>
            </a:r>
            <a:r>
              <a:rPr lang="en-US" sz="2000" b="1" dirty="0"/>
              <a:t> </a:t>
            </a:r>
            <a:r>
              <a:rPr lang="en-US" sz="2000" dirty="0"/>
              <a:t>(1) taking more or for longer than intended, (2) unsuccessful efforts to stop or cut down use, (3) spending a great deal of time obtaining, using, or recovering from use, (4) craving for substance.</a:t>
            </a:r>
            <a:br>
              <a:rPr lang="en-US" sz="2000" dirty="0"/>
            </a:br>
            <a:r>
              <a:rPr lang="en-US" sz="2000" dirty="0"/>
              <a:t>2. </a:t>
            </a:r>
            <a:r>
              <a:rPr lang="en-US" sz="2000" b="1" i="1" dirty="0"/>
              <a:t>Social impairment</a:t>
            </a:r>
            <a:r>
              <a:rPr lang="en-US" sz="2000" i="1" dirty="0"/>
              <a:t>:</a:t>
            </a:r>
            <a:r>
              <a:rPr lang="en-US" sz="2000" dirty="0"/>
              <a:t> (5) failure to fulfill major obligations due to use, (6) continued use despite problems caused or exacerbated by use, (7) important activities given up or reduced because of substance use. </a:t>
            </a:r>
            <a:br>
              <a:rPr lang="en-US" sz="2000" dirty="0"/>
            </a:br>
            <a:r>
              <a:rPr lang="en-US" sz="2000" dirty="0"/>
              <a:t>3. </a:t>
            </a:r>
            <a:r>
              <a:rPr lang="en-US" sz="2000" b="1" i="1" dirty="0"/>
              <a:t>Risky use:</a:t>
            </a:r>
            <a:r>
              <a:rPr lang="en-US" sz="2000" b="1" dirty="0"/>
              <a:t> </a:t>
            </a:r>
            <a:r>
              <a:rPr lang="en-US" sz="2000" dirty="0"/>
              <a:t>(8) recurrent use in hazardous situations, (9) continued use despite physical or psychological problems that are caused or exacerbated by substance use.</a:t>
            </a:r>
            <a:br>
              <a:rPr lang="en-US" sz="2000" dirty="0"/>
            </a:br>
            <a:r>
              <a:rPr lang="en-US" sz="2000" dirty="0"/>
              <a:t>4. </a:t>
            </a:r>
            <a:r>
              <a:rPr lang="en-US" sz="2000" dirty="0" smtClean="0"/>
              <a:t>*</a:t>
            </a:r>
            <a:r>
              <a:rPr lang="en-US" sz="2000" b="1" i="1" dirty="0" smtClean="0"/>
              <a:t>Pharmacologic </a:t>
            </a:r>
            <a:r>
              <a:rPr lang="en-US" sz="2000" b="1" i="1" dirty="0"/>
              <a:t>dependence</a:t>
            </a:r>
            <a:r>
              <a:rPr lang="en-US" sz="2000" i="1" dirty="0"/>
              <a:t>:</a:t>
            </a:r>
            <a:r>
              <a:rPr lang="en-US" sz="2000" dirty="0"/>
              <a:t> (10) tolerance to effects of the substance, (11) withdrawal symptoms when not using or using less</a:t>
            </a:r>
            <a:r>
              <a:rPr lang="en-US" sz="2000" dirty="0" smtClean="0"/>
              <a:t>.   *</a:t>
            </a:r>
            <a:r>
              <a:rPr lang="en-US" dirty="0" smtClean="0"/>
              <a:t> </a:t>
            </a:r>
            <a:r>
              <a:rPr lang="en-US" sz="1200" dirty="0"/>
              <a:t>Persons who are prescribed medications such as opioids may exhibit these two criteria, but would not necessarily be considered to have a substance use disorder. </a:t>
            </a:r>
          </a:p>
          <a:p>
            <a:endParaRPr lang="en-US" dirty="0"/>
          </a:p>
        </p:txBody>
      </p:sp>
      <p:sp>
        <p:nvSpPr>
          <p:cNvPr id="5" name="Slide Number Placeholder 4"/>
          <p:cNvSpPr>
            <a:spLocks noGrp="1"/>
          </p:cNvSpPr>
          <p:nvPr>
            <p:ph type="sldNum" sz="quarter" idx="10"/>
          </p:nvPr>
        </p:nvSpPr>
        <p:spPr/>
        <p:txBody>
          <a:bodyPr/>
          <a:lstStyle/>
          <a:p>
            <a:pPr>
              <a:defRPr/>
            </a:pPr>
            <a:fld id="{0FFECCF9-DD35-4745-933D-7DA7390E2209}" type="slidenum">
              <a:rPr lang="en-US" smtClean="0">
                <a:solidFill>
                  <a:srgbClr val="FDFDFE"/>
                </a:solidFill>
              </a:rPr>
              <a:pPr>
                <a:defRPr/>
              </a:pPr>
              <a:t>20</a:t>
            </a:fld>
            <a:endParaRPr lang="en-US">
              <a:solidFill>
                <a:srgbClr val="FDFDFE"/>
              </a:solidFill>
            </a:endParaRPr>
          </a:p>
        </p:txBody>
      </p:sp>
    </p:spTree>
    <p:extLst>
      <p:ext uri="{BB962C8B-B14F-4D97-AF65-F5344CB8AC3E}">
        <p14:creationId xmlns:p14="http://schemas.microsoft.com/office/powerpoint/2010/main" val="28765272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077200" cy="762000"/>
          </a:xfrm>
        </p:spPr>
        <p:txBody>
          <a:bodyPr/>
          <a:lstStyle/>
          <a:p>
            <a:r>
              <a:rPr lang="en-US" dirty="0" smtClean="0">
                <a:solidFill>
                  <a:schemeClr val="bg2"/>
                </a:solidFill>
              </a:rPr>
              <a:t>DSM-5	SUD Diagnostic Scoring</a:t>
            </a:r>
            <a:endParaRPr lang="en-US" dirty="0">
              <a:solidFill>
                <a:schemeClr val="bg2"/>
              </a:solidFill>
            </a:endParaRPr>
          </a:p>
        </p:txBody>
      </p:sp>
      <p:sp>
        <p:nvSpPr>
          <p:cNvPr id="3" name="Content Placeholder 2"/>
          <p:cNvSpPr>
            <a:spLocks noGrp="1"/>
          </p:cNvSpPr>
          <p:nvPr>
            <p:ph idx="1"/>
          </p:nvPr>
        </p:nvSpPr>
        <p:spPr>
          <a:xfrm>
            <a:off x="457200" y="1600200"/>
            <a:ext cx="8077200" cy="4038600"/>
          </a:xfrm>
        </p:spPr>
        <p:txBody>
          <a:bodyPr/>
          <a:lstStyle/>
          <a:p>
            <a:r>
              <a:rPr lang="en-US" b="1" dirty="0" smtClean="0"/>
              <a:t>Mild</a:t>
            </a:r>
            <a:r>
              <a:rPr lang="en-US" dirty="0" smtClean="0"/>
              <a:t> 		Presence of 2-3 symptoms</a:t>
            </a:r>
          </a:p>
          <a:p>
            <a:endParaRPr lang="en-US" b="1" dirty="0"/>
          </a:p>
          <a:p>
            <a:r>
              <a:rPr lang="en-US" b="1" dirty="0" smtClean="0"/>
              <a:t>Moderate	</a:t>
            </a:r>
            <a:r>
              <a:rPr lang="en-US" dirty="0" smtClean="0"/>
              <a:t>Presence of 4-5 symptoms</a:t>
            </a:r>
          </a:p>
          <a:p>
            <a:endParaRPr lang="en-US" dirty="0" smtClean="0"/>
          </a:p>
          <a:p>
            <a:r>
              <a:rPr lang="en-US" b="1" dirty="0" smtClean="0"/>
              <a:t>Severe		</a:t>
            </a:r>
            <a:r>
              <a:rPr lang="en-US" dirty="0" smtClean="0"/>
              <a:t>Presence of 6 + symptoms</a:t>
            </a:r>
            <a:endParaRPr lang="en-US" b="1" dirty="0"/>
          </a:p>
          <a:p>
            <a:pPr lvl="3"/>
            <a:endParaRPr lang="en-US" b="1" dirty="0"/>
          </a:p>
        </p:txBody>
      </p:sp>
    </p:spTree>
    <p:extLst>
      <p:ext uri="{BB962C8B-B14F-4D97-AF65-F5344CB8AC3E}">
        <p14:creationId xmlns:p14="http://schemas.microsoft.com/office/powerpoint/2010/main" val="3333880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304800"/>
            <a:ext cx="8077200" cy="762000"/>
          </a:xfrm>
        </p:spPr>
        <p:txBody>
          <a:bodyPr/>
          <a:lstStyle/>
          <a:p>
            <a:pPr eaLnBrk="1" hangingPunct="1">
              <a:spcBef>
                <a:spcPts val="600"/>
              </a:spcBef>
              <a:spcAft>
                <a:spcPts val="600"/>
              </a:spcAft>
            </a:pPr>
            <a:r>
              <a:rPr lang="en-US" altLang="en-US" dirty="0" smtClean="0">
                <a:solidFill>
                  <a:schemeClr val="bg2"/>
                </a:solidFill>
                <a:ea typeface="MS PGothic" pitchFamily="34" charset="-128"/>
              </a:rPr>
              <a:t>SUD: True or False?</a:t>
            </a:r>
            <a:endParaRPr lang="en-US" altLang="en-US" b="0" dirty="0" smtClean="0">
              <a:solidFill>
                <a:schemeClr val="bg2"/>
              </a:solidFill>
            </a:endParaRPr>
          </a:p>
        </p:txBody>
      </p:sp>
      <p:sp>
        <p:nvSpPr>
          <p:cNvPr id="39939" name="Content Placeholder 7"/>
          <p:cNvSpPr>
            <a:spLocks noGrp="1"/>
          </p:cNvSpPr>
          <p:nvPr>
            <p:ph sz="half" idx="1"/>
          </p:nvPr>
        </p:nvSpPr>
        <p:spPr>
          <a:xfrm>
            <a:off x="457200" y="1524000"/>
            <a:ext cx="3962400" cy="3733800"/>
          </a:xfrm>
        </p:spPr>
        <p:txBody>
          <a:bodyPr/>
          <a:lstStyle/>
          <a:p>
            <a:pPr>
              <a:spcBef>
                <a:spcPts val="1200"/>
              </a:spcBef>
            </a:pPr>
            <a:r>
              <a:rPr lang="en-US" altLang="en-US" sz="2400" dirty="0" smtClean="0">
                <a:ea typeface="MS PGothic" pitchFamily="34" charset="-128"/>
              </a:rPr>
              <a:t>Relapse = failure</a:t>
            </a:r>
          </a:p>
          <a:p>
            <a:pPr>
              <a:spcBef>
                <a:spcPts val="1200"/>
              </a:spcBef>
            </a:pPr>
            <a:r>
              <a:rPr lang="en-US" altLang="en-US" sz="2400" dirty="0" smtClean="0">
                <a:ea typeface="MS PGothic" pitchFamily="34" charset="-128"/>
              </a:rPr>
              <a:t>Detox = cure</a:t>
            </a:r>
          </a:p>
          <a:p>
            <a:pPr>
              <a:spcBef>
                <a:spcPts val="1200"/>
              </a:spcBef>
            </a:pPr>
            <a:r>
              <a:rPr lang="en-US" altLang="en-US" sz="2400" dirty="0" smtClean="0">
                <a:ea typeface="MS PGothic" pitchFamily="34" charset="-128"/>
              </a:rPr>
              <a:t>Illegal use = addiction</a:t>
            </a:r>
          </a:p>
          <a:p>
            <a:pPr>
              <a:spcBef>
                <a:spcPts val="1200"/>
              </a:spcBef>
            </a:pPr>
            <a:r>
              <a:rPr lang="en-US" altLang="en-US" sz="2400" dirty="0" smtClean="0">
                <a:ea typeface="MS PGothic" pitchFamily="34" charset="-128"/>
              </a:rPr>
              <a:t>Abstinence is the only goal</a:t>
            </a:r>
          </a:p>
          <a:p>
            <a:pPr>
              <a:spcBef>
                <a:spcPts val="1200"/>
              </a:spcBef>
            </a:pPr>
            <a:r>
              <a:rPr lang="en-US" altLang="en-US" sz="2400" dirty="0" smtClean="0">
                <a:ea typeface="MS PGothic" pitchFamily="34" charset="-128"/>
              </a:rPr>
              <a:t>Binge Drinkers are dependent on alcohol</a:t>
            </a:r>
          </a:p>
          <a:p>
            <a:pPr>
              <a:spcBef>
                <a:spcPts val="1200"/>
              </a:spcBef>
            </a:pPr>
            <a:r>
              <a:rPr lang="en-US" altLang="en-US" sz="2400" dirty="0" smtClean="0">
                <a:ea typeface="MS PGothic" pitchFamily="34" charset="-128"/>
              </a:rPr>
              <a:t>Medication-Assisted Treatment is still “using”</a:t>
            </a:r>
          </a:p>
          <a:p>
            <a:endParaRPr lang="en-US" altLang="en-US" dirty="0" smtClean="0"/>
          </a:p>
        </p:txBody>
      </p:sp>
      <p:sp>
        <p:nvSpPr>
          <p:cNvPr id="39940" name="Content Placeholder 8"/>
          <p:cNvSpPr>
            <a:spLocks noGrp="1"/>
          </p:cNvSpPr>
          <p:nvPr>
            <p:ph sz="half" idx="2"/>
          </p:nvPr>
        </p:nvSpPr>
        <p:spPr>
          <a:xfrm>
            <a:off x="4724400" y="1600200"/>
            <a:ext cx="3962400" cy="3733800"/>
          </a:xfrm>
        </p:spPr>
        <p:txBody>
          <a:bodyPr/>
          <a:lstStyle/>
          <a:p>
            <a:pPr>
              <a:spcBef>
                <a:spcPts val="1200"/>
              </a:spcBef>
            </a:pPr>
            <a:r>
              <a:rPr lang="en-US" altLang="en-US" sz="2400" dirty="0" smtClean="0">
                <a:ea typeface="MS PGothic" pitchFamily="34" charset="-128"/>
              </a:rPr>
              <a:t>Relapse is part of recovery</a:t>
            </a:r>
          </a:p>
          <a:p>
            <a:pPr>
              <a:spcBef>
                <a:spcPts val="1200"/>
              </a:spcBef>
            </a:pPr>
            <a:r>
              <a:rPr lang="en-US" altLang="en-US" sz="2400" dirty="0" smtClean="0">
                <a:ea typeface="MS PGothic" pitchFamily="34" charset="-128"/>
              </a:rPr>
              <a:t>Detox is the first step</a:t>
            </a:r>
          </a:p>
          <a:p>
            <a:pPr>
              <a:spcBef>
                <a:spcPts val="1200"/>
              </a:spcBef>
            </a:pPr>
            <a:r>
              <a:rPr lang="en-US" altLang="en-US" sz="2400" dirty="0" smtClean="0">
                <a:ea typeface="MS PGothic" pitchFamily="34" charset="-128"/>
              </a:rPr>
              <a:t>Use varies widely</a:t>
            </a:r>
          </a:p>
          <a:p>
            <a:pPr>
              <a:spcBef>
                <a:spcPts val="1200"/>
              </a:spcBef>
            </a:pPr>
            <a:r>
              <a:rPr lang="en-US" altLang="en-US" sz="2400" dirty="0" smtClean="0">
                <a:ea typeface="MS PGothic" pitchFamily="34" charset="-128"/>
              </a:rPr>
              <a:t>Benefits in harm reduction</a:t>
            </a:r>
          </a:p>
          <a:p>
            <a:pPr>
              <a:spcBef>
                <a:spcPts val="1200"/>
              </a:spcBef>
            </a:pPr>
            <a:r>
              <a:rPr lang="en-US" altLang="en-US" sz="2400" dirty="0" smtClean="0">
                <a:ea typeface="MS PGothic" pitchFamily="34" charset="-128"/>
              </a:rPr>
              <a:t>90% Bingers are not dependent</a:t>
            </a:r>
          </a:p>
          <a:p>
            <a:pPr>
              <a:spcBef>
                <a:spcPts val="1200"/>
              </a:spcBef>
            </a:pPr>
            <a:r>
              <a:rPr lang="en-US" altLang="en-US" sz="2400" dirty="0" smtClean="0">
                <a:ea typeface="MS PGothic" pitchFamily="34" charset="-128"/>
              </a:rPr>
              <a:t>MAT is simply medication for a chronic disease</a:t>
            </a:r>
          </a:p>
          <a:p>
            <a:endParaRPr lang="en-US" altLang="en-US" dirty="0" smtClean="0"/>
          </a:p>
        </p:txBody>
      </p:sp>
      <p:sp>
        <p:nvSpPr>
          <p:cNvPr id="4" name="Slide Number Placeholder 3"/>
          <p:cNvSpPr>
            <a:spLocks noGrp="1"/>
          </p:cNvSpPr>
          <p:nvPr>
            <p:ph type="sldNum" sz="quarter" idx="10"/>
          </p:nvPr>
        </p:nvSpPr>
        <p:spPr/>
        <p:txBody>
          <a:bodyPr/>
          <a:lstStyle/>
          <a:p>
            <a:pPr>
              <a:defRPr/>
            </a:pPr>
            <a:fld id="{8C042064-2B69-47B3-928B-20A64F3D760B}" type="slidenum">
              <a:rPr lang="en-US"/>
              <a:pPr>
                <a:defRPr/>
              </a:pPr>
              <a:t>22</a:t>
            </a:fld>
            <a:endParaRPr lang="en-US" sz="1400" dirty="0"/>
          </a:p>
        </p:txBody>
      </p:sp>
      <p:sp>
        <p:nvSpPr>
          <p:cNvPr id="5" name="TextBox 4"/>
          <p:cNvSpPr txBox="1"/>
          <p:nvPr/>
        </p:nvSpPr>
        <p:spPr>
          <a:xfrm>
            <a:off x="3412" y="1066800"/>
            <a:ext cx="6858000" cy="584200"/>
          </a:xfrm>
          <a:prstGeom prst="rect">
            <a:avLst/>
          </a:prstGeom>
          <a:noFill/>
        </p:spPr>
        <p:txBody>
          <a:bodyPr>
            <a:spAutoFit/>
          </a:bodyPr>
          <a:lstStyle/>
          <a:p>
            <a:pPr>
              <a:defRPr/>
            </a:pPr>
            <a:endParaRPr lang="en-US" sz="3200" dirty="0">
              <a:solidFill>
                <a:schemeClr val="bg2"/>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9940">
                                            <p:txEl>
                                              <p:pRg st="0" end="0"/>
                                            </p:txEl>
                                          </p:spTgt>
                                        </p:tgtEl>
                                        <p:attrNameLst>
                                          <p:attrName>style.visibility</p:attrName>
                                        </p:attrNameLst>
                                      </p:cBhvr>
                                      <p:to>
                                        <p:strVal val="visible"/>
                                      </p:to>
                                    </p:set>
                                    <p:animEffect transition="in" filter="fade">
                                      <p:cBhvr>
                                        <p:cTn id="13" dur="1000"/>
                                        <p:tgtEl>
                                          <p:spTgt spid="39940">
                                            <p:txEl>
                                              <p:pRg st="0" end="0"/>
                                            </p:txEl>
                                          </p:spTgt>
                                        </p:tgtEl>
                                      </p:cBhvr>
                                    </p:animEffect>
                                    <p:anim calcmode="lin" valueType="num">
                                      <p:cBhvr>
                                        <p:cTn id="14" dur="1000" fill="hold"/>
                                        <p:tgtEl>
                                          <p:spTgt spid="3994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99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9939">
                                            <p:txEl>
                                              <p:pRg st="1" end="1"/>
                                            </p:txEl>
                                          </p:spTgt>
                                        </p:tgtEl>
                                        <p:attrNameLst>
                                          <p:attrName>style.visibility</p:attrName>
                                        </p:attrNameLst>
                                      </p:cBhvr>
                                      <p:to>
                                        <p:strVal val="visible"/>
                                      </p:to>
                                    </p:set>
                                    <p:anim calcmode="lin" valueType="num">
                                      <p:cBhvr additive="base">
                                        <p:cTn id="20"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9940">
                                            <p:txEl>
                                              <p:pRg st="1" end="1"/>
                                            </p:txEl>
                                          </p:spTgt>
                                        </p:tgtEl>
                                        <p:attrNameLst>
                                          <p:attrName>style.visibility</p:attrName>
                                        </p:attrNameLst>
                                      </p:cBhvr>
                                      <p:to>
                                        <p:strVal val="visible"/>
                                      </p:to>
                                    </p:set>
                                    <p:anim calcmode="lin" valueType="num">
                                      <p:cBhvr additive="base">
                                        <p:cTn id="26" dur="500" fill="hold"/>
                                        <p:tgtEl>
                                          <p:spTgt spid="3994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99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9939">
                                            <p:txEl>
                                              <p:pRg st="2" end="2"/>
                                            </p:txEl>
                                          </p:spTgt>
                                        </p:tgtEl>
                                        <p:attrNameLst>
                                          <p:attrName>style.visibility</p:attrName>
                                        </p:attrNameLst>
                                      </p:cBhvr>
                                      <p:to>
                                        <p:strVal val="visible"/>
                                      </p:to>
                                    </p:set>
                                    <p:anim calcmode="lin" valueType="num">
                                      <p:cBhvr additive="base">
                                        <p:cTn id="32"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9940">
                                            <p:txEl>
                                              <p:pRg st="2" end="2"/>
                                            </p:txEl>
                                          </p:spTgt>
                                        </p:tgtEl>
                                        <p:attrNameLst>
                                          <p:attrName>style.visibility</p:attrName>
                                        </p:attrNameLst>
                                      </p:cBhvr>
                                      <p:to>
                                        <p:strVal val="visible"/>
                                      </p:to>
                                    </p:set>
                                    <p:anim calcmode="lin" valueType="num">
                                      <p:cBhvr additive="base">
                                        <p:cTn id="38" dur="500" fill="hold"/>
                                        <p:tgtEl>
                                          <p:spTgt spid="39940">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99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9939">
                                            <p:txEl>
                                              <p:pRg st="3" end="3"/>
                                            </p:txEl>
                                          </p:spTgt>
                                        </p:tgtEl>
                                        <p:attrNameLst>
                                          <p:attrName>style.visibility</p:attrName>
                                        </p:attrNameLst>
                                      </p:cBhvr>
                                      <p:to>
                                        <p:strVal val="visible"/>
                                      </p:to>
                                    </p:set>
                                    <p:anim calcmode="lin" valueType="num">
                                      <p:cBhvr additive="base">
                                        <p:cTn id="44"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9940">
                                            <p:txEl>
                                              <p:pRg st="3" end="3"/>
                                            </p:txEl>
                                          </p:spTgt>
                                        </p:tgtEl>
                                        <p:attrNameLst>
                                          <p:attrName>style.visibility</p:attrName>
                                        </p:attrNameLst>
                                      </p:cBhvr>
                                      <p:to>
                                        <p:strVal val="visible"/>
                                      </p:to>
                                    </p:set>
                                    <p:anim calcmode="lin" valueType="num">
                                      <p:cBhvr additive="base">
                                        <p:cTn id="50" dur="500" fill="hold"/>
                                        <p:tgtEl>
                                          <p:spTgt spid="39940">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99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9939">
                                            <p:txEl>
                                              <p:pRg st="4" end="4"/>
                                            </p:txEl>
                                          </p:spTgt>
                                        </p:tgtEl>
                                        <p:attrNameLst>
                                          <p:attrName>style.visibility</p:attrName>
                                        </p:attrNameLst>
                                      </p:cBhvr>
                                      <p:to>
                                        <p:strVal val="visible"/>
                                      </p:to>
                                    </p:set>
                                    <p:anim calcmode="lin" valueType="num">
                                      <p:cBhvr additive="base">
                                        <p:cTn id="56"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9940">
                                            <p:txEl>
                                              <p:pRg st="4" end="4"/>
                                            </p:txEl>
                                          </p:spTgt>
                                        </p:tgtEl>
                                        <p:attrNameLst>
                                          <p:attrName>style.visibility</p:attrName>
                                        </p:attrNameLst>
                                      </p:cBhvr>
                                      <p:to>
                                        <p:strVal val="visible"/>
                                      </p:to>
                                    </p:set>
                                    <p:animEffect transition="in" filter="fade">
                                      <p:cBhvr>
                                        <p:cTn id="62" dur="1000"/>
                                        <p:tgtEl>
                                          <p:spTgt spid="39940">
                                            <p:txEl>
                                              <p:pRg st="4" end="4"/>
                                            </p:txEl>
                                          </p:spTgt>
                                        </p:tgtEl>
                                      </p:cBhvr>
                                    </p:animEffect>
                                    <p:anim calcmode="lin" valueType="num">
                                      <p:cBhvr>
                                        <p:cTn id="63" dur="1000" fill="hold"/>
                                        <p:tgtEl>
                                          <p:spTgt spid="39940">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3994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9939">
                                            <p:txEl>
                                              <p:pRg st="5" end="5"/>
                                            </p:txEl>
                                          </p:spTgt>
                                        </p:tgtEl>
                                        <p:attrNameLst>
                                          <p:attrName>style.visibility</p:attrName>
                                        </p:attrNameLst>
                                      </p:cBhvr>
                                      <p:to>
                                        <p:strVal val="visible"/>
                                      </p:to>
                                    </p:set>
                                    <p:animEffect transition="in" filter="fade">
                                      <p:cBhvr>
                                        <p:cTn id="69" dur="1000"/>
                                        <p:tgtEl>
                                          <p:spTgt spid="39939">
                                            <p:txEl>
                                              <p:pRg st="5" end="5"/>
                                            </p:txEl>
                                          </p:spTgt>
                                        </p:tgtEl>
                                      </p:cBhvr>
                                    </p:animEffect>
                                    <p:anim calcmode="lin" valueType="num">
                                      <p:cBhvr>
                                        <p:cTn id="70" dur="10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3993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9940">
                                            <p:txEl>
                                              <p:pRg st="5" end="5"/>
                                            </p:txEl>
                                          </p:spTgt>
                                        </p:tgtEl>
                                        <p:attrNameLst>
                                          <p:attrName>style.visibility</p:attrName>
                                        </p:attrNameLst>
                                      </p:cBhvr>
                                      <p:to>
                                        <p:strVal val="visible"/>
                                      </p:to>
                                    </p:set>
                                    <p:anim calcmode="lin" valueType="num">
                                      <p:cBhvr additive="base">
                                        <p:cTn id="76" dur="500" fill="hold"/>
                                        <p:tgtEl>
                                          <p:spTgt spid="39940">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994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245225"/>
            <a:ext cx="2895600" cy="476250"/>
          </a:xfrm>
          <a:prstGeom prst="rect">
            <a:avLst/>
          </a:prstGeom>
        </p:spPr>
        <p:txBody>
          <a:bodyPr/>
          <a:lstStyle/>
          <a:p>
            <a:pPr>
              <a:defRPr/>
            </a:pPr>
            <a:r>
              <a:rPr lang="en-US"/>
              <a:t>Institute for Health and Recovery</a:t>
            </a:r>
          </a:p>
        </p:txBody>
      </p:sp>
      <p:sp>
        <p:nvSpPr>
          <p:cNvPr id="965634" name="Rectangle 2"/>
          <p:cNvSpPr>
            <a:spLocks noGrp="1" noChangeArrowheads="1"/>
          </p:cNvSpPr>
          <p:nvPr>
            <p:ph type="title"/>
          </p:nvPr>
        </p:nvSpPr>
        <p:spPr>
          <a:xfrm>
            <a:off x="0" y="152400"/>
            <a:ext cx="8077200" cy="762000"/>
          </a:xfrm>
        </p:spPr>
        <p:txBody>
          <a:bodyPr/>
          <a:lstStyle/>
          <a:p>
            <a:pPr eaLnBrk="1" hangingPunct="1">
              <a:defRPr/>
            </a:pPr>
            <a:r>
              <a:rPr lang="en-US" dirty="0" smtClean="0">
                <a:solidFill>
                  <a:schemeClr val="bg2"/>
                </a:solidFill>
              </a:rPr>
              <a:t>Treatment (</a:t>
            </a:r>
            <a:r>
              <a:rPr lang="en-US" dirty="0" err="1" smtClean="0">
                <a:solidFill>
                  <a:schemeClr val="bg2"/>
                </a:solidFill>
              </a:rPr>
              <a:t>Tx</a:t>
            </a:r>
            <a:r>
              <a:rPr lang="en-US" dirty="0" smtClean="0">
                <a:solidFill>
                  <a:schemeClr val="bg2"/>
                </a:solidFill>
              </a:rPr>
              <a:t>) Modalities</a:t>
            </a:r>
          </a:p>
        </p:txBody>
      </p:sp>
      <p:sp>
        <p:nvSpPr>
          <p:cNvPr id="76804" name="Rectangle 3"/>
          <p:cNvSpPr>
            <a:spLocks noGrp="1" noChangeArrowheads="1"/>
          </p:cNvSpPr>
          <p:nvPr>
            <p:ph type="body" idx="1"/>
          </p:nvPr>
        </p:nvSpPr>
        <p:spPr>
          <a:xfrm>
            <a:off x="304800" y="1219200"/>
            <a:ext cx="8077200" cy="4038600"/>
          </a:xfrm>
        </p:spPr>
        <p:txBody>
          <a:bodyPr numCol="2"/>
          <a:lstStyle/>
          <a:p>
            <a:pPr eaLnBrk="1" hangingPunct="1"/>
            <a:r>
              <a:rPr lang="en-US" altLang="en-US" sz="2800" dirty="0" smtClean="0"/>
              <a:t>Detoxification/Acute </a:t>
            </a:r>
            <a:r>
              <a:rPr lang="en-US" altLang="en-US" sz="2800" dirty="0" err="1" smtClean="0"/>
              <a:t>Tx</a:t>
            </a:r>
            <a:endParaRPr lang="en-US" altLang="en-US" sz="2800" dirty="0" smtClean="0"/>
          </a:p>
          <a:p>
            <a:pPr eaLnBrk="1" hangingPunct="1"/>
            <a:r>
              <a:rPr lang="en-US" altLang="en-US" sz="2800" dirty="0" smtClean="0"/>
              <a:t>Short term residential:</a:t>
            </a:r>
          </a:p>
          <a:p>
            <a:pPr lvl="1" eaLnBrk="1" hangingPunct="1"/>
            <a:r>
              <a:rPr lang="en-US" altLang="en-US" sz="2400" dirty="0" smtClean="0"/>
              <a:t>Clinical Stabilization Services (CSS)</a:t>
            </a:r>
          </a:p>
          <a:p>
            <a:pPr lvl="1" eaLnBrk="1" hangingPunct="1"/>
            <a:r>
              <a:rPr lang="en-US" altLang="en-US" sz="2400" dirty="0" smtClean="0"/>
              <a:t>Transitional Support Services (TSS)</a:t>
            </a:r>
          </a:p>
          <a:p>
            <a:pPr eaLnBrk="1" hangingPunct="1"/>
            <a:r>
              <a:rPr lang="en-US" altLang="en-US" sz="2800" dirty="0" smtClean="0"/>
              <a:t>Outpatient Counseling</a:t>
            </a:r>
          </a:p>
          <a:p>
            <a:pPr eaLnBrk="1" hangingPunct="1"/>
            <a:r>
              <a:rPr lang="en-US" altLang="en-US" sz="2800" dirty="0" smtClean="0"/>
              <a:t>Methadone/</a:t>
            </a:r>
            <a:r>
              <a:rPr lang="en-US" altLang="en-US" sz="2800" dirty="0" err="1" smtClean="0"/>
              <a:t>Suboxone</a:t>
            </a:r>
            <a:endParaRPr lang="en-US" altLang="en-US" sz="2800" dirty="0" smtClean="0"/>
          </a:p>
          <a:p>
            <a:pPr eaLnBrk="1" hangingPunct="1"/>
            <a:r>
              <a:rPr lang="en-US" altLang="en-US" sz="2800" dirty="0" smtClean="0"/>
              <a:t>Residential </a:t>
            </a:r>
            <a:r>
              <a:rPr lang="en-US" altLang="en-US" sz="2800" dirty="0" err="1" smtClean="0"/>
              <a:t>Tx</a:t>
            </a:r>
            <a:endParaRPr lang="en-US" altLang="en-US" sz="2800" dirty="0" smtClean="0"/>
          </a:p>
          <a:p>
            <a:pPr eaLnBrk="1" hangingPunct="1"/>
            <a:r>
              <a:rPr lang="en-US" altLang="en-US" sz="2800" dirty="0" smtClean="0"/>
              <a:t>Housing and Homelessness</a:t>
            </a:r>
          </a:p>
          <a:p>
            <a:pPr eaLnBrk="1" hangingPunct="1"/>
            <a:r>
              <a:rPr lang="en-US" altLang="en-US" sz="2800" dirty="0" smtClean="0"/>
              <a:t>Driving Under the Influence</a:t>
            </a:r>
          </a:p>
          <a:p>
            <a:pPr eaLnBrk="1" hangingPunct="1"/>
            <a:endParaRPr lang="en-US" altLang="en-US" sz="2800" dirty="0" smtClean="0"/>
          </a:p>
        </p:txBody>
      </p:sp>
    </p:spTree>
    <p:extLst>
      <p:ext uri="{BB962C8B-B14F-4D97-AF65-F5344CB8AC3E}">
        <p14:creationId xmlns:p14="http://schemas.microsoft.com/office/powerpoint/2010/main" val="35305299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245225"/>
            <a:ext cx="2895600" cy="476250"/>
          </a:xfrm>
          <a:prstGeom prst="rect">
            <a:avLst/>
          </a:prstGeom>
        </p:spPr>
        <p:txBody>
          <a:bodyPr/>
          <a:lstStyle/>
          <a:p>
            <a:pPr>
              <a:defRPr/>
            </a:pPr>
            <a:r>
              <a:rPr lang="en-US"/>
              <a:t>Institute for Health and Recovery</a:t>
            </a:r>
          </a:p>
        </p:txBody>
      </p:sp>
      <p:sp>
        <p:nvSpPr>
          <p:cNvPr id="972802" name="Rectangle 2"/>
          <p:cNvSpPr>
            <a:spLocks noGrp="1" noChangeArrowheads="1"/>
          </p:cNvSpPr>
          <p:nvPr>
            <p:ph type="title"/>
          </p:nvPr>
        </p:nvSpPr>
        <p:spPr>
          <a:xfrm>
            <a:off x="762000" y="152400"/>
            <a:ext cx="7772400" cy="1066800"/>
          </a:xfrm>
        </p:spPr>
        <p:txBody>
          <a:bodyPr/>
          <a:lstStyle/>
          <a:p>
            <a:pPr eaLnBrk="1" hangingPunct="1">
              <a:defRPr/>
            </a:pPr>
            <a:r>
              <a:rPr lang="en-US" dirty="0" smtClean="0">
                <a:solidFill>
                  <a:schemeClr val="bg2"/>
                </a:solidFill>
              </a:rPr>
              <a:t>Selected </a:t>
            </a:r>
            <a:r>
              <a:rPr lang="en-US" dirty="0" err="1" smtClean="0">
                <a:solidFill>
                  <a:schemeClr val="bg2"/>
                </a:solidFill>
              </a:rPr>
              <a:t>Pharmocotherapy</a:t>
            </a:r>
            <a:r>
              <a:rPr lang="en-US" dirty="0" smtClean="0">
                <a:solidFill>
                  <a:schemeClr val="bg2"/>
                </a:solidFill>
              </a:rPr>
              <a:t> </a:t>
            </a:r>
          </a:p>
        </p:txBody>
      </p:sp>
      <p:sp>
        <p:nvSpPr>
          <p:cNvPr id="77828" name="Rectangle 3"/>
          <p:cNvSpPr>
            <a:spLocks noGrp="1" noChangeArrowheads="1"/>
          </p:cNvSpPr>
          <p:nvPr>
            <p:ph type="body" idx="1"/>
          </p:nvPr>
        </p:nvSpPr>
        <p:spPr>
          <a:xfrm>
            <a:off x="762000" y="1295400"/>
            <a:ext cx="7772400" cy="4953000"/>
          </a:xfrm>
        </p:spPr>
        <p:txBody>
          <a:bodyPr/>
          <a:lstStyle/>
          <a:p>
            <a:pPr eaLnBrk="1" hangingPunct="1">
              <a:lnSpc>
                <a:spcPct val="80000"/>
              </a:lnSpc>
            </a:pPr>
            <a:r>
              <a:rPr lang="en-US" altLang="en-US" sz="2400" b="1" dirty="0" smtClean="0"/>
              <a:t>Methadone:</a:t>
            </a:r>
            <a:r>
              <a:rPr lang="en-US" altLang="en-US" sz="2000" dirty="0" smtClean="0"/>
              <a:t> Length of </a:t>
            </a:r>
            <a:r>
              <a:rPr lang="en-US" altLang="en-US" sz="2000" dirty="0" err="1" smtClean="0"/>
              <a:t>tx</a:t>
            </a:r>
            <a:r>
              <a:rPr lang="en-US" altLang="en-US" sz="2000" dirty="0" smtClean="0"/>
              <a:t> improves outcomes; appropriate for pregnant women:</a:t>
            </a:r>
          </a:p>
          <a:p>
            <a:pPr eaLnBrk="1" hangingPunct="1">
              <a:lnSpc>
                <a:spcPct val="80000"/>
              </a:lnSpc>
            </a:pPr>
            <a:r>
              <a:rPr lang="en-US" altLang="en-US" sz="2400" b="1" dirty="0" smtClean="0"/>
              <a:t>Buprenorphine</a:t>
            </a:r>
            <a:r>
              <a:rPr lang="en-US" altLang="en-US" sz="2000" dirty="0" smtClean="0"/>
              <a:t>/</a:t>
            </a:r>
            <a:r>
              <a:rPr lang="en-US" altLang="en-US" sz="2000" dirty="0" err="1" smtClean="0"/>
              <a:t>Suboxone</a:t>
            </a:r>
            <a:r>
              <a:rPr lang="en-US" altLang="en-US" sz="2000" dirty="0" smtClean="0"/>
              <a:t>/</a:t>
            </a:r>
            <a:r>
              <a:rPr lang="en-US" altLang="en-US" sz="2000" dirty="0" err="1" smtClean="0"/>
              <a:t>Subutex</a:t>
            </a:r>
            <a:r>
              <a:rPr lang="en-US" altLang="en-US" sz="2000" dirty="0" smtClean="0"/>
              <a:t>: (opiates, </a:t>
            </a:r>
            <a:r>
              <a:rPr lang="en-US" altLang="en-US" sz="2000" dirty="0" err="1" smtClean="0"/>
              <a:t>oxycontin</a:t>
            </a:r>
            <a:r>
              <a:rPr lang="en-US" altLang="en-US" sz="2000" dirty="0" smtClean="0"/>
              <a:t>, </a:t>
            </a:r>
            <a:r>
              <a:rPr lang="en-US" altLang="en-US" sz="2000" dirty="0" err="1" smtClean="0"/>
              <a:t>vicodin</a:t>
            </a:r>
            <a:r>
              <a:rPr lang="en-US" altLang="en-US" sz="2000" dirty="0" smtClean="0"/>
              <a:t>): Physician-assisted, research on pregnancy indicates positive results are possible. </a:t>
            </a:r>
          </a:p>
          <a:p>
            <a:pPr eaLnBrk="1" hangingPunct="1">
              <a:lnSpc>
                <a:spcPct val="80000"/>
              </a:lnSpc>
            </a:pPr>
            <a:r>
              <a:rPr lang="en-US" altLang="en-US" sz="2400" b="1" dirty="0" smtClean="0"/>
              <a:t>Antabuse</a:t>
            </a:r>
            <a:r>
              <a:rPr lang="en-US" altLang="en-US" sz="2000" dirty="0" smtClean="0"/>
              <a:t>: (ETOH), “sick” feelings, poor compliance</a:t>
            </a:r>
          </a:p>
          <a:p>
            <a:pPr eaLnBrk="1" hangingPunct="1">
              <a:lnSpc>
                <a:spcPct val="80000"/>
              </a:lnSpc>
            </a:pPr>
            <a:r>
              <a:rPr lang="en-US" altLang="en-US" sz="2400" b="1" dirty="0" smtClean="0"/>
              <a:t>Naltrexone</a:t>
            </a:r>
            <a:r>
              <a:rPr lang="en-US" altLang="en-US" sz="2000" dirty="0" smtClean="0"/>
              <a:t>: (ETOH and opiates), reduces cravings; timing of dose critical</a:t>
            </a:r>
          </a:p>
          <a:p>
            <a:pPr eaLnBrk="1" hangingPunct="1">
              <a:lnSpc>
                <a:spcPct val="80000"/>
              </a:lnSpc>
            </a:pPr>
            <a:r>
              <a:rPr lang="en-US" altLang="en-US" sz="2400" b="1" dirty="0" err="1" smtClean="0"/>
              <a:t>Campral</a:t>
            </a:r>
            <a:r>
              <a:rPr lang="en-US" altLang="en-US" sz="2000" dirty="0" smtClean="0"/>
              <a:t>: (ETOH), </a:t>
            </a:r>
            <a:r>
              <a:rPr lang="en-US" altLang="en-US" sz="2000" dirty="0" err="1" smtClean="0"/>
              <a:t>Acomprosate</a:t>
            </a:r>
            <a:r>
              <a:rPr lang="en-US" altLang="en-US" sz="2000" dirty="0" smtClean="0"/>
              <a:t> Calcium. Restores neurotransmitter system</a:t>
            </a:r>
            <a:endParaRPr lang="en-US" altLang="en-US" sz="2000" i="1" dirty="0" smtClean="0"/>
          </a:p>
          <a:p>
            <a:pPr eaLnBrk="1" hangingPunct="1">
              <a:lnSpc>
                <a:spcPct val="80000"/>
              </a:lnSpc>
            </a:pPr>
            <a:r>
              <a:rPr lang="en-US" altLang="en-US" sz="2400" b="1" dirty="0" err="1" smtClean="0"/>
              <a:t>Vivitrol</a:t>
            </a:r>
            <a:r>
              <a:rPr lang="en-US" altLang="en-US" sz="2000" baseline="30000" dirty="0" smtClean="0"/>
              <a:t> ®</a:t>
            </a:r>
            <a:r>
              <a:rPr lang="en-US" altLang="en-US" sz="2000" dirty="0" smtClean="0"/>
              <a:t> : (ETOH and opiates), monthly injection of Naltrexone</a:t>
            </a:r>
          </a:p>
          <a:p>
            <a:pPr eaLnBrk="1" hangingPunct="1">
              <a:lnSpc>
                <a:spcPct val="80000"/>
              </a:lnSpc>
            </a:pPr>
            <a:endParaRPr lang="en-US" altLang="en-US" sz="2000" dirty="0" smtClean="0"/>
          </a:p>
          <a:p>
            <a:pPr lvl="4" eaLnBrk="1" hangingPunct="1">
              <a:lnSpc>
                <a:spcPct val="80000"/>
              </a:lnSpc>
              <a:buFontTx/>
              <a:buNone/>
            </a:pPr>
            <a:r>
              <a:rPr lang="en-US" altLang="en-US" sz="700" dirty="0" smtClean="0"/>
              <a:t>                                                      Jackson, 2004</a:t>
            </a:r>
          </a:p>
          <a:p>
            <a:pPr eaLnBrk="1" hangingPunct="1">
              <a:lnSpc>
                <a:spcPct val="80000"/>
              </a:lnSpc>
            </a:pPr>
            <a:endParaRPr lang="en-US" altLang="en-US" sz="700" dirty="0" smtClean="0"/>
          </a:p>
        </p:txBody>
      </p:sp>
    </p:spTree>
    <p:extLst>
      <p:ext uri="{BB962C8B-B14F-4D97-AF65-F5344CB8AC3E}">
        <p14:creationId xmlns:p14="http://schemas.microsoft.com/office/powerpoint/2010/main" val="4035747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447800"/>
          </a:xfrm>
          <a:gradFill>
            <a:gsLst>
              <a:gs pos="0">
                <a:schemeClr val="tx2">
                  <a:lumMod val="40000"/>
                  <a:lumOff val="60000"/>
                </a:schemeClr>
              </a:gs>
              <a:gs pos="34000">
                <a:schemeClr val="accent1">
                  <a:tint val="44500"/>
                  <a:satMod val="160000"/>
                </a:schemeClr>
              </a:gs>
              <a:gs pos="100000">
                <a:schemeClr val="accent1">
                  <a:tint val="23500"/>
                  <a:satMod val="160000"/>
                </a:schemeClr>
              </a:gs>
            </a:gsLst>
            <a:lin ang="5400000" scaled="0"/>
          </a:gradFill>
        </p:spPr>
        <p:txBody>
          <a:bodyPr rtlCol="0">
            <a:normAutofit/>
          </a:bodyPr>
          <a:lstStyle/>
          <a:p>
            <a:pPr eaLnBrk="1" fontAlgn="auto" hangingPunct="1">
              <a:spcAft>
                <a:spcPts val="0"/>
              </a:spcAft>
              <a:defRPr/>
            </a:pPr>
            <a:r>
              <a:rPr lang="en-US" b="1" dirty="0" smtClean="0"/>
              <a:t>Referral to Treatment</a:t>
            </a:r>
            <a:br>
              <a:rPr lang="en-US" b="1" dirty="0" smtClean="0"/>
            </a:br>
            <a:r>
              <a:rPr lang="en-US" sz="4000" b="1" dirty="0" smtClean="0">
                <a:hlinkClick r:id="rId3"/>
              </a:rPr>
              <a:t>www.helpline-online.com</a:t>
            </a:r>
            <a:r>
              <a:rPr lang="en-US" sz="4000" b="1" dirty="0" smtClean="0"/>
              <a:t> </a:t>
            </a:r>
            <a:endParaRPr lang="en-US" b="1" dirty="0"/>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l="6453" t="15422" r="13676" b="7468"/>
          <a:stretch>
            <a:fillRect/>
          </a:stretch>
        </p:blipFill>
        <p:spPr bwMode="auto">
          <a:xfrm>
            <a:off x="457200" y="914400"/>
            <a:ext cx="7791450" cy="564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2664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85800" y="274638"/>
            <a:ext cx="8229600" cy="1143000"/>
          </a:xfrm>
        </p:spPr>
        <p:txBody>
          <a:bodyPr/>
          <a:lstStyle/>
          <a:p>
            <a:pPr>
              <a:defRPr/>
            </a:pPr>
            <a:r>
              <a:rPr lang="en-US" sz="3000" dirty="0" smtClean="0">
                <a:solidFill>
                  <a:schemeClr val="bg2"/>
                </a:solidFill>
              </a:rPr>
              <a:t>Adverse</a:t>
            </a:r>
            <a:r>
              <a:rPr lang="en-US" sz="3000" dirty="0" smtClean="0"/>
              <a:t> </a:t>
            </a:r>
            <a:r>
              <a:rPr lang="en-US" sz="3000" dirty="0" smtClean="0">
                <a:solidFill>
                  <a:schemeClr val="bg2"/>
                </a:solidFill>
              </a:rPr>
              <a:t>Childhood Events (ACE) Study</a:t>
            </a:r>
          </a:p>
        </p:txBody>
      </p:sp>
      <p:sp>
        <p:nvSpPr>
          <p:cNvPr id="37891" name="Content Placeholder 2"/>
          <p:cNvSpPr>
            <a:spLocks noGrp="1"/>
          </p:cNvSpPr>
          <p:nvPr>
            <p:ph idx="1"/>
          </p:nvPr>
        </p:nvSpPr>
        <p:spPr/>
        <p:txBody>
          <a:bodyPr/>
          <a:lstStyle/>
          <a:p>
            <a:pPr>
              <a:spcBef>
                <a:spcPts val="1200"/>
              </a:spcBef>
              <a:spcAft>
                <a:spcPts val="1200"/>
              </a:spcAft>
            </a:pPr>
            <a:r>
              <a:rPr lang="en-US" altLang="en-US" sz="2400" dirty="0" smtClean="0"/>
              <a:t>Kaiser Permanente (</a:t>
            </a:r>
            <a:r>
              <a:rPr lang="en-US" altLang="en-US" sz="2400" dirty="0" err="1" smtClean="0"/>
              <a:t>Felitti</a:t>
            </a:r>
            <a:r>
              <a:rPr lang="en-US" altLang="en-US" sz="2400" dirty="0" smtClean="0"/>
              <a:t>) &amp; CDC (</a:t>
            </a:r>
            <a:r>
              <a:rPr lang="en-US" altLang="en-US" sz="2400" dirty="0" err="1" smtClean="0"/>
              <a:t>Anda</a:t>
            </a:r>
            <a:r>
              <a:rPr lang="en-US" altLang="en-US" sz="2400" dirty="0" smtClean="0"/>
              <a:t>)</a:t>
            </a:r>
          </a:p>
          <a:p>
            <a:pPr>
              <a:spcBef>
                <a:spcPts val="1200"/>
              </a:spcBef>
              <a:spcAft>
                <a:spcPts val="1200"/>
              </a:spcAft>
            </a:pPr>
            <a:r>
              <a:rPr lang="en-US" altLang="en-US" sz="2400" dirty="0" smtClean="0"/>
              <a:t>Large-scale epidemiological study of influence of stressful/traumatic childhood experiences</a:t>
            </a:r>
          </a:p>
          <a:p>
            <a:pPr>
              <a:spcBef>
                <a:spcPts val="1200"/>
              </a:spcBef>
              <a:spcAft>
                <a:spcPts val="1200"/>
              </a:spcAft>
            </a:pPr>
            <a:r>
              <a:rPr lang="en-US" altLang="en-US" sz="2400" dirty="0" smtClean="0"/>
              <a:t>Interviewed more than 17,000 people</a:t>
            </a:r>
          </a:p>
          <a:p>
            <a:pPr>
              <a:spcBef>
                <a:spcPts val="1200"/>
              </a:spcBef>
              <a:spcAft>
                <a:spcPts val="1200"/>
              </a:spcAft>
            </a:pPr>
            <a:r>
              <a:rPr lang="en-US" altLang="en-US" sz="2400" dirty="0" smtClean="0"/>
              <a:t>Investigating adverse childhood experiences and adult health status</a:t>
            </a:r>
          </a:p>
        </p:txBody>
      </p:sp>
      <p:sp>
        <p:nvSpPr>
          <p:cNvPr id="4" name="Footer Placeholder 3"/>
          <p:cNvSpPr>
            <a:spLocks noGrp="1"/>
          </p:cNvSpPr>
          <p:nvPr>
            <p:ph type="ftr" sz="quarter" idx="4294967295"/>
          </p:nvPr>
        </p:nvSpPr>
        <p:spPr>
          <a:xfrm>
            <a:off x="3124200" y="6245225"/>
            <a:ext cx="2895600" cy="476250"/>
          </a:xfrm>
          <a:prstGeom prst="rect">
            <a:avLst/>
          </a:prstGeom>
        </p:spPr>
        <p:txBody>
          <a:bodyPr/>
          <a:lstStyle/>
          <a:p>
            <a:pPr>
              <a:defRPr/>
            </a:pPr>
            <a:r>
              <a:rPr lang="en-US" smtClean="0"/>
              <a:t>Institute for Health and Recovery</a:t>
            </a:r>
            <a:endParaRPr lang="en-US"/>
          </a:p>
        </p:txBody>
      </p:sp>
    </p:spTree>
    <p:extLst>
      <p:ext uri="{BB962C8B-B14F-4D97-AF65-F5344CB8AC3E}">
        <p14:creationId xmlns:p14="http://schemas.microsoft.com/office/powerpoint/2010/main" val="96098861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defRPr/>
            </a:pPr>
            <a:r>
              <a:rPr lang="en-US" dirty="0" smtClean="0">
                <a:solidFill>
                  <a:schemeClr val="bg2"/>
                </a:solidFill>
              </a:rPr>
              <a:t>ACE Study</a:t>
            </a:r>
          </a:p>
        </p:txBody>
      </p:sp>
      <p:graphicFrame>
        <p:nvGraphicFramePr>
          <p:cNvPr id="152580" name="Group 4"/>
          <p:cNvGraphicFramePr>
            <a:graphicFrameLocks noGrp="1"/>
          </p:cNvGraphicFramePr>
          <p:nvPr>
            <p:ph idx="1"/>
            <p:extLst>
              <p:ext uri="{D42A27DB-BD31-4B8C-83A1-F6EECF244321}">
                <p14:modId xmlns:p14="http://schemas.microsoft.com/office/powerpoint/2010/main" val="3614834367"/>
              </p:ext>
            </p:extLst>
          </p:nvPr>
        </p:nvGraphicFramePr>
        <p:xfrm>
          <a:off x="457200" y="1336675"/>
          <a:ext cx="8229600" cy="4530726"/>
        </p:xfrm>
        <a:graphic>
          <a:graphicData uri="http://schemas.openxmlformats.org/drawingml/2006/table">
            <a:tbl>
              <a:tblPr>
                <a:tableStyleId>{2D5ABB26-0587-4C30-8999-92F81FD0307C}</a:tableStyleId>
              </a:tblPr>
              <a:tblGrid>
                <a:gridCol w="6884988"/>
                <a:gridCol w="1344612"/>
              </a:tblGrid>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Recurrent &amp; severe physical abuse</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11%</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Recurrent &amp; severe emotional abuse</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11%</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56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Contact sexual abuse</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22%</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Growing up in a household with:</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GB"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465138"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Alcoholic or drug-user</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25%</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465138"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Member being imprisoned</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3%</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marL="465138"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Mentally ill, chronically depressed, or institutionalized member</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19%</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marL="465138"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The mother being treated violently</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12%</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9588">
                <a:tc>
                  <a:txBody>
                    <a:bodyPr/>
                    <a:lstStyle/>
                    <a:p>
                      <a:pPr marL="465138"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Both biological parents NOT present</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200" u="none" strike="noStrike" cap="none" normalizeH="0" baseline="0" dirty="0" smtClean="0">
                          <a:ln>
                            <a:noFill/>
                          </a:ln>
                          <a:solidFill>
                            <a:schemeClr val="tx2"/>
                          </a:solidFill>
                          <a:effectLst/>
                        </a:rPr>
                        <a:t>22%</a:t>
                      </a:r>
                      <a:endParaRPr kumimoji="0" lang="en-US" sz="2200" b="1" i="0" u="none" strike="noStrike" cap="none" normalizeH="0" baseline="0" dirty="0" smtClean="0">
                        <a:ln>
                          <a:noFill/>
                        </a:ln>
                        <a:solidFill>
                          <a:schemeClr val="tx2"/>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2613" name="Text Box 37"/>
          <p:cNvSpPr txBox="1">
            <a:spLocks noChangeArrowheads="1"/>
          </p:cNvSpPr>
          <p:nvPr/>
        </p:nvSpPr>
        <p:spPr bwMode="auto">
          <a:xfrm>
            <a:off x="609600" y="6019800"/>
            <a:ext cx="8001000" cy="261938"/>
          </a:xfrm>
          <a:prstGeom prst="rect">
            <a:avLst/>
          </a:prstGeom>
          <a:noFill/>
          <a:ln w="9525">
            <a:noFill/>
            <a:miter lim="800000"/>
            <a:headEnd/>
            <a:tailEnd/>
          </a:ln>
          <a:effectLst/>
        </p:spPr>
        <p:txBody>
          <a:bodyPr lIns="91432" tIns="45716" rIns="91432" bIns="45716">
            <a:spAutoFit/>
          </a:bodyPr>
          <a:lstStyle/>
          <a:p>
            <a:pPr algn="r" eaLnBrk="0" hangingPunct="0">
              <a:spcBef>
                <a:spcPct val="50000"/>
              </a:spcBef>
              <a:defRPr/>
            </a:pPr>
            <a:r>
              <a:rPr lang="en-US" sz="1100" i="1" dirty="0">
                <a:latin typeface="+mn-lt"/>
              </a:rPr>
              <a:t>Felitti, 2003</a:t>
            </a:r>
          </a:p>
        </p:txBody>
      </p:sp>
      <p:sp>
        <p:nvSpPr>
          <p:cNvPr id="5" name="Footer Placeholder 3"/>
          <p:cNvSpPr>
            <a:spLocks noGrp="1"/>
          </p:cNvSpPr>
          <p:nvPr>
            <p:ph type="ftr" sz="quarter" idx="11"/>
          </p:nvPr>
        </p:nvSpPr>
        <p:spPr>
          <a:xfrm>
            <a:off x="3124200" y="6245225"/>
            <a:ext cx="2895600" cy="476250"/>
          </a:xfrm>
        </p:spPr>
        <p:txBody>
          <a:bodyPr/>
          <a:lstStyle/>
          <a:p>
            <a:pPr>
              <a:defRPr/>
            </a:pPr>
            <a:r>
              <a:rPr lang="en-US"/>
              <a:t>Institute for Health and Recovery</a:t>
            </a:r>
          </a:p>
        </p:txBody>
      </p:sp>
    </p:spTree>
    <p:extLst>
      <p:ext uri="{BB962C8B-B14F-4D97-AF65-F5344CB8AC3E}">
        <p14:creationId xmlns:p14="http://schemas.microsoft.com/office/powerpoint/2010/main" val="1684720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228600"/>
            <a:ext cx="8077200" cy="762000"/>
          </a:xfrm>
        </p:spPr>
        <p:txBody>
          <a:bodyPr/>
          <a:lstStyle/>
          <a:p>
            <a:pPr>
              <a:defRPr/>
            </a:pPr>
            <a:r>
              <a:rPr lang="en-US" dirty="0" smtClean="0"/>
              <a:t>ACE Study</a:t>
            </a:r>
          </a:p>
        </p:txBody>
      </p:sp>
      <p:sp>
        <p:nvSpPr>
          <p:cNvPr id="39939" name="Content Placeholder 2"/>
          <p:cNvSpPr>
            <a:spLocks noGrp="1"/>
          </p:cNvSpPr>
          <p:nvPr>
            <p:ph idx="1"/>
          </p:nvPr>
        </p:nvSpPr>
        <p:spPr/>
        <p:txBody>
          <a:bodyPr/>
          <a:lstStyle/>
          <a:p>
            <a:pPr>
              <a:spcBef>
                <a:spcPts val="1200"/>
              </a:spcBef>
              <a:spcAft>
                <a:spcPts val="1200"/>
              </a:spcAft>
            </a:pPr>
            <a:r>
              <a:rPr lang="en-US" altLang="en-US" sz="2400" dirty="0" smtClean="0"/>
              <a:t>Scoring: one point for each category of ACEs before 18</a:t>
            </a:r>
          </a:p>
          <a:p>
            <a:pPr>
              <a:spcBef>
                <a:spcPts val="1200"/>
              </a:spcBef>
              <a:spcAft>
                <a:spcPts val="1200"/>
              </a:spcAft>
            </a:pPr>
            <a:r>
              <a:rPr lang="en-US" altLang="en-US" sz="2400" dirty="0" smtClean="0"/>
              <a:t>ACES not only common, but effects were cumulative</a:t>
            </a:r>
          </a:p>
          <a:p>
            <a:pPr>
              <a:spcBef>
                <a:spcPts val="1200"/>
              </a:spcBef>
              <a:spcAft>
                <a:spcPts val="1200"/>
              </a:spcAft>
            </a:pPr>
            <a:r>
              <a:rPr lang="en-US" altLang="en-US" sz="2400" dirty="0" smtClean="0"/>
              <a:t>Compared to persons with ACE score of 0, those with ACE score of 4 or more were 2x more likely to be smokers, 12x more likely to have attempted suicide, 2x more likely to be alcoholic and 10x more likely to have injected street drugs</a:t>
            </a:r>
          </a:p>
        </p:txBody>
      </p:sp>
      <p:sp>
        <p:nvSpPr>
          <p:cNvPr id="4" name="Footer Placeholder 3"/>
          <p:cNvSpPr>
            <a:spLocks noGrp="1"/>
          </p:cNvSpPr>
          <p:nvPr>
            <p:ph type="ftr" sz="quarter" idx="4294967295"/>
          </p:nvPr>
        </p:nvSpPr>
        <p:spPr>
          <a:xfrm>
            <a:off x="3124200" y="6245225"/>
            <a:ext cx="2895600" cy="476250"/>
          </a:xfrm>
          <a:prstGeom prst="rect">
            <a:avLst/>
          </a:prstGeom>
        </p:spPr>
        <p:txBody>
          <a:bodyPr/>
          <a:lstStyle/>
          <a:p>
            <a:pPr>
              <a:defRPr/>
            </a:pPr>
            <a:r>
              <a:rPr lang="en-US" smtClean="0"/>
              <a:t>Institute for Health and Recovery</a:t>
            </a:r>
            <a:endParaRPr lang="en-US"/>
          </a:p>
        </p:txBody>
      </p:sp>
    </p:spTree>
    <p:extLst>
      <p:ext uri="{BB962C8B-B14F-4D97-AF65-F5344CB8AC3E}">
        <p14:creationId xmlns:p14="http://schemas.microsoft.com/office/powerpoint/2010/main" val="32623175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667000"/>
            <a:ext cx="4495800" cy="2514600"/>
          </a:xfrm>
        </p:spPr>
        <p:txBody>
          <a:bodyPr/>
          <a:lstStyle/>
          <a:p>
            <a:pPr marL="0" indent="0">
              <a:spcBef>
                <a:spcPts val="600"/>
              </a:spcBef>
              <a:buFont typeface="Wingdings" pitchFamily="2" charset="2"/>
              <a:buNone/>
              <a:defRPr/>
            </a:pPr>
            <a:r>
              <a:rPr lang="en-US" dirty="0" smtClean="0"/>
              <a:t>“It felt like a warm soft hug.”</a:t>
            </a:r>
          </a:p>
          <a:p>
            <a:pPr marL="0" indent="0">
              <a:spcBef>
                <a:spcPts val="600"/>
              </a:spcBef>
              <a:buFont typeface="Wingdings" pitchFamily="2" charset="2"/>
              <a:buNone/>
              <a:defRPr/>
            </a:pPr>
            <a:r>
              <a:rPr lang="en-US" sz="2400" dirty="0" smtClean="0"/>
              <a:t>- Childhood abuse survivor describing her first use of heroin </a:t>
            </a:r>
            <a:endParaRPr lang="en-US" sz="2400" dirty="0"/>
          </a:p>
        </p:txBody>
      </p:sp>
      <p:sp>
        <p:nvSpPr>
          <p:cNvPr id="4" name="Slide Number Placeholder 3"/>
          <p:cNvSpPr>
            <a:spLocks noGrp="1"/>
          </p:cNvSpPr>
          <p:nvPr>
            <p:ph type="sldNum" sz="quarter" idx="10"/>
          </p:nvPr>
        </p:nvSpPr>
        <p:spPr/>
        <p:txBody>
          <a:bodyPr/>
          <a:lstStyle/>
          <a:p>
            <a:pPr>
              <a:defRPr/>
            </a:pPr>
            <a:fld id="{30029AB1-08D8-4B60-A0A5-E06336447052}" type="slidenum">
              <a:rPr lang="en-US" smtClean="0"/>
              <a:pPr>
                <a:defRPr/>
              </a:pPr>
              <a:t>29</a:t>
            </a:fld>
            <a:endParaRPr lang="en-US" dirty="0"/>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43000"/>
            <a:ext cx="34194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3" y="304800"/>
            <a:ext cx="8077200" cy="762000"/>
          </a:xfrm>
        </p:spPr>
        <p:txBody>
          <a:bodyPr/>
          <a:lstStyle/>
          <a:p>
            <a:r>
              <a:rPr lang="en-US" dirty="0" smtClean="0">
                <a:solidFill>
                  <a:schemeClr val="bg2"/>
                </a:solidFill>
              </a:rPr>
              <a:t>Today’s Agenda</a:t>
            </a:r>
            <a:endParaRPr lang="en-US" dirty="0">
              <a:solidFill>
                <a:schemeClr val="bg2"/>
              </a:solidFill>
            </a:endParaRPr>
          </a:p>
        </p:txBody>
      </p:sp>
      <p:sp>
        <p:nvSpPr>
          <p:cNvPr id="3" name="Content Placeholder 2"/>
          <p:cNvSpPr>
            <a:spLocks noGrp="1"/>
          </p:cNvSpPr>
          <p:nvPr>
            <p:ph idx="1"/>
          </p:nvPr>
        </p:nvSpPr>
        <p:spPr>
          <a:xfrm>
            <a:off x="228600" y="1219200"/>
            <a:ext cx="8077200" cy="4038600"/>
          </a:xfrm>
        </p:spPr>
        <p:txBody>
          <a:bodyPr/>
          <a:lstStyle/>
          <a:p>
            <a:r>
              <a:rPr lang="en-US" sz="2400" dirty="0" smtClean="0"/>
              <a:t>Brief Overview of Substance Use Disorders, including traditional treatment approaches</a:t>
            </a:r>
          </a:p>
          <a:p>
            <a:r>
              <a:rPr lang="en-US" sz="2400" dirty="0" smtClean="0"/>
              <a:t>Co-Occurring Disorders</a:t>
            </a:r>
          </a:p>
          <a:p>
            <a:r>
              <a:rPr lang="en-US" sz="2400" dirty="0" smtClean="0"/>
              <a:t>TBI and Substance Use</a:t>
            </a:r>
          </a:p>
          <a:p>
            <a:r>
              <a:rPr lang="en-US" sz="2400" dirty="0" smtClean="0"/>
              <a:t>Screening Clients for Substance Use: </a:t>
            </a:r>
            <a:r>
              <a:rPr lang="en-US" sz="2400" i="1" dirty="0" smtClean="0"/>
              <a:t>CRAFFT</a:t>
            </a:r>
          </a:p>
          <a:p>
            <a:r>
              <a:rPr lang="en-US" sz="2400" dirty="0" smtClean="0"/>
              <a:t>Engagement Strategies for Working with Clients who use substances</a:t>
            </a:r>
          </a:p>
          <a:p>
            <a:pPr lvl="1"/>
            <a:r>
              <a:rPr lang="en-US" dirty="0" smtClean="0"/>
              <a:t>Motivational Interviewing</a:t>
            </a:r>
          </a:p>
          <a:p>
            <a:pPr lvl="1"/>
            <a:r>
              <a:rPr lang="en-US" dirty="0" smtClean="0"/>
              <a:t>Adaptive Functioning Approaches</a:t>
            </a:r>
          </a:p>
          <a:p>
            <a:pPr lvl="1"/>
            <a:r>
              <a:rPr lang="en-US" dirty="0" smtClean="0"/>
              <a:t>12  Step Model and Tips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6-Point Star 3"/>
          <p:cNvSpPr/>
          <p:nvPr/>
        </p:nvSpPr>
        <p:spPr bwMode="auto">
          <a:xfrm>
            <a:off x="4267200" y="1676400"/>
            <a:ext cx="2514600" cy="2005084"/>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smtClean="0">
                <a:ln>
                  <a:noFill/>
                </a:ln>
                <a:solidFill>
                  <a:srgbClr val="FFFF00"/>
                </a:solidFill>
                <a:effectLst>
                  <a:outerShdw blurRad="38100" dist="38100" dir="2700000" algn="tl">
                    <a:srgbClr val="000000">
                      <a:alpha val="43137"/>
                    </a:srgbClr>
                  </a:outerShdw>
                </a:effectLst>
                <a:latin typeface="Times" pitchFamily="14" charset="0"/>
              </a:rPr>
              <a:t>GAMES</a:t>
            </a:r>
          </a:p>
        </p:txBody>
      </p:sp>
      <p:sp>
        <p:nvSpPr>
          <p:cNvPr id="5" name="6-Point Star 4"/>
          <p:cNvSpPr/>
          <p:nvPr/>
        </p:nvSpPr>
        <p:spPr bwMode="auto">
          <a:xfrm>
            <a:off x="7239000" y="2209800"/>
            <a:ext cx="2209800" cy="20574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smtClean="0">
                <a:ln>
                  <a:noFill/>
                </a:ln>
                <a:solidFill>
                  <a:srgbClr val="FFFF00"/>
                </a:solidFill>
                <a:effectLst>
                  <a:outerShdw blurRad="38100" dist="38100" dir="2700000" algn="tl">
                    <a:srgbClr val="000000">
                      <a:alpha val="43137"/>
                    </a:srgbClr>
                  </a:outerShdw>
                </a:effectLst>
                <a:latin typeface="Times" pitchFamily="14" charset="0"/>
              </a:rPr>
              <a:t>Videos</a:t>
            </a:r>
          </a:p>
        </p:txBody>
      </p:sp>
      <p:sp>
        <p:nvSpPr>
          <p:cNvPr id="6" name="6-Point Star 5"/>
          <p:cNvSpPr/>
          <p:nvPr/>
        </p:nvSpPr>
        <p:spPr bwMode="auto">
          <a:xfrm>
            <a:off x="5638800" y="4343400"/>
            <a:ext cx="2286000" cy="20574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solidFill>
                  <a:srgbClr val="FFFF00"/>
                </a:solidFill>
                <a:effectLst>
                  <a:outerShdw blurRad="38100" dist="38100" dir="2700000" algn="tl">
                    <a:srgbClr val="000000">
                      <a:alpha val="43137"/>
                    </a:srgbClr>
                  </a:outerShdw>
                </a:effectLst>
                <a:latin typeface="Times" pitchFamily="14" charset="0"/>
              </a:rPr>
              <a:t>Dialogue</a:t>
            </a:r>
            <a:endParaRPr kumimoji="0" lang="en-US" sz="2400" i="0" u="none" strike="noStrike" cap="none" normalizeH="0" baseline="0" dirty="0" smtClean="0">
              <a:ln>
                <a:noFill/>
              </a:ln>
              <a:solidFill>
                <a:srgbClr val="FFFF00"/>
              </a:solidFill>
              <a:effectLst>
                <a:outerShdw blurRad="38100" dist="38100" dir="2700000" algn="tl">
                  <a:srgbClr val="000000">
                    <a:alpha val="43137"/>
                  </a:srgbClr>
                </a:outerShdw>
              </a:effectLst>
              <a:latin typeface="Times" pitchFamily="14" charset="0"/>
            </a:endParaRPr>
          </a:p>
        </p:txBody>
      </p:sp>
    </p:spTree>
    <p:extLst>
      <p:ext uri="{BB962C8B-B14F-4D97-AF65-F5344CB8AC3E}">
        <p14:creationId xmlns:p14="http://schemas.microsoft.com/office/powerpoint/2010/main" val="1588028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
          <p:cNvSpPr>
            <a:spLocks noGrp="1" noChangeArrowheads="1"/>
          </p:cNvSpPr>
          <p:nvPr>
            <p:ph type="body" sz="half" idx="1"/>
          </p:nvPr>
        </p:nvSpPr>
        <p:spPr>
          <a:xfrm>
            <a:off x="457200" y="1143000"/>
            <a:ext cx="2819400" cy="4983163"/>
          </a:xfrm>
        </p:spPr>
        <p:txBody>
          <a:bodyPr/>
          <a:lstStyle/>
          <a:p>
            <a:pPr algn="ctr">
              <a:buFont typeface="Wingdings" pitchFamily="2" charset="2"/>
              <a:buNone/>
            </a:pPr>
            <a:r>
              <a:rPr lang="en-US" altLang="en-US" sz="2600" smtClean="0"/>
              <a:t>Death</a:t>
            </a:r>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endParaRPr lang="en-US" altLang="en-US" sz="2600" smtClean="0"/>
          </a:p>
          <a:p>
            <a:pPr algn="ctr">
              <a:buFont typeface="Wingdings" pitchFamily="2" charset="2"/>
              <a:buNone/>
            </a:pPr>
            <a:r>
              <a:rPr lang="en-US" altLang="en-US" sz="2600" smtClean="0"/>
              <a:t>Birth</a:t>
            </a:r>
          </a:p>
        </p:txBody>
      </p:sp>
      <p:sp>
        <p:nvSpPr>
          <p:cNvPr id="216067" name="AutoShape 3"/>
          <p:cNvSpPr>
            <a:spLocks noChangeArrowheads="1"/>
          </p:cNvSpPr>
          <p:nvPr/>
        </p:nvSpPr>
        <p:spPr bwMode="auto">
          <a:xfrm>
            <a:off x="1219200" y="1752600"/>
            <a:ext cx="1371600" cy="3276600"/>
          </a:xfrm>
          <a:prstGeom prst="upArrow">
            <a:avLst>
              <a:gd name="adj1" fmla="val 50000"/>
              <a:gd name="adj2" fmla="val 59722"/>
            </a:avLst>
          </a:prstGeom>
          <a:gradFill rotWithShape="1">
            <a:gsLst>
              <a:gs pos="0">
                <a:schemeClr val="accent1">
                  <a:gamma/>
                  <a:shade val="46275"/>
                  <a:invGamma/>
                </a:schemeClr>
              </a:gs>
              <a:gs pos="100000">
                <a:schemeClr val="accent1">
                  <a:alpha val="50999"/>
                </a:schemeClr>
              </a:gs>
            </a:gsLst>
            <a:lin ang="5400000" scaled="1"/>
          </a:gradFill>
          <a:ln w="9525">
            <a:solidFill>
              <a:schemeClr val="tx1"/>
            </a:solidFill>
            <a:miter lim="800000"/>
            <a:headEnd/>
            <a:tailEnd/>
          </a:ln>
          <a:effectLst/>
        </p:spPr>
        <p:txBody>
          <a:bodyPr wrap="none" anchor="ctr"/>
          <a:lstStyle/>
          <a:p>
            <a:pPr>
              <a:defRPr/>
            </a:pPr>
            <a:endParaRPr lang="en-US" dirty="0">
              <a:latin typeface="Arial" charset="0"/>
            </a:endParaRPr>
          </a:p>
        </p:txBody>
      </p:sp>
      <p:graphicFrame>
        <p:nvGraphicFramePr>
          <p:cNvPr id="2" name="Diagram 1"/>
          <p:cNvGraphicFramePr/>
          <p:nvPr/>
        </p:nvGraphicFramePr>
        <p:xfrm>
          <a:off x="2362200" y="381000"/>
          <a:ext cx="67818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6075" name="Text Box 11"/>
          <p:cNvSpPr txBox="1">
            <a:spLocks noChangeArrowheads="1"/>
          </p:cNvSpPr>
          <p:nvPr/>
        </p:nvSpPr>
        <p:spPr bwMode="auto">
          <a:xfrm>
            <a:off x="3657600" y="5715000"/>
            <a:ext cx="4343400" cy="430213"/>
          </a:xfrm>
          <a:prstGeom prst="rect">
            <a:avLst/>
          </a:prstGeom>
          <a:noFill/>
          <a:ln w="9525">
            <a:noFill/>
            <a:miter lim="800000"/>
            <a:headEnd/>
            <a:tailEnd/>
          </a:ln>
          <a:effectLst/>
        </p:spPr>
        <p:txBody>
          <a:bodyPr>
            <a:spAutoFit/>
          </a:bodyPr>
          <a:lstStyle/>
          <a:p>
            <a:pPr algn="ctr">
              <a:spcBef>
                <a:spcPts val="0"/>
              </a:spcBef>
              <a:defRPr/>
            </a:pPr>
            <a:r>
              <a:rPr lang="en-US" sz="1100" dirty="0">
                <a:latin typeface="+mn-lt"/>
              </a:rPr>
              <a:t>The Influence of Adverse Childhood Experiences Throughout Life</a:t>
            </a:r>
          </a:p>
          <a:p>
            <a:pPr algn="ctr">
              <a:spcBef>
                <a:spcPts val="0"/>
              </a:spcBef>
              <a:defRPr/>
            </a:pPr>
            <a:r>
              <a:rPr lang="en-US" sz="1100" dirty="0">
                <a:latin typeface="+mn-lt"/>
              </a:rPr>
              <a:t>ACE’s Major Determination of Health &amp; Well Being</a:t>
            </a:r>
            <a:endParaRPr lang="en-US" sz="1400" dirty="0">
              <a:latin typeface="+mn-lt"/>
            </a:endParaRPr>
          </a:p>
        </p:txBody>
      </p:sp>
      <p:sp>
        <p:nvSpPr>
          <p:cNvPr id="2060" name="TextBox 5"/>
          <p:cNvSpPr txBox="1">
            <a:spLocks noChangeArrowheads="1"/>
          </p:cNvSpPr>
          <p:nvPr/>
        </p:nvSpPr>
        <p:spPr bwMode="auto">
          <a:xfrm>
            <a:off x="7696200" y="621506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100" i="1">
                <a:solidFill>
                  <a:srgbClr val="000000"/>
                </a:solidFill>
                <a:latin typeface="Georgia" pitchFamily="18" charset="0"/>
              </a:rPr>
              <a:t>Felitti, 2003</a:t>
            </a:r>
            <a:endParaRPr lang="en-US" altLang="en-US" i="1"/>
          </a:p>
        </p:txBody>
      </p:sp>
    </p:spTree>
    <p:extLst>
      <p:ext uri="{BB962C8B-B14F-4D97-AF65-F5344CB8AC3E}">
        <p14:creationId xmlns:p14="http://schemas.microsoft.com/office/powerpoint/2010/main" val="192869478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68B62F-4936-430D-9C58-2901745D2621}" type="slidenum">
              <a:rPr lang="en-US"/>
              <a:pPr>
                <a:defRPr/>
              </a:pPr>
              <a:t>31</a:t>
            </a:fld>
            <a:endParaRPr lang="en-US" sz="1400"/>
          </a:p>
        </p:txBody>
      </p:sp>
      <p:sp>
        <p:nvSpPr>
          <p:cNvPr id="7172" name="Rectangle 3"/>
          <p:cNvSpPr>
            <a:spLocks noGrp="1" noChangeArrowheads="1"/>
          </p:cNvSpPr>
          <p:nvPr>
            <p:ph type="body" idx="1"/>
          </p:nvPr>
        </p:nvSpPr>
        <p:spPr>
          <a:xfrm>
            <a:off x="457200" y="1651000"/>
            <a:ext cx="8305800" cy="4038600"/>
          </a:xfrm>
        </p:spPr>
        <p:txBody>
          <a:bodyPr/>
          <a:lstStyle/>
          <a:p>
            <a:pPr eaLnBrk="1" hangingPunct="1">
              <a:spcBef>
                <a:spcPts val="600"/>
              </a:spcBef>
              <a:spcAft>
                <a:spcPts val="600"/>
              </a:spcAft>
              <a:defRPr/>
            </a:pPr>
            <a:r>
              <a:rPr lang="en-US" sz="2400" dirty="0" smtClean="0">
                <a:ea typeface="ＭＳ Ｐゴシック" pitchFamily="-84" charset="-128"/>
              </a:rPr>
              <a:t>Is a central part of addiction</a:t>
            </a:r>
          </a:p>
          <a:p>
            <a:pPr eaLnBrk="1" hangingPunct="1">
              <a:spcBef>
                <a:spcPts val="600"/>
              </a:spcBef>
              <a:spcAft>
                <a:spcPts val="600"/>
              </a:spcAft>
              <a:defRPr/>
            </a:pPr>
            <a:r>
              <a:rPr lang="en-US" sz="2400" dirty="0" smtClean="0">
                <a:ea typeface="ＭＳ Ｐゴシック" pitchFamily="-84" charset="-128"/>
              </a:rPr>
              <a:t>Denial is progressive: the greater the pain and the less the hope, the more rigid the denial</a:t>
            </a:r>
          </a:p>
          <a:p>
            <a:pPr eaLnBrk="1" hangingPunct="1">
              <a:spcBef>
                <a:spcPts val="600"/>
              </a:spcBef>
              <a:spcAft>
                <a:spcPts val="600"/>
              </a:spcAft>
              <a:defRPr/>
            </a:pPr>
            <a:r>
              <a:rPr lang="en-US" sz="2400" dirty="0" smtClean="0">
                <a:ea typeface="ＭＳ Ｐゴシック" pitchFamily="-84" charset="-128"/>
              </a:rPr>
              <a:t>Unconscious, not deliberate lying and deception</a:t>
            </a:r>
          </a:p>
          <a:p>
            <a:pPr eaLnBrk="1" hangingPunct="1">
              <a:spcBef>
                <a:spcPts val="600"/>
              </a:spcBef>
              <a:spcAft>
                <a:spcPts val="600"/>
              </a:spcAft>
              <a:defRPr/>
            </a:pPr>
            <a:r>
              <a:rPr lang="en-US" sz="2400" dirty="0" smtClean="0">
                <a:ea typeface="ＭＳ Ｐゴシック" pitchFamily="-84" charset="-128"/>
              </a:rPr>
              <a:t>Will not be given up without a struggle</a:t>
            </a:r>
          </a:p>
          <a:p>
            <a:pPr eaLnBrk="1" hangingPunct="1">
              <a:spcBef>
                <a:spcPts val="600"/>
              </a:spcBef>
              <a:spcAft>
                <a:spcPts val="600"/>
              </a:spcAft>
              <a:defRPr/>
            </a:pPr>
            <a:r>
              <a:rPr lang="en-US" sz="2400" dirty="0" smtClean="0">
                <a:ea typeface="ＭＳ Ｐゴシック" pitchFamily="-84" charset="-128"/>
              </a:rPr>
              <a:t>Preserves self-worth &amp; dignity</a:t>
            </a:r>
          </a:p>
          <a:p>
            <a:pPr eaLnBrk="1" hangingPunct="1">
              <a:spcBef>
                <a:spcPts val="600"/>
              </a:spcBef>
              <a:spcAft>
                <a:spcPts val="600"/>
              </a:spcAft>
              <a:defRPr/>
            </a:pPr>
            <a:r>
              <a:rPr lang="en-US" sz="2400" dirty="0" smtClean="0">
                <a:ea typeface="ＭＳ Ｐゴシック" pitchFamily="-84" charset="-128"/>
              </a:rPr>
              <a:t>Creates a false sense of being in control</a:t>
            </a:r>
          </a:p>
        </p:txBody>
      </p:sp>
      <p:sp>
        <p:nvSpPr>
          <p:cNvPr id="5" name="TextBox 4"/>
          <p:cNvSpPr txBox="1"/>
          <p:nvPr/>
        </p:nvSpPr>
        <p:spPr>
          <a:xfrm>
            <a:off x="762000" y="1371600"/>
            <a:ext cx="6858000" cy="584200"/>
          </a:xfrm>
          <a:prstGeom prst="rect">
            <a:avLst/>
          </a:prstGeom>
          <a:noFill/>
        </p:spPr>
        <p:txBody>
          <a:bodyPr>
            <a:spAutoFit/>
          </a:bodyPr>
          <a:lstStyle/>
          <a:p>
            <a:pPr>
              <a:defRPr/>
            </a:pPr>
            <a:endParaRPr lang="en-US" sz="3200" dirty="0">
              <a:latin typeface="+mj-lt"/>
            </a:endParaRPr>
          </a:p>
        </p:txBody>
      </p:sp>
      <p:sp>
        <p:nvSpPr>
          <p:cNvPr id="45061" name="Rectangle 2"/>
          <p:cNvSpPr>
            <a:spLocks noGrp="1" noChangeArrowheads="1"/>
          </p:cNvSpPr>
          <p:nvPr>
            <p:ph type="title"/>
          </p:nvPr>
        </p:nvSpPr>
        <p:spPr>
          <a:xfrm>
            <a:off x="304800" y="242888"/>
            <a:ext cx="8077200" cy="1066800"/>
          </a:xfrm>
        </p:spPr>
        <p:txBody>
          <a:bodyPr/>
          <a:lstStyle/>
          <a:p>
            <a:pPr eaLnBrk="1" hangingPunct="1">
              <a:spcBef>
                <a:spcPts val="600"/>
              </a:spcBef>
              <a:spcAft>
                <a:spcPts val="600"/>
              </a:spcAft>
            </a:pPr>
            <a:r>
              <a:rPr lang="en-US" altLang="en-US" dirty="0" smtClean="0">
                <a:solidFill>
                  <a:schemeClr val="bg1"/>
                </a:solidFill>
                <a:ea typeface="MS PGothic" pitchFamily="34" charset="-128"/>
              </a:rPr>
              <a:t>“Denial”</a:t>
            </a:r>
            <a:endParaRPr lang="en-US" altLang="en-US" dirty="0" smtClean="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E89BC3F-3078-486B-9594-92079C2A7A2E}" type="slidenum">
              <a:rPr lang="en-US"/>
              <a:pPr>
                <a:defRPr/>
              </a:pPr>
              <a:t>32</a:t>
            </a:fld>
            <a:endParaRPr lang="en-US" sz="1400"/>
          </a:p>
        </p:txBody>
      </p:sp>
      <p:sp>
        <p:nvSpPr>
          <p:cNvPr id="7172" name="Rectangle 3"/>
          <p:cNvSpPr>
            <a:spLocks noGrp="1" noChangeArrowheads="1"/>
          </p:cNvSpPr>
          <p:nvPr>
            <p:ph type="body" idx="1"/>
          </p:nvPr>
        </p:nvSpPr>
        <p:spPr>
          <a:xfrm>
            <a:off x="228600" y="1371600"/>
            <a:ext cx="8305800" cy="4343400"/>
          </a:xfrm>
        </p:spPr>
        <p:txBody>
          <a:bodyPr/>
          <a:lstStyle/>
          <a:p>
            <a:pPr marL="0" indent="0" eaLnBrk="1" hangingPunct="1">
              <a:spcBef>
                <a:spcPts val="600"/>
              </a:spcBef>
              <a:spcAft>
                <a:spcPts val="600"/>
              </a:spcAft>
              <a:buFont typeface="Wingdings" pitchFamily="2" charset="2"/>
              <a:buNone/>
              <a:defRPr/>
            </a:pPr>
            <a:endParaRPr lang="en-US" sz="2400" dirty="0" smtClean="0">
              <a:ea typeface="ＭＳ Ｐゴシック" pitchFamily="-84" charset="-128"/>
            </a:endParaRPr>
          </a:p>
          <a:p>
            <a:pPr eaLnBrk="1" hangingPunct="1">
              <a:spcBef>
                <a:spcPts val="600"/>
              </a:spcBef>
              <a:spcAft>
                <a:spcPts val="600"/>
              </a:spcAft>
              <a:defRPr/>
            </a:pPr>
            <a:r>
              <a:rPr lang="en-US" sz="2400" dirty="0" smtClean="0">
                <a:ea typeface="ＭＳ Ｐゴシック" pitchFamily="-84" charset="-128"/>
              </a:rPr>
              <a:t>Minimizing                        </a:t>
            </a:r>
          </a:p>
          <a:p>
            <a:pPr eaLnBrk="1" hangingPunct="1">
              <a:spcBef>
                <a:spcPts val="600"/>
              </a:spcBef>
              <a:spcAft>
                <a:spcPts val="600"/>
              </a:spcAft>
              <a:defRPr/>
            </a:pPr>
            <a:r>
              <a:rPr lang="en-US" sz="2400" dirty="0" smtClean="0">
                <a:ea typeface="ＭＳ Ｐゴシック" pitchFamily="-84" charset="-128"/>
              </a:rPr>
              <a:t>Blaming</a:t>
            </a:r>
          </a:p>
          <a:p>
            <a:pPr eaLnBrk="1" hangingPunct="1">
              <a:spcBef>
                <a:spcPts val="600"/>
              </a:spcBef>
              <a:spcAft>
                <a:spcPts val="600"/>
              </a:spcAft>
              <a:defRPr/>
            </a:pPr>
            <a:r>
              <a:rPr lang="en-US" sz="2400" dirty="0" smtClean="0">
                <a:ea typeface="ＭＳ Ｐゴシック" pitchFamily="-84" charset="-128"/>
              </a:rPr>
              <a:t>Rationalizing</a:t>
            </a:r>
          </a:p>
          <a:p>
            <a:pPr eaLnBrk="1" hangingPunct="1">
              <a:spcBef>
                <a:spcPts val="600"/>
              </a:spcBef>
              <a:spcAft>
                <a:spcPts val="600"/>
              </a:spcAft>
              <a:defRPr/>
            </a:pPr>
            <a:r>
              <a:rPr lang="en-US" sz="2400" dirty="0" smtClean="0">
                <a:ea typeface="ＭＳ Ｐゴシック" pitchFamily="-84" charset="-128"/>
              </a:rPr>
              <a:t>Diversion</a:t>
            </a:r>
          </a:p>
          <a:p>
            <a:pPr eaLnBrk="1" hangingPunct="1">
              <a:spcBef>
                <a:spcPts val="600"/>
              </a:spcBef>
              <a:spcAft>
                <a:spcPts val="600"/>
              </a:spcAft>
              <a:defRPr/>
            </a:pPr>
            <a:r>
              <a:rPr lang="en-US" sz="2400" dirty="0" smtClean="0">
                <a:ea typeface="ＭＳ Ｐゴシック" pitchFamily="-84" charset="-128"/>
              </a:rPr>
              <a:t>Hostility/anger</a:t>
            </a:r>
          </a:p>
        </p:txBody>
      </p:sp>
      <p:sp>
        <p:nvSpPr>
          <p:cNvPr id="5" name="TextBox 4"/>
          <p:cNvSpPr txBox="1"/>
          <p:nvPr/>
        </p:nvSpPr>
        <p:spPr>
          <a:xfrm>
            <a:off x="762000" y="1371600"/>
            <a:ext cx="6858000" cy="584200"/>
          </a:xfrm>
          <a:prstGeom prst="rect">
            <a:avLst/>
          </a:prstGeom>
          <a:noFill/>
        </p:spPr>
        <p:txBody>
          <a:bodyPr>
            <a:spAutoFit/>
          </a:bodyPr>
          <a:lstStyle/>
          <a:p>
            <a:pPr>
              <a:defRPr/>
            </a:pPr>
            <a:endParaRPr lang="en-US" sz="3200" dirty="0">
              <a:latin typeface="+mj-lt"/>
            </a:endParaRPr>
          </a:p>
        </p:txBody>
      </p:sp>
      <p:sp>
        <p:nvSpPr>
          <p:cNvPr id="46085" name="Rectangle 2"/>
          <p:cNvSpPr>
            <a:spLocks noGrp="1" noChangeArrowheads="1"/>
          </p:cNvSpPr>
          <p:nvPr>
            <p:ph type="title"/>
          </p:nvPr>
        </p:nvSpPr>
        <p:spPr>
          <a:xfrm>
            <a:off x="152400" y="76200"/>
            <a:ext cx="8077200" cy="1066800"/>
          </a:xfrm>
        </p:spPr>
        <p:txBody>
          <a:bodyPr/>
          <a:lstStyle/>
          <a:p>
            <a:pPr eaLnBrk="1" hangingPunct="1">
              <a:spcBef>
                <a:spcPts val="600"/>
              </a:spcBef>
              <a:spcAft>
                <a:spcPts val="600"/>
              </a:spcAft>
            </a:pPr>
            <a:r>
              <a:rPr lang="en-US" altLang="en-US" smtClean="0">
                <a:solidFill>
                  <a:schemeClr val="bg1"/>
                </a:solidFill>
                <a:ea typeface="MS PGothic" pitchFamily="34" charset="-128"/>
              </a:rPr>
              <a:t>Forms of Denial</a:t>
            </a:r>
            <a:endParaRPr lang="en-US" altLang="en-US" smtClean="0">
              <a:solidFill>
                <a:schemeClr val="bg1"/>
              </a:solidFill>
            </a:endParaRPr>
          </a:p>
        </p:txBody>
      </p:sp>
      <p:pic>
        <p:nvPicPr>
          <p:cNvPr id="46086" name="Picture 10" descr="MPj0382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525" y="1143000"/>
            <a:ext cx="39274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DF1034A-8EED-420C-B76E-447AB75DC330}" type="slidenum">
              <a:rPr lang="en-US"/>
              <a:pPr>
                <a:defRPr/>
              </a:pPr>
              <a:t>33</a:t>
            </a:fld>
            <a:endParaRPr lang="en-US" sz="1400"/>
          </a:p>
        </p:txBody>
      </p:sp>
      <p:sp>
        <p:nvSpPr>
          <p:cNvPr id="7172" name="Rectangle 3"/>
          <p:cNvSpPr>
            <a:spLocks noGrp="1" noChangeArrowheads="1"/>
          </p:cNvSpPr>
          <p:nvPr>
            <p:ph type="body" idx="1"/>
          </p:nvPr>
        </p:nvSpPr>
        <p:spPr>
          <a:xfrm>
            <a:off x="533400" y="1660525"/>
            <a:ext cx="8305800" cy="4038600"/>
          </a:xfrm>
        </p:spPr>
        <p:txBody>
          <a:bodyPr/>
          <a:lstStyle/>
          <a:p>
            <a:pPr marL="0" indent="0">
              <a:spcBef>
                <a:spcPts val="0"/>
              </a:spcBef>
              <a:buFont typeface="Wingdings" pitchFamily="2" charset="2"/>
              <a:buNone/>
              <a:defRPr/>
            </a:pPr>
            <a:r>
              <a:rPr lang="en-US" sz="1800" dirty="0" smtClean="0">
                <a:ea typeface="ＭＳ Ｐゴシック" pitchFamily="-106" charset="-128"/>
              </a:rPr>
              <a:t>Tread gently when you walk into my life</a:t>
            </a:r>
          </a:p>
          <a:p>
            <a:pPr marL="0" indent="0">
              <a:spcBef>
                <a:spcPts val="0"/>
              </a:spcBef>
              <a:buFont typeface="Wingdings" pitchFamily="2" charset="2"/>
              <a:buNone/>
              <a:defRPr/>
            </a:pPr>
            <a:r>
              <a:rPr lang="en-US" sz="1800" dirty="0" smtClean="0">
                <a:ea typeface="ＭＳ Ｐゴシック" pitchFamily="-106" charset="-128"/>
              </a:rPr>
              <a:t>For around the body of my soul I have gathered</a:t>
            </a:r>
          </a:p>
          <a:p>
            <a:pPr marL="0" indent="0">
              <a:spcBef>
                <a:spcPts val="0"/>
              </a:spcBef>
              <a:buFont typeface="Wingdings" pitchFamily="2" charset="2"/>
              <a:buNone/>
              <a:defRPr/>
            </a:pPr>
            <a:r>
              <a:rPr lang="en-US" sz="1800" dirty="0" smtClean="0">
                <a:ea typeface="ＭＳ Ｐゴシック" pitchFamily="-106" charset="-128"/>
              </a:rPr>
              <a:t>Fragile gossamer, to the floor of little lies</a:t>
            </a:r>
          </a:p>
          <a:p>
            <a:pPr marL="0" indent="0">
              <a:spcBef>
                <a:spcPts val="0"/>
              </a:spcBef>
              <a:buFont typeface="Wingdings" pitchFamily="2" charset="2"/>
              <a:buNone/>
              <a:defRPr/>
            </a:pPr>
            <a:r>
              <a:rPr lang="en-US" sz="1800" dirty="0" smtClean="0">
                <a:ea typeface="ＭＳ Ｐゴシック" pitchFamily="-106" charset="-128"/>
              </a:rPr>
              <a:t>Not to deceive you - but to protect me.</a:t>
            </a:r>
          </a:p>
          <a:p>
            <a:pPr marL="0" indent="0">
              <a:spcBef>
                <a:spcPts val="0"/>
              </a:spcBef>
              <a:buFont typeface="Wingdings" pitchFamily="2" charset="2"/>
              <a:buNone/>
              <a:defRPr/>
            </a:pPr>
            <a:r>
              <a:rPr lang="en-US" sz="1800" dirty="0" smtClean="0">
                <a:ea typeface="ＭＳ Ｐゴシック" pitchFamily="-106" charset="-128"/>
              </a:rPr>
              <a:t> </a:t>
            </a:r>
          </a:p>
          <a:p>
            <a:pPr marL="0" indent="0">
              <a:spcBef>
                <a:spcPts val="0"/>
              </a:spcBef>
              <a:buFont typeface="Wingdings" pitchFamily="2" charset="2"/>
              <a:buNone/>
              <a:defRPr/>
            </a:pPr>
            <a:r>
              <a:rPr lang="en-US" sz="1800" dirty="0" smtClean="0">
                <a:ea typeface="ＭＳ Ｐゴシック" pitchFamily="-106" charset="-128"/>
              </a:rPr>
              <a:t>Do not pull at them to render my soul naked</a:t>
            </a:r>
          </a:p>
          <a:p>
            <a:pPr marL="0" indent="0">
              <a:spcBef>
                <a:spcPts val="0"/>
              </a:spcBef>
              <a:buFont typeface="Wingdings" pitchFamily="2" charset="2"/>
              <a:buNone/>
              <a:defRPr/>
            </a:pPr>
            <a:r>
              <a:rPr lang="en-US" sz="1800" dirty="0" smtClean="0">
                <a:ea typeface="ＭＳ Ｐゴシック" pitchFamily="-106" charset="-128"/>
              </a:rPr>
              <a:t>For they hide truths I have not yet the strength to face and </a:t>
            </a:r>
          </a:p>
          <a:p>
            <a:pPr marL="0" indent="0">
              <a:spcBef>
                <a:spcPts val="0"/>
              </a:spcBef>
              <a:buFont typeface="Wingdings" pitchFamily="2" charset="2"/>
              <a:buNone/>
              <a:defRPr/>
            </a:pPr>
            <a:r>
              <a:rPr lang="en-US" sz="1800" dirty="0" smtClean="0">
                <a:ea typeface="ＭＳ Ｐゴシック" pitchFamily="-106" charset="-128"/>
              </a:rPr>
              <a:t>When they are gone I may perish</a:t>
            </a:r>
          </a:p>
          <a:p>
            <a:pPr marL="0" indent="0">
              <a:spcBef>
                <a:spcPts val="0"/>
              </a:spcBef>
              <a:buFont typeface="Wingdings" pitchFamily="2" charset="2"/>
              <a:buNone/>
              <a:defRPr/>
            </a:pPr>
            <a:r>
              <a:rPr lang="en-US" sz="1800" dirty="0" smtClean="0">
                <a:ea typeface="ＭＳ Ｐゴシック" pitchFamily="-106" charset="-128"/>
              </a:rPr>
              <a:t>In the cold realities of your judgment I may die.</a:t>
            </a:r>
          </a:p>
          <a:p>
            <a:pPr marL="0" indent="0">
              <a:spcBef>
                <a:spcPts val="0"/>
              </a:spcBef>
              <a:buFont typeface="Wingdings" pitchFamily="2" charset="2"/>
              <a:buNone/>
              <a:defRPr/>
            </a:pPr>
            <a:r>
              <a:rPr lang="en-US" sz="1800" dirty="0" smtClean="0">
                <a:ea typeface="ＭＳ Ｐゴシック" pitchFamily="-106" charset="-128"/>
              </a:rPr>
              <a:t> </a:t>
            </a:r>
          </a:p>
          <a:p>
            <a:pPr marL="0" indent="0">
              <a:spcBef>
                <a:spcPts val="0"/>
              </a:spcBef>
              <a:buFont typeface="Wingdings" pitchFamily="2" charset="2"/>
              <a:buNone/>
              <a:defRPr/>
            </a:pPr>
            <a:r>
              <a:rPr lang="en-US" sz="1800" dirty="0" smtClean="0">
                <a:ea typeface="ＭＳ Ｐゴシック" pitchFamily="-106" charset="-128"/>
              </a:rPr>
              <a:t>But let me stand protected awhile</a:t>
            </a:r>
          </a:p>
          <a:p>
            <a:pPr marL="0" indent="0">
              <a:spcBef>
                <a:spcPts val="0"/>
              </a:spcBef>
              <a:buFont typeface="Wingdings" pitchFamily="2" charset="2"/>
              <a:buNone/>
              <a:defRPr/>
            </a:pPr>
            <a:r>
              <a:rPr lang="en-US" sz="1800" dirty="0" smtClean="0">
                <a:ea typeface="ＭＳ Ｐゴシック" pitchFamily="-106" charset="-128"/>
              </a:rPr>
              <a:t>Talk to me in love and when I am secure in that</a:t>
            </a:r>
          </a:p>
          <a:p>
            <a:pPr marL="0" indent="0">
              <a:spcBef>
                <a:spcPts val="0"/>
              </a:spcBef>
              <a:buFont typeface="Wingdings" pitchFamily="2" charset="2"/>
              <a:buNone/>
              <a:defRPr/>
            </a:pPr>
            <a:r>
              <a:rPr lang="en-US" sz="1800" dirty="0" smtClean="0">
                <a:ea typeface="ＭＳ Ｐゴシック" pitchFamily="-106" charset="-128"/>
              </a:rPr>
              <a:t>Those lies will fall away as un-needed peel</a:t>
            </a:r>
          </a:p>
          <a:p>
            <a:pPr marL="0" indent="0">
              <a:spcBef>
                <a:spcPts val="0"/>
              </a:spcBef>
              <a:buFont typeface="Wingdings" pitchFamily="2" charset="2"/>
              <a:buNone/>
              <a:defRPr/>
            </a:pPr>
            <a:r>
              <a:rPr lang="en-US" sz="1800" dirty="0" smtClean="0">
                <a:ea typeface="ＭＳ Ｐゴシック" pitchFamily="-106" charset="-128"/>
              </a:rPr>
              <a:t>Revealing the fruit, the feast. </a:t>
            </a:r>
          </a:p>
          <a:p>
            <a:pPr marL="0" indent="0">
              <a:spcBef>
                <a:spcPts val="0"/>
              </a:spcBef>
              <a:buFont typeface="Wingdings" pitchFamily="2" charset="2"/>
              <a:buNone/>
              <a:defRPr/>
            </a:pPr>
            <a:r>
              <a:rPr lang="en-US" sz="1800" dirty="0" smtClean="0">
                <a:ea typeface="ＭＳ Ｐゴシック" pitchFamily="-106" charset="-128"/>
              </a:rPr>
              <a:t>				(anonymous)</a:t>
            </a:r>
          </a:p>
          <a:p>
            <a:pPr marL="0" indent="0">
              <a:spcBef>
                <a:spcPts val="0"/>
              </a:spcBef>
              <a:buFont typeface="Wingdings" pitchFamily="2" charset="2"/>
              <a:buNone/>
              <a:defRPr/>
            </a:pPr>
            <a:r>
              <a:rPr lang="en-US" sz="2000" dirty="0" smtClean="0">
                <a:ea typeface="ＭＳ Ｐゴシック" pitchFamily="-106" charset="-128"/>
              </a:rPr>
              <a:t>					</a:t>
            </a:r>
            <a:endParaRPr lang="en-US" sz="2000" dirty="0">
              <a:ea typeface="ＭＳ Ｐゴシック" pitchFamily="-106" charset="-128"/>
            </a:endParaRPr>
          </a:p>
        </p:txBody>
      </p:sp>
      <p:sp>
        <p:nvSpPr>
          <p:cNvPr id="5" name="TextBox 4"/>
          <p:cNvSpPr txBox="1"/>
          <p:nvPr/>
        </p:nvSpPr>
        <p:spPr>
          <a:xfrm>
            <a:off x="762000" y="1371600"/>
            <a:ext cx="6858000" cy="584200"/>
          </a:xfrm>
          <a:prstGeom prst="rect">
            <a:avLst/>
          </a:prstGeom>
          <a:noFill/>
        </p:spPr>
        <p:txBody>
          <a:bodyPr>
            <a:spAutoFit/>
          </a:bodyPr>
          <a:lstStyle/>
          <a:p>
            <a:pPr>
              <a:defRPr/>
            </a:pPr>
            <a:endParaRPr lang="en-US" sz="3200" dirty="0">
              <a:latin typeface="+mj-lt"/>
            </a:endParaRPr>
          </a:p>
        </p:txBody>
      </p:sp>
      <p:sp>
        <p:nvSpPr>
          <p:cNvPr id="47109" name="Rectangle 2"/>
          <p:cNvSpPr>
            <a:spLocks noGrp="1" noChangeArrowheads="1"/>
          </p:cNvSpPr>
          <p:nvPr>
            <p:ph type="title"/>
          </p:nvPr>
        </p:nvSpPr>
        <p:spPr>
          <a:xfrm>
            <a:off x="304800" y="76200"/>
            <a:ext cx="8077200" cy="1066800"/>
          </a:xfrm>
        </p:spPr>
        <p:txBody>
          <a:bodyPr/>
          <a:lstStyle/>
          <a:p>
            <a:pPr eaLnBrk="1" hangingPunct="1">
              <a:spcBef>
                <a:spcPts val="600"/>
              </a:spcBef>
              <a:spcAft>
                <a:spcPts val="600"/>
              </a:spcAft>
            </a:pPr>
            <a:r>
              <a:rPr lang="en-US" altLang="en-US" smtClean="0">
                <a:solidFill>
                  <a:schemeClr val="bg1"/>
                </a:solidFill>
                <a:ea typeface="MS PGothic" pitchFamily="34" charset="-128"/>
              </a:rPr>
              <a:t>A Poem About Denial</a:t>
            </a:r>
            <a:endParaRPr lang="en-US" altLang="en-US" smtClean="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4800" y="533400"/>
            <a:ext cx="8513763" cy="5486400"/>
          </a:xfrm>
        </p:spPr>
      </p:pic>
      <p:sp>
        <p:nvSpPr>
          <p:cNvPr id="4" name="Slide Number Placeholder 3"/>
          <p:cNvSpPr>
            <a:spLocks noGrp="1"/>
          </p:cNvSpPr>
          <p:nvPr>
            <p:ph type="sldNum" sz="quarter" idx="4294967295"/>
          </p:nvPr>
        </p:nvSpPr>
        <p:spPr>
          <a:xfrm>
            <a:off x="7239000" y="6477000"/>
            <a:ext cx="1905000" cy="457200"/>
          </a:xfrm>
        </p:spPr>
        <p:txBody>
          <a:bodyPr/>
          <a:lstStyle/>
          <a:p>
            <a:pPr>
              <a:defRPr/>
            </a:pPr>
            <a:fld id="{0F60696D-D9AA-45A2-80D7-ECA019368185}" type="slidenum">
              <a:rPr lang="en-US" smtClean="0"/>
              <a:pPr>
                <a:defRPr/>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239000" y="6477000"/>
            <a:ext cx="1905000" cy="457200"/>
          </a:xfrm>
        </p:spPr>
        <p:txBody>
          <a:bodyPr/>
          <a:lstStyle/>
          <a:p>
            <a:pPr>
              <a:defRPr/>
            </a:pPr>
            <a:fld id="{53B8BF5F-A774-4278-8D60-29C9889DA35E}" type="slidenum">
              <a:rPr lang="en-US"/>
              <a:pPr>
                <a:defRPr/>
              </a:pPr>
              <a:t>35</a:t>
            </a:fld>
            <a:endParaRPr lang="en-US" sz="1400"/>
          </a:p>
        </p:txBody>
      </p:sp>
      <p:sp>
        <p:nvSpPr>
          <p:cNvPr id="49155" name="Rectangle 3"/>
          <p:cNvSpPr>
            <a:spLocks noGrp="1" noChangeArrowheads="1"/>
          </p:cNvSpPr>
          <p:nvPr>
            <p:ph type="body" idx="4294967295"/>
          </p:nvPr>
        </p:nvSpPr>
        <p:spPr>
          <a:xfrm>
            <a:off x="838200" y="2362200"/>
            <a:ext cx="8305800" cy="4038600"/>
          </a:xfrm>
        </p:spPr>
        <p:txBody>
          <a:bodyPr/>
          <a:lstStyle/>
          <a:p>
            <a:pPr marL="0" indent="0">
              <a:buFontTx/>
              <a:buNone/>
            </a:pPr>
            <a:r>
              <a:rPr lang="en-US" altLang="en-US" sz="2400" smtClean="0">
                <a:ea typeface="MS PGothic" pitchFamily="34" charset="-128"/>
              </a:rPr>
              <a:t>Form pairs. First, each of you will draw a house with your eyes closed using your non-dominant hand. </a:t>
            </a:r>
          </a:p>
          <a:p>
            <a:pPr marL="0" indent="0">
              <a:buFontTx/>
              <a:buNone/>
            </a:pPr>
            <a:r>
              <a:rPr lang="en-US" altLang="en-US" sz="2400" smtClean="0">
                <a:ea typeface="MS PGothic" pitchFamily="34" charset="-128"/>
              </a:rPr>
              <a:t>Then, turn the paper over and each partner will take a turn guiding the other in drawing a house. The helper can only use words and the drawer can only follow the helper’s instructions.</a:t>
            </a:r>
          </a:p>
        </p:txBody>
      </p:sp>
      <p:sp>
        <p:nvSpPr>
          <p:cNvPr id="49156" name="Rectangle 2"/>
          <p:cNvSpPr>
            <a:spLocks noGrp="1" noChangeArrowheads="1"/>
          </p:cNvSpPr>
          <p:nvPr>
            <p:ph type="title" idx="4294967295"/>
          </p:nvPr>
        </p:nvSpPr>
        <p:spPr>
          <a:xfrm>
            <a:off x="0" y="0"/>
            <a:ext cx="9144000" cy="1219200"/>
          </a:xfrm>
          <a:solidFill>
            <a:schemeClr val="tx2"/>
          </a:solidFill>
        </p:spPr>
        <p:txBody>
          <a:bodyPr/>
          <a:lstStyle/>
          <a:p>
            <a:pPr eaLnBrk="1" hangingPunct="1">
              <a:spcBef>
                <a:spcPts val="600"/>
              </a:spcBef>
              <a:spcAft>
                <a:spcPts val="600"/>
              </a:spcAft>
            </a:pPr>
            <a:r>
              <a:rPr lang="en-US" altLang="en-US" dirty="0" smtClean="0">
                <a:solidFill>
                  <a:schemeClr val="bg1"/>
                </a:solidFill>
                <a:ea typeface="MS PGothic" pitchFamily="34" charset="-128"/>
              </a:rPr>
              <a:t>Building Trust: A Game!</a:t>
            </a:r>
            <a:endParaRPr lang="en-US" altLang="en-US" dirty="0" smtClean="0">
              <a:solidFill>
                <a:schemeClr val="bg1"/>
              </a:solidFill>
            </a:endParaRPr>
          </a:p>
        </p:txBody>
      </p:sp>
      <p:sp>
        <p:nvSpPr>
          <p:cNvPr id="5" name="TextBox 4"/>
          <p:cNvSpPr txBox="1"/>
          <p:nvPr/>
        </p:nvSpPr>
        <p:spPr>
          <a:xfrm>
            <a:off x="762000" y="1371600"/>
            <a:ext cx="6858000" cy="584200"/>
          </a:xfrm>
          <a:prstGeom prst="rect">
            <a:avLst/>
          </a:prstGeom>
          <a:noFill/>
        </p:spPr>
        <p:txBody>
          <a:bodyPr>
            <a:spAutoFit/>
          </a:bodyPr>
          <a:lstStyle/>
          <a:p>
            <a:pPr>
              <a:defRPr/>
            </a:pPr>
            <a:endParaRPr lang="en-US" sz="3200" dirty="0">
              <a:latin typeface="+mj-l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1000" y="228600"/>
            <a:ext cx="8077200" cy="762000"/>
          </a:xfrm>
        </p:spPr>
        <p:txBody>
          <a:bodyPr/>
          <a:lstStyle/>
          <a:p>
            <a:r>
              <a:rPr lang="en-US" altLang="en-US" smtClean="0">
                <a:solidFill>
                  <a:schemeClr val="bg1"/>
                </a:solidFill>
              </a:rPr>
              <a:t>True or False?</a:t>
            </a:r>
          </a:p>
        </p:txBody>
      </p:sp>
      <p:sp>
        <p:nvSpPr>
          <p:cNvPr id="3" name="Content Placeholder 2"/>
          <p:cNvSpPr>
            <a:spLocks noGrp="1"/>
          </p:cNvSpPr>
          <p:nvPr>
            <p:ph idx="1"/>
          </p:nvPr>
        </p:nvSpPr>
        <p:spPr>
          <a:xfrm>
            <a:off x="381000" y="1371600"/>
            <a:ext cx="8077200" cy="4038600"/>
          </a:xfrm>
        </p:spPr>
        <p:txBody>
          <a:bodyPr/>
          <a:lstStyle/>
          <a:p>
            <a:pPr>
              <a:defRPr/>
            </a:pPr>
            <a:r>
              <a:rPr lang="en-US" dirty="0" smtClean="0"/>
              <a:t>Substance misuse has no effect on TBI</a:t>
            </a:r>
          </a:p>
          <a:p>
            <a:pPr marL="457200" lvl="1" indent="0">
              <a:buFont typeface="Wingdings" pitchFamily="2" charset="2"/>
              <a:buNone/>
              <a:defRPr/>
            </a:pPr>
            <a:endParaRPr lang="en-US" dirty="0" smtClean="0"/>
          </a:p>
          <a:p>
            <a:pPr lvl="1">
              <a:defRPr/>
            </a:pPr>
            <a:r>
              <a:rPr lang="en-US" dirty="0" smtClean="0"/>
              <a:t>FALSE: &gt; death, poorer health outcomes, ongoing disability, and non-productivity for 1+ </a:t>
            </a:r>
            <a:r>
              <a:rPr lang="en-US" dirty="0" err="1" smtClean="0"/>
              <a:t>yrs</a:t>
            </a:r>
            <a:endParaRPr lang="en-US" dirty="0" smtClean="0"/>
          </a:p>
          <a:p>
            <a:pPr>
              <a:defRPr/>
            </a:pPr>
            <a:r>
              <a:rPr lang="en-US" dirty="0" smtClean="0"/>
              <a:t>TBI and Alcohol Use at time of injury = common</a:t>
            </a:r>
          </a:p>
          <a:p>
            <a:pPr lvl="1">
              <a:defRPr/>
            </a:pPr>
            <a:r>
              <a:rPr lang="en-US" dirty="0" smtClean="0"/>
              <a:t>TRUE 1/3 -1/2 intoxicated at time of injury</a:t>
            </a:r>
          </a:p>
          <a:p>
            <a:pPr lvl="1">
              <a:defRPr/>
            </a:pPr>
            <a:r>
              <a:rPr lang="en-US" dirty="0" smtClean="0"/>
              <a:t>¾ has measureable amounts in body</a:t>
            </a:r>
            <a:endParaRPr lang="en-US" dirty="0"/>
          </a:p>
        </p:txBody>
      </p:sp>
      <p:sp>
        <p:nvSpPr>
          <p:cNvPr id="51204" name="Rectangle 3"/>
          <p:cNvSpPr>
            <a:spLocks noChangeArrowheads="1"/>
          </p:cNvSpPr>
          <p:nvPr/>
        </p:nvSpPr>
        <p:spPr bwMode="auto">
          <a:xfrm>
            <a:off x="762000" y="5443538"/>
            <a:ext cx="769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itchFamily="34" charset="0"/>
              </a:defRPr>
            </a:lvl1pPr>
            <a:lvl2pPr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lvl="1" eaLnBrk="1" hangingPunct="1"/>
            <a:r>
              <a:rPr lang="en-US" altLang="en-US">
                <a:hlinkClick r:id="rId2"/>
              </a:rPr>
              <a:t>http://www.brainline.org/content/2009/03/substance-abuse-and-traumatic-brain-injury_pageall.html</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anim calcmode="lin" valueType="num">
                                      <p:cBhvr>
                                        <p:cTn id="1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1000"/>
                                        <p:tgtEl>
                                          <p:spTgt spid="3">
                                            <p:txEl>
                                              <p:pRg st="5" end="5"/>
                                            </p:txEl>
                                          </p:spTgt>
                                        </p:tgtEl>
                                      </p:cBhvr>
                                    </p:animEffect>
                                    <p:anim calcmode="lin" valueType="num">
                                      <p:cBhvr>
                                        <p:cTn id="1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81000" y="228600"/>
            <a:ext cx="8077200" cy="762000"/>
          </a:xfrm>
        </p:spPr>
        <p:txBody>
          <a:bodyPr/>
          <a:lstStyle/>
          <a:p>
            <a:r>
              <a:rPr lang="en-US" altLang="en-US" smtClean="0">
                <a:solidFill>
                  <a:schemeClr val="bg1"/>
                </a:solidFill>
              </a:rPr>
              <a:t>True or False?</a:t>
            </a:r>
          </a:p>
        </p:txBody>
      </p:sp>
      <p:sp>
        <p:nvSpPr>
          <p:cNvPr id="3" name="Content Placeholder 2"/>
          <p:cNvSpPr>
            <a:spLocks noGrp="1"/>
          </p:cNvSpPr>
          <p:nvPr>
            <p:ph idx="1"/>
          </p:nvPr>
        </p:nvSpPr>
        <p:spPr>
          <a:xfrm>
            <a:off x="152400" y="1295400"/>
            <a:ext cx="8077200" cy="4038600"/>
          </a:xfrm>
        </p:spPr>
        <p:txBody>
          <a:bodyPr/>
          <a:lstStyle/>
          <a:p>
            <a:pPr>
              <a:defRPr/>
            </a:pPr>
            <a:r>
              <a:rPr lang="en-US" dirty="0" smtClean="0"/>
              <a:t>TBI is rare amongst people in SUD Treatment</a:t>
            </a:r>
          </a:p>
          <a:p>
            <a:pPr lvl="1">
              <a:defRPr/>
            </a:pPr>
            <a:endParaRPr lang="en-US" dirty="0" smtClean="0"/>
          </a:p>
          <a:p>
            <a:pPr lvl="1">
              <a:defRPr/>
            </a:pPr>
            <a:r>
              <a:rPr lang="en-US" dirty="0" smtClean="0"/>
              <a:t>FALSE: &gt; 38-63%</a:t>
            </a:r>
          </a:p>
          <a:p>
            <a:pPr>
              <a:defRPr/>
            </a:pPr>
            <a:r>
              <a:rPr lang="en-US" dirty="0" smtClean="0"/>
              <a:t>Once someone has an alcohol-related TBI, they are more careful and avoid  further accidents.</a:t>
            </a:r>
          </a:p>
          <a:p>
            <a:pPr lvl="1">
              <a:defRPr/>
            </a:pPr>
            <a:r>
              <a:rPr lang="en-US" dirty="0" smtClean="0"/>
              <a:t>FALSE: Some evidence that the frontal cortex, often affected  by TBI, may induce deficits in cognitive processing involving self-regulation and mental control, increasing risky behavior.</a:t>
            </a:r>
          </a:p>
        </p:txBody>
      </p:sp>
      <p:sp>
        <p:nvSpPr>
          <p:cNvPr id="52228" name="Rectangle 3"/>
          <p:cNvSpPr>
            <a:spLocks noChangeArrowheads="1"/>
          </p:cNvSpPr>
          <p:nvPr/>
        </p:nvSpPr>
        <p:spPr bwMode="auto">
          <a:xfrm>
            <a:off x="1219200" y="54102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itchFamily="34" charset="0"/>
              </a:defRPr>
            </a:lvl1pPr>
            <a:lvl2pPr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lvl="1" eaLnBrk="1" hangingPunct="1"/>
            <a:r>
              <a:rPr lang="en-US" altLang="en-US">
                <a:hlinkClick r:id="rId2"/>
              </a:rPr>
              <a:t>http://www.brainline.org/content/2009/03/substance-abuse-and-traumatic-brain-injury_pageall.html</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077200" cy="762000"/>
          </a:xfrm>
        </p:spPr>
        <p:txBody>
          <a:bodyPr/>
          <a:lstStyle/>
          <a:p>
            <a:r>
              <a:rPr lang="en-US" dirty="0" smtClean="0">
                <a:solidFill>
                  <a:schemeClr val="bg2"/>
                </a:solidFill>
              </a:rPr>
              <a:t>True or False</a:t>
            </a:r>
            <a:endParaRPr lang="en-US" dirty="0">
              <a:solidFill>
                <a:schemeClr val="bg2"/>
              </a:solidFill>
            </a:endParaRPr>
          </a:p>
        </p:txBody>
      </p:sp>
      <p:sp>
        <p:nvSpPr>
          <p:cNvPr id="3" name="Content Placeholder 2"/>
          <p:cNvSpPr>
            <a:spLocks noGrp="1"/>
          </p:cNvSpPr>
          <p:nvPr>
            <p:ph idx="1"/>
          </p:nvPr>
        </p:nvSpPr>
        <p:spPr>
          <a:xfrm>
            <a:off x="609600" y="1295400"/>
            <a:ext cx="8077200" cy="4038600"/>
          </a:xfrm>
        </p:spPr>
        <p:txBody>
          <a:bodyPr/>
          <a:lstStyle/>
          <a:p>
            <a:r>
              <a:rPr lang="en-US" dirty="0" smtClean="0"/>
              <a:t>TBI is not a risk factor for developing sub use problems</a:t>
            </a:r>
          </a:p>
          <a:p>
            <a:pPr lvl="1"/>
            <a:endParaRPr lang="en-US" dirty="0"/>
          </a:p>
          <a:p>
            <a:pPr lvl="1"/>
            <a:r>
              <a:rPr lang="en-US" dirty="0" smtClean="0"/>
              <a:t>FALSE: 20% of people develop a problem</a:t>
            </a:r>
          </a:p>
          <a:p>
            <a:pPr lvl="1"/>
            <a:endParaRPr lang="en-US" dirty="0"/>
          </a:p>
          <a:p>
            <a:r>
              <a:rPr lang="en-US" dirty="0" smtClean="0"/>
              <a:t>Clients with TBI may lack necessary motivation to go into SUD treatment</a:t>
            </a:r>
          </a:p>
          <a:p>
            <a:endParaRPr lang="en-US" dirty="0"/>
          </a:p>
          <a:p>
            <a:pPr lvl="1"/>
            <a:r>
              <a:rPr lang="en-US" dirty="0" smtClean="0"/>
              <a:t>True</a:t>
            </a:r>
            <a:endParaRPr lang="en-US" dirty="0"/>
          </a:p>
        </p:txBody>
      </p:sp>
    </p:spTree>
    <p:extLst>
      <p:ext uri="{BB962C8B-B14F-4D97-AF65-F5344CB8AC3E}">
        <p14:creationId xmlns:p14="http://schemas.microsoft.com/office/powerpoint/2010/main" val="524358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a:xfrm>
            <a:off x="685800" y="152400"/>
            <a:ext cx="8229600" cy="5791200"/>
          </a:xfrm>
        </p:spPr>
        <p:txBody>
          <a:bodyPr/>
          <a:lstStyle/>
          <a:p>
            <a:pPr marL="342900" lvl="1" indent="-342900">
              <a:buFontTx/>
              <a:buNone/>
            </a:pPr>
            <a:r>
              <a:rPr lang="en-US" altLang="en-US" sz="8000" dirty="0" smtClean="0">
                <a:solidFill>
                  <a:srgbClr val="FF0000"/>
                </a:solidFill>
                <a:latin typeface="Jokerman" pitchFamily="82" charset="0"/>
              </a:rPr>
              <a:t>			</a:t>
            </a:r>
            <a:endParaRPr lang="en-US" altLang="en-US" dirty="0" smtClean="0"/>
          </a:p>
        </p:txBody>
      </p:sp>
      <p:pic>
        <p:nvPicPr>
          <p:cNvPr id="22533" name="Picture 6" descr="Boston-Dec2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798" y="152400"/>
            <a:ext cx="4754485" cy="629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0989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228600" y="228600"/>
            <a:ext cx="7772400" cy="1470025"/>
          </a:xfrm>
        </p:spPr>
        <p:txBody>
          <a:bodyPr/>
          <a:lstStyle/>
          <a:p>
            <a:r>
              <a:rPr lang="en-US" altLang="en-US" sz="2400" smtClean="0">
                <a:solidFill>
                  <a:schemeClr val="bg1"/>
                </a:solidFill>
              </a:rPr>
              <a:t>When you were young, did you dream of growing up to become addicted to alcohol or other drugs?</a:t>
            </a:r>
          </a:p>
        </p:txBody>
      </p:sp>
      <p:pic>
        <p:nvPicPr>
          <p:cNvPr id="20483" name="Picture 2" descr="C:\Documents and Settings\enidwatson\Local Settings\Temporary Internet Files\Content.IE5\6BNINC6J\MP9001828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C:\Documents and Settings\enidwatson\Local Settings\Temporary Internet Files\Content.IE5\S551VD6T\MP9004484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828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ltLang="en-US" sz="3600" smtClean="0"/>
              <a:t>Of all substances of abuse (including cocaine, heroin, and marijuana), </a:t>
            </a:r>
            <a:r>
              <a:rPr lang="en-US" altLang="en-US" sz="3600" smtClean="0">
                <a:solidFill>
                  <a:srgbClr val="FF0000"/>
                </a:solidFill>
              </a:rPr>
              <a:t>alcohol</a:t>
            </a:r>
            <a:r>
              <a:rPr lang="en-US" altLang="en-US" sz="3600" smtClean="0">
                <a:solidFill>
                  <a:schemeClr val="tx1"/>
                </a:solidFill>
              </a:rPr>
              <a:t> </a:t>
            </a:r>
            <a:r>
              <a:rPr lang="en-US" altLang="en-US" sz="3600" smtClean="0"/>
              <a:t>produces by far the most serious neurobehavioral effects in the fetus. </a:t>
            </a:r>
          </a:p>
        </p:txBody>
      </p:sp>
      <p:sp>
        <p:nvSpPr>
          <p:cNvPr id="24579" name="Rectangle 5"/>
          <p:cNvSpPr>
            <a:spLocks noGrp="1" noChangeArrowheads="1"/>
          </p:cNvSpPr>
          <p:nvPr>
            <p:ph idx="1"/>
          </p:nvPr>
        </p:nvSpPr>
        <p:spPr/>
        <p:txBody>
          <a:bodyPr/>
          <a:lstStyle/>
          <a:p>
            <a:pPr algn="r">
              <a:defRPr/>
            </a:pPr>
            <a:endParaRPr lang="en-US" altLang="en-US" sz="1400" dirty="0" smtClean="0"/>
          </a:p>
          <a:p>
            <a:pPr algn="r">
              <a:defRPr/>
            </a:pPr>
            <a:endParaRPr lang="en-US" altLang="en-US" sz="1400" dirty="0" smtClean="0"/>
          </a:p>
          <a:p>
            <a:pPr algn="r">
              <a:defRPr/>
            </a:pPr>
            <a:endParaRPr lang="en-US" altLang="en-US" sz="1400" dirty="0" smtClean="0"/>
          </a:p>
          <a:p>
            <a:pPr algn="r">
              <a:defRPr/>
            </a:pPr>
            <a:endParaRPr lang="en-US" altLang="en-US" sz="1600" dirty="0" smtClean="0"/>
          </a:p>
          <a:p>
            <a:pPr algn="r">
              <a:defRPr/>
            </a:pPr>
            <a:endParaRPr lang="en-US" altLang="en-US" sz="1600" dirty="0"/>
          </a:p>
          <a:p>
            <a:pPr algn="r">
              <a:defRPr/>
            </a:pPr>
            <a:endParaRPr lang="en-US" altLang="en-US" sz="1600" dirty="0" smtClean="0"/>
          </a:p>
          <a:p>
            <a:pPr algn="r">
              <a:defRPr/>
            </a:pPr>
            <a:endParaRPr lang="en-US" altLang="en-US" sz="1600" dirty="0"/>
          </a:p>
          <a:p>
            <a:pPr algn="r">
              <a:defRPr/>
            </a:pPr>
            <a:endParaRPr lang="en-US" altLang="en-US" sz="1600" dirty="0" smtClean="0"/>
          </a:p>
          <a:p>
            <a:pPr algn="r">
              <a:defRPr/>
            </a:pPr>
            <a:endParaRPr lang="en-US" altLang="en-US" sz="1600" dirty="0"/>
          </a:p>
          <a:p>
            <a:pPr algn="r">
              <a:defRPr/>
            </a:pPr>
            <a:r>
              <a:rPr lang="en-US" altLang="en-US" sz="1600" dirty="0" smtClean="0"/>
              <a:t>Stratton, Institute of Medicine,1996</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962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228600"/>
            <a:ext cx="6324600" cy="584200"/>
          </a:xfrm>
          <a:prstGeom prst="rect">
            <a:avLst/>
          </a:prstGeom>
          <a:noFill/>
        </p:spPr>
        <p:txBody>
          <a:bodyPr>
            <a:spAutoFit/>
          </a:bodyPr>
          <a:lstStyle/>
          <a:p>
            <a:pPr>
              <a:defRPr/>
            </a:pPr>
            <a:r>
              <a:rPr lang="en-US" sz="3200" dirty="0">
                <a:solidFill>
                  <a:schemeClr val="bg2"/>
                </a:solidFill>
                <a:latin typeface="+mj-lt"/>
              </a:rPr>
              <a:t>Alcohol = Teratogen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 y="0"/>
            <a:ext cx="8077200" cy="762000"/>
          </a:xfrm>
        </p:spPr>
        <p:txBody>
          <a:bodyPr/>
          <a:lstStyle/>
          <a:p>
            <a:r>
              <a:rPr lang="en-US" dirty="0" smtClean="0">
                <a:solidFill>
                  <a:schemeClr val="bg2"/>
                </a:solidFill>
              </a:rPr>
              <a:t/>
            </a:r>
            <a:br>
              <a:rPr lang="en-US" dirty="0" smtClean="0">
                <a:solidFill>
                  <a:schemeClr val="bg2"/>
                </a:solidFill>
              </a:rPr>
            </a:br>
            <a:r>
              <a:rPr lang="en-US" dirty="0" smtClean="0">
                <a:solidFill>
                  <a:schemeClr val="bg2"/>
                </a:solidFill>
              </a:rPr>
              <a:t>Patrick Kennedy…</a:t>
            </a:r>
            <a:endParaRPr lang="en-US" dirty="0">
              <a:solidFill>
                <a:schemeClr val="bg2"/>
              </a:solidFill>
            </a:endParaRPr>
          </a:p>
        </p:txBody>
      </p:sp>
      <p:sp>
        <p:nvSpPr>
          <p:cNvPr id="3" name="Content Placeholder 2"/>
          <p:cNvSpPr>
            <a:spLocks noGrp="1"/>
          </p:cNvSpPr>
          <p:nvPr>
            <p:ph idx="1"/>
          </p:nvPr>
        </p:nvSpPr>
        <p:spPr>
          <a:xfrm>
            <a:off x="533400" y="1828800"/>
            <a:ext cx="8077200" cy="4038600"/>
          </a:xfrm>
        </p:spPr>
        <p:txBody>
          <a:bodyPr/>
          <a:lstStyle/>
          <a:p>
            <a:r>
              <a:rPr lang="en-US" dirty="0" smtClean="0"/>
              <a:t>“In </a:t>
            </a:r>
            <a:r>
              <a:rPr lang="en-US" dirty="0"/>
              <a:t>relation to the issue of TBI and the </a:t>
            </a:r>
            <a:r>
              <a:rPr lang="en-US" dirty="0" smtClean="0"/>
              <a:t>National Football League, the </a:t>
            </a:r>
            <a:r>
              <a:rPr lang="en-US" dirty="0"/>
              <a:t>biggest source of TBI is fetal </a:t>
            </a:r>
            <a:r>
              <a:rPr lang="en-US" dirty="0" smtClean="0"/>
              <a:t>alcohol…”</a:t>
            </a:r>
            <a:endParaRPr lang="en-US" dirty="0"/>
          </a:p>
          <a:p>
            <a:pPr marL="0" indent="0" algn="r">
              <a:buNone/>
            </a:pPr>
            <a:endParaRPr lang="en-US" sz="1800" dirty="0" smtClean="0"/>
          </a:p>
          <a:p>
            <a:pPr marL="0" indent="0" algn="r">
              <a:buNone/>
            </a:pPr>
            <a:endParaRPr lang="en-US" sz="1800" dirty="0" smtClean="0"/>
          </a:p>
          <a:p>
            <a:pPr marL="0" indent="0" algn="r">
              <a:buNone/>
            </a:pPr>
            <a:endParaRPr lang="en-US" sz="1800" dirty="0"/>
          </a:p>
          <a:p>
            <a:pPr marL="0" indent="0" algn="r">
              <a:buNone/>
            </a:pPr>
            <a:endParaRPr lang="en-US" sz="1800" dirty="0" smtClean="0"/>
          </a:p>
          <a:p>
            <a:pPr marL="0" indent="0" algn="r">
              <a:buNone/>
            </a:pPr>
            <a:endParaRPr lang="en-US" sz="1800" dirty="0"/>
          </a:p>
          <a:p>
            <a:pPr marL="0" indent="0" algn="r">
              <a:buNone/>
            </a:pPr>
            <a:r>
              <a:rPr lang="en-US" sz="1800" dirty="0" smtClean="0"/>
              <a:t>From the American </a:t>
            </a:r>
            <a:r>
              <a:rPr lang="en-US" sz="1800" dirty="0"/>
              <a:t>Society of Addiction </a:t>
            </a:r>
            <a:r>
              <a:rPr lang="en-US" sz="1800" dirty="0" smtClean="0"/>
              <a:t>Medicine meeting, April, 2015.</a:t>
            </a:r>
            <a:endParaRPr lang="en-US" sz="1800" dirty="0"/>
          </a:p>
        </p:txBody>
      </p:sp>
      <p:pic>
        <p:nvPicPr>
          <p:cNvPr id="300035" name="Picture 3" descr="C:\Users\enidwatson\AppData\Local\Microsoft\Windows\Temporary Internet Files\Content.IE5\BP4WM9TQ\nfl-football[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847495"/>
            <a:ext cx="1873347" cy="1098607"/>
          </a:xfrm>
          <a:prstGeom prst="rect">
            <a:avLst/>
          </a:prstGeom>
          <a:noFill/>
          <a:extLst>
            <a:ext uri="{909E8E84-426E-40DD-AFC4-6F175D3DCCD1}">
              <a14:hiddenFill xmlns:a14="http://schemas.microsoft.com/office/drawing/2010/main">
                <a:solidFill>
                  <a:srgbClr val="FFFFFF"/>
                </a:solidFill>
              </a14:hiddenFill>
            </a:ext>
          </a:extLst>
        </p:spPr>
      </p:pic>
      <p:pic>
        <p:nvPicPr>
          <p:cNvPr id="300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1" y="3352800"/>
            <a:ext cx="1577986" cy="208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348865000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33375" y="12700"/>
            <a:ext cx="7772400" cy="1143000"/>
          </a:xfrm>
        </p:spPr>
        <p:txBody>
          <a:bodyPr/>
          <a:lstStyle/>
          <a:p>
            <a:r>
              <a:rPr lang="en-US" altLang="en-US" sz="2900" smtClean="0">
                <a:solidFill>
                  <a:schemeClr val="bg1"/>
                </a:solidFill>
              </a:rPr>
              <a:t>The Effects of Alcohol Consumption </a:t>
            </a:r>
            <a:br>
              <a:rPr lang="en-US" altLang="en-US" sz="2900" smtClean="0">
                <a:solidFill>
                  <a:schemeClr val="bg1"/>
                </a:solidFill>
              </a:rPr>
            </a:br>
            <a:r>
              <a:rPr lang="en-US" altLang="en-US" sz="2900" smtClean="0">
                <a:solidFill>
                  <a:schemeClr val="bg1"/>
                </a:solidFill>
              </a:rPr>
              <a:t>on a Developing Baby</a:t>
            </a:r>
          </a:p>
        </p:txBody>
      </p:sp>
      <p:graphicFrame>
        <p:nvGraphicFramePr>
          <p:cNvPr id="4" name="Table 3"/>
          <p:cNvGraphicFramePr>
            <a:graphicFrameLocks noGrp="1"/>
          </p:cNvGraphicFramePr>
          <p:nvPr/>
        </p:nvGraphicFramePr>
        <p:xfrm>
          <a:off x="304800" y="1447800"/>
          <a:ext cx="8610600" cy="5145088"/>
        </p:xfrm>
        <a:graphic>
          <a:graphicData uri="http://schemas.openxmlformats.org/drawingml/2006/table">
            <a:tbl>
              <a:tblPr/>
              <a:tblGrid>
                <a:gridCol w="2152353"/>
                <a:gridCol w="2152947"/>
                <a:gridCol w="2073913"/>
                <a:gridCol w="2231387"/>
              </a:tblGrid>
              <a:tr h="428522">
                <a:tc>
                  <a:txBody>
                    <a:bodyPr/>
                    <a:lstStyle/>
                    <a:p>
                      <a:pPr marL="0" marR="0" algn="ctr">
                        <a:spcBef>
                          <a:spcPts val="0"/>
                        </a:spcBef>
                        <a:spcAft>
                          <a:spcPts val="0"/>
                        </a:spcAft>
                      </a:pPr>
                      <a:r>
                        <a:rPr lang="en-US" sz="1400" b="1" dirty="0">
                          <a:solidFill>
                            <a:schemeClr val="bg1">
                              <a:lumMod val="10000"/>
                            </a:schemeClr>
                          </a:solidFill>
                          <a:latin typeface="Times" panose="02020603050405020304" pitchFamily="18" charset="0"/>
                          <a:ea typeface="Times New Roman"/>
                          <a:cs typeface="Times" panose="02020603050405020304" pitchFamily="18" charset="0"/>
                        </a:rPr>
                        <a:t>Months 1, 2, &amp; 3</a:t>
                      </a:r>
                      <a:endParaRPr lang="en-US" sz="1400" dirty="0">
                        <a:solidFill>
                          <a:schemeClr val="bg1">
                            <a:lumMod val="10000"/>
                          </a:schemeClr>
                        </a:solidFill>
                        <a:latin typeface="Times" panose="02020603050405020304" pitchFamily="18" charset="0"/>
                        <a:ea typeface="Times New Roman"/>
                        <a:cs typeface="Times" panose="02020603050405020304" pitchFamily="18" charset="0"/>
                      </a:endParaRPr>
                    </a:p>
                  </a:txBody>
                  <a:tcPr marL="48381" marR="48381" marT="48374" marB="48374">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bg1">
                              <a:lumMod val="10000"/>
                            </a:schemeClr>
                          </a:solidFill>
                          <a:latin typeface="Times" panose="02020603050405020304" pitchFamily="18" charset="0"/>
                          <a:ea typeface="Times New Roman"/>
                          <a:cs typeface="Times" panose="02020603050405020304" pitchFamily="18" charset="0"/>
                        </a:rPr>
                        <a:t>Months 4, 5, &amp; 6</a:t>
                      </a:r>
                      <a:endParaRPr lang="en-US" sz="1400" dirty="0">
                        <a:solidFill>
                          <a:schemeClr val="bg1">
                            <a:lumMod val="10000"/>
                          </a:schemeClr>
                        </a:solidFill>
                        <a:latin typeface="Times" panose="02020603050405020304" pitchFamily="18" charset="0"/>
                        <a:ea typeface="Times New Roman"/>
                        <a:cs typeface="Times" panose="02020603050405020304" pitchFamily="18" charset="0"/>
                      </a:endParaRPr>
                    </a:p>
                  </a:txBody>
                  <a:tcPr marL="48381" marR="48381" marT="48374" marB="48374">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bg1">
                              <a:lumMod val="10000"/>
                            </a:schemeClr>
                          </a:solidFill>
                          <a:latin typeface="Times" panose="02020603050405020304" pitchFamily="18" charset="0"/>
                          <a:ea typeface="Times New Roman"/>
                          <a:cs typeface="Times" panose="02020603050405020304" pitchFamily="18" charset="0"/>
                        </a:rPr>
                        <a:t>Months 7, 8, &amp; 9</a:t>
                      </a:r>
                      <a:endParaRPr lang="en-US" sz="1400" dirty="0">
                        <a:solidFill>
                          <a:schemeClr val="bg1">
                            <a:lumMod val="10000"/>
                          </a:schemeClr>
                        </a:solidFill>
                        <a:latin typeface="Times" panose="02020603050405020304" pitchFamily="18" charset="0"/>
                        <a:ea typeface="Times New Roman"/>
                        <a:cs typeface="Times" panose="02020603050405020304" pitchFamily="18" charset="0"/>
                      </a:endParaRPr>
                    </a:p>
                  </a:txBody>
                  <a:tcPr marL="48381" marR="48381" marT="48374" marB="48374">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bg1">
                              <a:lumMod val="10000"/>
                            </a:schemeClr>
                          </a:solidFill>
                          <a:latin typeface="Times" panose="02020603050405020304" pitchFamily="18" charset="0"/>
                          <a:ea typeface="Times New Roman"/>
                          <a:cs typeface="Times" panose="02020603050405020304" pitchFamily="18" charset="0"/>
                        </a:rPr>
                        <a:t>Birth–18 months</a:t>
                      </a:r>
                      <a:endParaRPr lang="en-US" sz="1400" dirty="0">
                        <a:solidFill>
                          <a:schemeClr val="bg1">
                            <a:lumMod val="10000"/>
                          </a:schemeClr>
                        </a:solidFill>
                        <a:latin typeface="Times" panose="02020603050405020304" pitchFamily="18" charset="0"/>
                        <a:ea typeface="Times New Roman"/>
                        <a:cs typeface="Times" panose="02020603050405020304" pitchFamily="18" charset="0"/>
                      </a:endParaRPr>
                    </a:p>
                  </a:txBody>
                  <a:tcPr marL="48381" marR="48381" marT="48374" marB="48374">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552405">
                <a:tc>
                  <a:txBody>
                    <a:bodyPr/>
                    <a:lstStyle/>
                    <a:p>
                      <a:pPr marL="342900" marR="0" lvl="0" indent="-342900" algn="l">
                        <a:spcBef>
                          <a:spcPts val="0"/>
                        </a:spcBef>
                        <a:spcAft>
                          <a:spcPts val="0"/>
                        </a:spcAft>
                        <a:buSzPts val="1000"/>
                        <a:buFont typeface="Symbol"/>
                        <a:buChar char=""/>
                        <a:tabLst>
                          <a:tab pos="91440" algn="l"/>
                        </a:tabLst>
                      </a:pPr>
                      <a:endParaRPr lang="en-US" sz="1100" dirty="0">
                        <a:latin typeface="+mj-lt"/>
                        <a:ea typeface="Times New Roman"/>
                      </a:endParaRP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SzPts val="1000"/>
                        <a:buFont typeface="Symbol"/>
                        <a:buChar char=""/>
                        <a:tabLst>
                          <a:tab pos="91440" algn="l"/>
                        </a:tabLst>
                      </a:pPr>
                      <a:endParaRPr lang="en-US" sz="1100">
                        <a:latin typeface="+mj-lt"/>
                        <a:ea typeface="Times New Roman"/>
                      </a:endParaRP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SzPts val="1000"/>
                        <a:buFont typeface="Symbol"/>
                        <a:buChar char=""/>
                        <a:tabLst>
                          <a:tab pos="91440" algn="l"/>
                        </a:tabLst>
                      </a:pPr>
                      <a:endParaRPr lang="en-US" sz="1100" dirty="0">
                        <a:latin typeface="+mj-lt"/>
                        <a:ea typeface="Times New Roman"/>
                      </a:endParaRP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342900" marR="0" lvl="0" indent="-342900" algn="l">
                        <a:spcBef>
                          <a:spcPts val="0"/>
                        </a:spcBef>
                        <a:spcAft>
                          <a:spcPts val="0"/>
                        </a:spcAft>
                        <a:buSzPts val="1000"/>
                        <a:buFont typeface="Symbol"/>
                        <a:buChar char=""/>
                        <a:tabLst>
                          <a:tab pos="91440" algn="l"/>
                        </a:tabLst>
                      </a:pPr>
                      <a:endParaRPr lang="en-US" sz="1100" dirty="0">
                        <a:latin typeface="+mj-lt"/>
                        <a:ea typeface="Times New Roman"/>
                      </a:endParaRP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066653">
                <a:tc>
                  <a:txBody>
                    <a:bodyPr/>
                    <a:lstStyle/>
                    <a:p>
                      <a:pPr marL="0" marR="0" algn="l">
                        <a:spcBef>
                          <a:spcPts val="0"/>
                        </a:spcBef>
                        <a:spcAft>
                          <a:spcPts val="0"/>
                        </a:spcAft>
                      </a:pPr>
                      <a:endParaRPr lang="en-US" sz="1100" dirty="0">
                        <a:solidFill>
                          <a:schemeClr val="bg1">
                            <a:lumMod val="10000"/>
                          </a:schemeClr>
                        </a:solidFill>
                        <a:latin typeface="Times" panose="02020603050405020304" pitchFamily="18" charset="0"/>
                        <a:ea typeface="Times New Roman"/>
                        <a:cs typeface="Times" panose="02020603050405020304" pitchFamily="18" charset="0"/>
                      </a:endParaRPr>
                    </a:p>
                    <a:p>
                      <a:pPr marL="342900" marR="0" lvl="0" indent="-342900" algn="l">
                        <a:spcBef>
                          <a:spcPts val="0"/>
                        </a:spcBef>
                        <a:spcAft>
                          <a:spcPts val="0"/>
                        </a:spcAft>
                        <a:buSzPts val="1000"/>
                        <a:buFont typeface="Symbol"/>
                        <a:buChar char=""/>
                        <a:tabLst>
                          <a:tab pos="91440" algn="l"/>
                        </a:tabLs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The major organs develop (heart, lungs, kidneys, etc.)</a:t>
                      </a:r>
                    </a:p>
                    <a:p>
                      <a:pPr marL="342900" marR="0" lvl="0" indent="-342900" algn="l">
                        <a:spcBef>
                          <a:spcPts val="0"/>
                        </a:spcBef>
                        <a:spcAft>
                          <a:spcPts val="0"/>
                        </a:spcAft>
                        <a:buSzPts val="1000"/>
                        <a:buFont typeface="Symbol"/>
                        <a:buChar char=""/>
                        <a:tabLst>
                          <a:tab pos="91440" algn="l"/>
                        </a:tabLs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The basic structure of brain is laid down</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100">
                        <a:solidFill>
                          <a:schemeClr val="bg1">
                            <a:lumMod val="10000"/>
                          </a:schemeClr>
                        </a:solidFill>
                        <a:latin typeface="Times" panose="02020603050405020304" pitchFamily="18" charset="0"/>
                        <a:ea typeface="Times New Roman"/>
                        <a:cs typeface="Times" panose="02020603050405020304" pitchFamily="18" charset="0"/>
                      </a:endParaRPr>
                    </a:p>
                    <a:p>
                      <a:pPr marL="342900" marR="0" lvl="0" indent="-342900" algn="l">
                        <a:spcBef>
                          <a:spcPts val="0"/>
                        </a:spcBef>
                        <a:spcAft>
                          <a:spcPts val="0"/>
                        </a:spcAft>
                        <a:buSzPts val="1000"/>
                        <a:buFont typeface="Symbol"/>
                        <a:buChar char=""/>
                        <a:tabLst>
                          <a:tab pos="91440" algn="l"/>
                        </a:tabLst>
                      </a:pPr>
                      <a:r>
                        <a:rPr lang="en-US" sz="1100">
                          <a:solidFill>
                            <a:schemeClr val="bg1">
                              <a:lumMod val="10000"/>
                            </a:schemeClr>
                          </a:solidFill>
                          <a:latin typeface="Times" panose="02020603050405020304" pitchFamily="18" charset="0"/>
                          <a:ea typeface="Times New Roman"/>
                          <a:cs typeface="Times" panose="02020603050405020304" pitchFamily="18" charset="0"/>
                        </a:rPr>
                        <a:t>Body grows rapidly</a:t>
                      </a:r>
                    </a:p>
                    <a:p>
                      <a:pPr marL="342900" marR="0" lvl="0" indent="-342900" algn="l">
                        <a:spcBef>
                          <a:spcPts val="0"/>
                        </a:spcBef>
                        <a:spcAft>
                          <a:spcPts val="0"/>
                        </a:spcAft>
                        <a:buSzPts val="1000"/>
                        <a:buFont typeface="Symbol"/>
                        <a:buChar char=""/>
                        <a:tabLst>
                          <a:tab pos="91440" algn="l"/>
                        </a:tabLst>
                      </a:pPr>
                      <a:r>
                        <a:rPr lang="en-US" sz="1100">
                          <a:solidFill>
                            <a:schemeClr val="bg1">
                              <a:lumMod val="10000"/>
                            </a:schemeClr>
                          </a:solidFill>
                          <a:latin typeface="Times" panose="02020603050405020304" pitchFamily="18" charset="0"/>
                          <a:ea typeface="Times New Roman"/>
                          <a:cs typeface="Times" panose="02020603050405020304" pitchFamily="18" charset="0"/>
                        </a:rPr>
                        <a:t>Movement increases</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100">
                        <a:solidFill>
                          <a:schemeClr val="bg1">
                            <a:lumMod val="10000"/>
                          </a:schemeClr>
                        </a:solidFill>
                        <a:latin typeface="Times" panose="02020603050405020304" pitchFamily="18" charset="0"/>
                        <a:ea typeface="Times New Roman"/>
                        <a:cs typeface="Times" panose="02020603050405020304" pitchFamily="18" charset="0"/>
                      </a:endParaRPr>
                    </a:p>
                    <a:p>
                      <a:pPr marL="342900" marR="0" lvl="0" indent="-342900" algn="l">
                        <a:spcBef>
                          <a:spcPts val="0"/>
                        </a:spcBef>
                        <a:spcAft>
                          <a:spcPts val="0"/>
                        </a:spcAft>
                        <a:buSzPts val="1000"/>
                        <a:buFont typeface="Symbol"/>
                        <a:buChar char=""/>
                        <a:tabLst>
                          <a:tab pos="91440" algn="l"/>
                        </a:tabLst>
                      </a:pPr>
                      <a:r>
                        <a:rPr lang="en-US" sz="1100">
                          <a:solidFill>
                            <a:schemeClr val="bg1">
                              <a:lumMod val="10000"/>
                            </a:schemeClr>
                          </a:solidFill>
                          <a:latin typeface="Times" panose="02020603050405020304" pitchFamily="18" charset="0"/>
                          <a:ea typeface="Times New Roman"/>
                          <a:cs typeface="Times" panose="02020603050405020304" pitchFamily="18" charset="0"/>
                        </a:rPr>
                        <a:t>The brain grows very rapidly and organizes itself so it can work properly</a:t>
                      </a:r>
                    </a:p>
                    <a:p>
                      <a:pPr marL="342900" marR="0" lvl="0" indent="-342900" algn="l">
                        <a:spcBef>
                          <a:spcPts val="0"/>
                        </a:spcBef>
                        <a:spcAft>
                          <a:spcPts val="0"/>
                        </a:spcAft>
                        <a:buSzPts val="1000"/>
                        <a:buFont typeface="Symbol"/>
                        <a:buChar char=""/>
                        <a:tabLst>
                          <a:tab pos="91440" algn="l"/>
                        </a:tabLst>
                      </a:pPr>
                      <a:r>
                        <a:rPr lang="en-US" sz="1100">
                          <a:solidFill>
                            <a:schemeClr val="bg1">
                              <a:lumMod val="10000"/>
                            </a:schemeClr>
                          </a:solidFill>
                          <a:latin typeface="Times" panose="02020603050405020304" pitchFamily="18" charset="0"/>
                          <a:ea typeface="Times New Roman"/>
                          <a:cs typeface="Times" panose="02020603050405020304" pitchFamily="18" charset="0"/>
                        </a:rPr>
                        <a:t>The lungs mature</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100" dirty="0">
                        <a:solidFill>
                          <a:schemeClr val="bg1">
                            <a:lumMod val="10000"/>
                          </a:schemeClr>
                        </a:solidFill>
                        <a:latin typeface="Times" panose="02020603050405020304" pitchFamily="18" charset="0"/>
                        <a:ea typeface="Times New Roman"/>
                        <a:cs typeface="Times" panose="02020603050405020304" pitchFamily="18" charset="0"/>
                      </a:endParaRPr>
                    </a:p>
                    <a:p>
                      <a:pPr marL="342900" marR="0" lvl="0" indent="-342900" algn="l">
                        <a:spcBef>
                          <a:spcPts val="0"/>
                        </a:spcBef>
                        <a:spcAft>
                          <a:spcPts val="0"/>
                        </a:spcAft>
                        <a:buSzPts val="1000"/>
                        <a:buFont typeface="Symbol"/>
                        <a:buChar char=""/>
                        <a:tabLst>
                          <a:tab pos="91440" algn="l"/>
                        </a:tabLs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The brain continues to grow rapidly as the baby learns  new things every minute</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666">
                <a:tc>
                  <a:txBody>
                    <a:bodyPr/>
                    <a:lstStyle/>
                    <a:p>
                      <a:pPr marL="0" marR="0" algn="l">
                        <a:spcBef>
                          <a:spcPts val="0"/>
                        </a:spcBef>
                        <a:spcAft>
                          <a:spcPts val="0"/>
                        </a:spcAf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Drinking alcohol during the first 3 months can result in problems such as heart defects and facial changes.</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Drinking alcohol during the second 3 months can slow a baby’s overall growth and change the way cells in the brain develop.</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a:solidFill>
                            <a:schemeClr val="bg1">
                              <a:lumMod val="10000"/>
                            </a:schemeClr>
                          </a:solidFill>
                          <a:latin typeface="Times" panose="02020603050405020304" pitchFamily="18" charset="0"/>
                          <a:ea typeface="Times New Roman"/>
                          <a:cs typeface="Times" panose="02020603050405020304" pitchFamily="18" charset="0"/>
                        </a:rPr>
                        <a:t>Drinking alcohol during the last 3 months can greatly reduce brain growth and hurt overall brain development.</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dirty="0">
                          <a:solidFill>
                            <a:schemeClr val="bg1">
                              <a:lumMod val="10000"/>
                            </a:schemeClr>
                          </a:solidFill>
                          <a:latin typeface="Times" panose="02020603050405020304" pitchFamily="18" charset="0"/>
                          <a:ea typeface="Times New Roman"/>
                          <a:cs typeface="Times" panose="02020603050405020304" pitchFamily="18" charset="0"/>
                        </a:rPr>
                        <a:t>A mother who drinks alcohol while breastfeeding will pass some of that alcohol along to her baby.  Babies drink less milk when there is alcohol in it.</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2842">
                <a:tc>
                  <a:txBody>
                    <a:bodyPr/>
                    <a:lstStyle/>
                    <a:p>
                      <a:pPr marL="0" marR="0" algn="l">
                        <a:spcBef>
                          <a:spcPts val="0"/>
                        </a:spcBef>
                        <a:spcAft>
                          <a:spcPts val="0"/>
                        </a:spcAft>
                      </a:pPr>
                      <a:r>
                        <a:rPr lang="en-US" sz="1100" u="sng">
                          <a:solidFill>
                            <a:schemeClr val="bg1">
                              <a:lumMod val="10000"/>
                            </a:schemeClr>
                          </a:solidFill>
                          <a:latin typeface="Times" panose="02020603050405020304" pitchFamily="18" charset="0"/>
                          <a:ea typeface="Times New Roman"/>
                          <a:cs typeface="Times" panose="02020603050405020304" pitchFamily="18" charset="0"/>
                        </a:rPr>
                        <a:t>Stopping</a:t>
                      </a:r>
                      <a:r>
                        <a:rPr lang="en-US" sz="1100">
                          <a:solidFill>
                            <a:schemeClr val="bg1">
                              <a:lumMod val="10000"/>
                            </a:schemeClr>
                          </a:solidFill>
                          <a:latin typeface="Times" panose="02020603050405020304" pitchFamily="18" charset="0"/>
                          <a:ea typeface="Times New Roman"/>
                          <a:cs typeface="Times" panose="02020603050405020304" pitchFamily="18" charset="0"/>
                        </a:rPr>
                        <a:t> drinking during the first 3 months can help prevent organ damage and changes to the way the face looks.</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u="sng" dirty="0">
                          <a:solidFill>
                            <a:schemeClr val="bg1">
                              <a:lumMod val="10000"/>
                            </a:schemeClr>
                          </a:solidFill>
                          <a:latin typeface="Times" panose="02020603050405020304" pitchFamily="18" charset="0"/>
                          <a:ea typeface="Times New Roman"/>
                          <a:cs typeface="Times" panose="02020603050405020304" pitchFamily="18" charset="0"/>
                        </a:rPr>
                        <a:t>Stopping</a:t>
                      </a:r>
                      <a:r>
                        <a:rPr lang="en-US" sz="1100" dirty="0">
                          <a:solidFill>
                            <a:schemeClr val="bg1">
                              <a:lumMod val="10000"/>
                            </a:schemeClr>
                          </a:solidFill>
                          <a:latin typeface="Times" panose="02020603050405020304" pitchFamily="18" charset="0"/>
                          <a:ea typeface="Times New Roman"/>
                          <a:cs typeface="Times" panose="02020603050405020304" pitchFamily="18" charset="0"/>
                        </a:rPr>
                        <a:t> drinking now can improve a baby’s birth weight and growth and prevent the most severe effects on the brain.</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u="sng" dirty="0">
                          <a:solidFill>
                            <a:schemeClr val="bg1">
                              <a:lumMod val="10000"/>
                            </a:schemeClr>
                          </a:solidFill>
                          <a:latin typeface="Times" panose="02020603050405020304" pitchFamily="18" charset="0"/>
                          <a:ea typeface="Times New Roman"/>
                          <a:cs typeface="Times" panose="02020603050405020304" pitchFamily="18" charset="0"/>
                        </a:rPr>
                        <a:t>Stopping</a:t>
                      </a:r>
                      <a:r>
                        <a:rPr lang="en-US" sz="1100" dirty="0">
                          <a:solidFill>
                            <a:schemeClr val="bg1">
                              <a:lumMod val="10000"/>
                            </a:schemeClr>
                          </a:solidFill>
                          <a:latin typeface="Times" panose="02020603050405020304" pitchFamily="18" charset="0"/>
                          <a:ea typeface="Times New Roman"/>
                          <a:cs typeface="Times" panose="02020603050405020304" pitchFamily="18" charset="0"/>
                        </a:rPr>
                        <a:t> drinking now can prevent the most severe effects on the brain (early in the 3</a:t>
                      </a:r>
                      <a:r>
                        <a:rPr lang="en-US" sz="1100" baseline="30000" dirty="0">
                          <a:solidFill>
                            <a:schemeClr val="bg1">
                              <a:lumMod val="10000"/>
                            </a:schemeClr>
                          </a:solidFill>
                          <a:latin typeface="Times" panose="02020603050405020304" pitchFamily="18" charset="0"/>
                          <a:ea typeface="Times New Roman"/>
                          <a:cs typeface="Times" panose="02020603050405020304" pitchFamily="18" charset="0"/>
                        </a:rPr>
                        <a:t>rd</a:t>
                      </a:r>
                      <a:r>
                        <a:rPr lang="en-US" sz="1100" dirty="0">
                          <a:solidFill>
                            <a:schemeClr val="bg1">
                              <a:lumMod val="10000"/>
                            </a:schemeClr>
                          </a:solidFill>
                          <a:latin typeface="Times" panose="02020603050405020304" pitchFamily="18" charset="0"/>
                          <a:ea typeface="Times New Roman"/>
                          <a:cs typeface="Times" panose="02020603050405020304" pitchFamily="18" charset="0"/>
                        </a:rPr>
                        <a:t> trimester) and prepare the mother to handle the challenges of raising a child.</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100" u="sng" dirty="0">
                          <a:solidFill>
                            <a:schemeClr val="bg1">
                              <a:lumMod val="10000"/>
                            </a:schemeClr>
                          </a:solidFill>
                          <a:latin typeface="Times" panose="02020603050405020304" pitchFamily="18" charset="0"/>
                          <a:ea typeface="Times New Roman"/>
                          <a:cs typeface="Times" panose="02020603050405020304" pitchFamily="18" charset="0"/>
                        </a:rPr>
                        <a:t>Stopping</a:t>
                      </a:r>
                      <a:r>
                        <a:rPr lang="en-US" sz="1100" dirty="0">
                          <a:solidFill>
                            <a:schemeClr val="bg1">
                              <a:lumMod val="10000"/>
                            </a:schemeClr>
                          </a:solidFill>
                          <a:latin typeface="Times" panose="02020603050405020304" pitchFamily="18" charset="0"/>
                          <a:ea typeface="Times New Roman"/>
                          <a:cs typeface="Times" panose="02020603050405020304" pitchFamily="18" charset="0"/>
                        </a:rPr>
                        <a:t> now means that a baby will get the nutrition that he or she needs, and a mother can be a better parent, more prepared to deal with the ups and downs of raising children.  </a:t>
                      </a:r>
                    </a:p>
                  </a:txBody>
                  <a:tcPr marL="48381" marR="48381" marT="48374" marB="48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7384" name="Picture 4" descr="1st tri"/>
          <p:cNvPicPr>
            <a:picLocks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38200" y="1981200"/>
            <a:ext cx="11906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5" name="Picture 3" descr="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0" y="1981200"/>
            <a:ext cx="1171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6" name="Picture 2" descr="3rd tri"/>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105400" y="1981200"/>
            <a:ext cx="11334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7" name="Picture 1" descr="http://www.carolynsandstrom.com/infant%20gift%20blanket.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934200" y="2057400"/>
            <a:ext cx="16192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33338"/>
            <a:ext cx="8077200" cy="762000"/>
          </a:xfrm>
        </p:spPr>
        <p:txBody>
          <a:bodyPr/>
          <a:lstStyle/>
          <a:p>
            <a:r>
              <a:rPr lang="en-US" altLang="en-US" sz="3000" smtClean="0">
                <a:solidFill>
                  <a:schemeClr val="bg1"/>
                </a:solidFill>
              </a:rPr>
              <a:t>Fetal Alcohol Spectrum Disorders</a:t>
            </a:r>
            <a:br>
              <a:rPr lang="en-US" altLang="en-US" sz="3000" smtClean="0">
                <a:solidFill>
                  <a:schemeClr val="bg1"/>
                </a:solidFill>
              </a:rPr>
            </a:br>
            <a:r>
              <a:rPr lang="en-US" altLang="en-US" sz="3000" smtClean="0">
                <a:solidFill>
                  <a:schemeClr val="bg1"/>
                </a:solidFill>
              </a:rPr>
              <a:t>(FASD)</a:t>
            </a:r>
          </a:p>
        </p:txBody>
      </p:sp>
      <p:sp>
        <p:nvSpPr>
          <p:cNvPr id="7172" name="Rectangle 3"/>
          <p:cNvSpPr>
            <a:spLocks noGrp="1" noChangeArrowheads="1"/>
          </p:cNvSpPr>
          <p:nvPr>
            <p:ph idx="1"/>
          </p:nvPr>
        </p:nvSpPr>
        <p:spPr>
          <a:xfrm>
            <a:off x="152400" y="1447800"/>
            <a:ext cx="8077200" cy="4038600"/>
          </a:xfrm>
        </p:spPr>
        <p:txBody>
          <a:bodyPr/>
          <a:lstStyle/>
          <a:p>
            <a:pPr>
              <a:lnSpc>
                <a:spcPct val="80000"/>
              </a:lnSpc>
              <a:defRPr/>
            </a:pPr>
            <a:r>
              <a:rPr lang="en-US" dirty="0" smtClean="0">
                <a:latin typeface="+mj-lt"/>
              </a:rPr>
              <a:t>Umbrella term describing range of effects that can occur to a child whose mother drank alcohol during pregnancy</a:t>
            </a:r>
          </a:p>
          <a:p>
            <a:pPr lvl="1">
              <a:lnSpc>
                <a:spcPct val="80000"/>
              </a:lnSpc>
              <a:defRPr/>
            </a:pPr>
            <a:r>
              <a:rPr lang="en-US" dirty="0" smtClean="0">
                <a:latin typeface="+mj-lt"/>
              </a:rPr>
              <a:t>Fetal Alcohol Syndrome (FAS)</a:t>
            </a:r>
          </a:p>
          <a:p>
            <a:pPr lvl="1">
              <a:lnSpc>
                <a:spcPct val="80000"/>
              </a:lnSpc>
              <a:defRPr/>
            </a:pPr>
            <a:r>
              <a:rPr lang="en-US" dirty="0" smtClean="0">
                <a:latin typeface="+mj-lt"/>
              </a:rPr>
              <a:t>Neurodevelopmental Disorder associated with Prenatal Alcohol Exposure (ND-PAE, DSM-5)</a:t>
            </a:r>
          </a:p>
          <a:p>
            <a:pPr lvl="1">
              <a:lnSpc>
                <a:spcPct val="80000"/>
              </a:lnSpc>
              <a:defRPr/>
            </a:pPr>
            <a:r>
              <a:rPr lang="en-US" dirty="0" smtClean="0">
                <a:latin typeface="+mj-lt"/>
              </a:rPr>
              <a:t>Partial FAS (</a:t>
            </a:r>
            <a:r>
              <a:rPr lang="en-US" dirty="0" err="1" smtClean="0">
                <a:latin typeface="+mj-lt"/>
              </a:rPr>
              <a:t>pFAS</a:t>
            </a:r>
            <a:r>
              <a:rPr lang="en-US" dirty="0" smtClean="0">
                <a:latin typeface="+mj-lt"/>
              </a:rPr>
              <a:t>)</a:t>
            </a:r>
          </a:p>
          <a:p>
            <a:pPr lvl="2">
              <a:lnSpc>
                <a:spcPct val="80000"/>
              </a:lnSpc>
              <a:defRPr/>
            </a:pPr>
            <a:r>
              <a:rPr lang="en-US" sz="2200" dirty="0" smtClean="0">
                <a:latin typeface="+mj-lt"/>
              </a:rPr>
              <a:t>FASD </a:t>
            </a:r>
            <a:r>
              <a:rPr lang="en-US" sz="2200" b="1" dirty="0" smtClean="0">
                <a:latin typeface="+mj-lt"/>
              </a:rPr>
              <a:t>&gt; </a:t>
            </a:r>
            <a:r>
              <a:rPr lang="en-US" sz="2200" dirty="0" smtClean="0">
                <a:latin typeface="+mj-lt"/>
              </a:rPr>
              <a:t>common than Down Syndrome</a:t>
            </a:r>
          </a:p>
          <a:p>
            <a:pPr lvl="2">
              <a:lnSpc>
                <a:spcPct val="80000"/>
              </a:lnSpc>
              <a:defRPr/>
            </a:pPr>
            <a:r>
              <a:rPr lang="en-US" sz="2200" dirty="0" smtClean="0">
                <a:latin typeface="+mj-lt"/>
              </a:rPr>
              <a:t>Organic effects are not reversible </a:t>
            </a:r>
          </a:p>
          <a:p>
            <a:pPr lvl="2">
              <a:lnSpc>
                <a:spcPct val="80000"/>
              </a:lnSpc>
              <a:defRPr/>
            </a:pPr>
            <a:r>
              <a:rPr lang="en-US" sz="2200" dirty="0" smtClean="0">
                <a:latin typeface="+mj-lt"/>
              </a:rPr>
              <a:t>Effects of FASD last a lifetime</a:t>
            </a:r>
          </a:p>
          <a:p>
            <a:pPr lvl="2">
              <a:lnSpc>
                <a:spcPct val="80000"/>
              </a:lnSpc>
              <a:defRPr/>
            </a:pPr>
            <a:r>
              <a:rPr lang="en-US" sz="2200" dirty="0" smtClean="0">
                <a:latin typeface="+mj-lt"/>
              </a:rPr>
              <a:t>People with an FASD can grow, improve and function well in life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58763" y="228600"/>
            <a:ext cx="5791200" cy="579438"/>
          </a:xfrm>
          <a:prstGeom prst="rect">
            <a:avLst/>
          </a:prstGeom>
          <a:noFill/>
          <a:ln w="9525">
            <a:noFill/>
            <a:miter lim="800000"/>
            <a:headEnd/>
            <a:tailEnd/>
          </a:ln>
          <a:effectLst/>
        </p:spPr>
        <p:txBody>
          <a:bodyPr>
            <a:spAutoFit/>
          </a:bodyPr>
          <a:lstStyle/>
          <a:p>
            <a:pPr>
              <a:defRPr/>
            </a:pPr>
            <a:r>
              <a:rPr lang="en-US" sz="3200" dirty="0">
                <a:solidFill>
                  <a:schemeClr val="bg1"/>
                </a:solidFill>
                <a:effectLst>
                  <a:outerShdw blurRad="38100" dist="38100" dir="2700000" algn="tl">
                    <a:srgbClr val="000000"/>
                  </a:outerShdw>
                </a:effectLst>
                <a:latin typeface="Times New Roman" pitchFamily="18" charset="0"/>
              </a:rPr>
              <a:t>The Three FAS Facial Features</a:t>
            </a:r>
          </a:p>
        </p:txBody>
      </p:sp>
      <p:sp>
        <p:nvSpPr>
          <p:cNvPr id="59395" name="Rectangle 3"/>
          <p:cNvSpPr>
            <a:spLocks noChangeArrowheads="1"/>
          </p:cNvSpPr>
          <p:nvPr/>
        </p:nvSpPr>
        <p:spPr bwMode="auto">
          <a:xfrm>
            <a:off x="762000" y="1100138"/>
            <a:ext cx="4267200" cy="1033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eaLnBrk="0" hangingPunct="0">
              <a:spcBef>
                <a:spcPct val="75000"/>
              </a:spcBef>
              <a:buClr>
                <a:schemeClr val="tx1"/>
              </a:buClr>
              <a:buFont typeface="Wingdings" pitchFamily="2" charset="2"/>
              <a:buChar char="§"/>
              <a:tabLst>
                <a:tab pos="3030538" algn="l"/>
              </a:tabLst>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tabLst>
                <a:tab pos="3030538" algn="l"/>
              </a:tabLst>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tabLst>
                <a:tab pos="3030538" algn="l"/>
              </a:tabLst>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tabLst>
                <a:tab pos="3030538" algn="l"/>
              </a:tabLst>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tabLst>
                <a:tab pos="3030538" algn="l"/>
              </a:tabLst>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tabLst>
                <a:tab pos="3030538" algn="l"/>
              </a:tabLst>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tabLst>
                <a:tab pos="3030538" algn="l"/>
              </a:tabLst>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tabLst>
                <a:tab pos="3030538" algn="l"/>
              </a:tabLst>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tabLst>
                <a:tab pos="3030538" algn="l"/>
              </a:tabLst>
              <a:defRPr sz="2000" i="1">
                <a:solidFill>
                  <a:schemeClr val="tx2"/>
                </a:solidFill>
                <a:latin typeface="Trebuchet MS" pitchFamily="34" charset="0"/>
              </a:defRPr>
            </a:lvl9pPr>
          </a:lstStyle>
          <a:p>
            <a:pPr eaLnBrk="1" hangingPunct="1">
              <a:spcBef>
                <a:spcPct val="0"/>
              </a:spcBef>
              <a:buClrTx/>
              <a:buFontTx/>
              <a:buAutoNum type="arabicParenR"/>
            </a:pPr>
            <a:r>
              <a:rPr lang="en-US" altLang="en-US" sz="1800">
                <a:latin typeface="Arial" pitchFamily="34" charset="0"/>
              </a:rPr>
              <a:t>Short PFL  &lt;= -2 SD</a:t>
            </a:r>
          </a:p>
          <a:p>
            <a:pPr eaLnBrk="1" hangingPunct="1">
              <a:lnSpc>
                <a:spcPct val="120000"/>
              </a:lnSpc>
              <a:spcBef>
                <a:spcPct val="0"/>
              </a:spcBef>
              <a:buClrTx/>
              <a:buFontTx/>
              <a:buNone/>
            </a:pPr>
            <a:r>
              <a:rPr lang="en-US" altLang="en-US" sz="1800">
                <a:latin typeface="Arial" pitchFamily="34" charset="0"/>
              </a:rPr>
              <a:t>2)   Smooth Philtrum Rank 4 or 5</a:t>
            </a:r>
          </a:p>
          <a:p>
            <a:pPr eaLnBrk="1" hangingPunct="1">
              <a:lnSpc>
                <a:spcPct val="120000"/>
              </a:lnSpc>
              <a:spcBef>
                <a:spcPct val="0"/>
              </a:spcBef>
              <a:buClrTx/>
              <a:buFontTx/>
              <a:buNone/>
            </a:pPr>
            <a:r>
              <a:rPr lang="en-US" altLang="en-US" sz="1800">
                <a:latin typeface="Arial" pitchFamily="34" charset="0"/>
              </a:rPr>
              <a:t>3)   Thin Upper Lip Rank 4 or 5</a:t>
            </a:r>
          </a:p>
        </p:txBody>
      </p:sp>
      <p:grpSp>
        <p:nvGrpSpPr>
          <p:cNvPr id="59396" name="Group 4"/>
          <p:cNvGrpSpPr>
            <a:grpSpLocks/>
          </p:cNvGrpSpPr>
          <p:nvPr/>
        </p:nvGrpSpPr>
        <p:grpSpPr bwMode="auto">
          <a:xfrm>
            <a:off x="4864100" y="1100138"/>
            <a:ext cx="2727325" cy="5522912"/>
            <a:chOff x="3792" y="672"/>
            <a:chExt cx="1924" cy="3570"/>
          </a:xfrm>
        </p:grpSpPr>
        <p:pic>
          <p:nvPicPr>
            <p:cNvPr id="59400" name="Picture 5" descr="whitelipguide092403rank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 y="672"/>
              <a:ext cx="916" cy="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Line 6"/>
            <p:cNvSpPr>
              <a:spLocks noChangeShapeType="1"/>
            </p:cNvSpPr>
            <p:nvPr/>
          </p:nvSpPr>
          <p:spPr bwMode="auto">
            <a:xfrm flipH="1">
              <a:off x="4368" y="1056"/>
              <a:ext cx="384" cy="288"/>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Line 7"/>
            <p:cNvSpPr>
              <a:spLocks noChangeShapeType="1"/>
            </p:cNvSpPr>
            <p:nvPr/>
          </p:nvSpPr>
          <p:spPr bwMode="auto">
            <a:xfrm flipH="1" flipV="1">
              <a:off x="4368" y="1488"/>
              <a:ext cx="432" cy="144"/>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3" name="Rectangle 8"/>
            <p:cNvSpPr>
              <a:spLocks noChangeArrowheads="1"/>
            </p:cNvSpPr>
            <p:nvPr/>
          </p:nvSpPr>
          <p:spPr bwMode="auto">
            <a:xfrm>
              <a:off x="3792" y="1296"/>
              <a:ext cx="57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eaLnBrk="1" hangingPunct="1">
                <a:spcBef>
                  <a:spcPct val="0"/>
                </a:spcBef>
                <a:buClrTx/>
                <a:buFontTx/>
                <a:buNone/>
              </a:pPr>
              <a:r>
                <a:rPr lang="en-US" altLang="en-US" sz="2200">
                  <a:latin typeface="Arial" pitchFamily="34" charset="0"/>
                </a:rPr>
                <a:t>FAS</a:t>
              </a:r>
            </a:p>
          </p:txBody>
        </p:sp>
      </p:grpSp>
      <p:pic>
        <p:nvPicPr>
          <p:cNvPr id="59397" name="Picture 9" descr="astley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447040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10"/>
          <p:cNvSpPr txBox="1">
            <a:spLocks noChangeArrowheads="1"/>
          </p:cNvSpPr>
          <p:nvPr/>
        </p:nvSpPr>
        <p:spPr bwMode="auto">
          <a:xfrm>
            <a:off x="4689475" y="5473700"/>
            <a:ext cx="1752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eaLnBrk="1" hangingPunct="1">
              <a:spcBef>
                <a:spcPct val="50000"/>
              </a:spcBef>
              <a:buClrTx/>
              <a:buFontTx/>
              <a:buNone/>
            </a:pPr>
            <a:r>
              <a:rPr lang="en-US" altLang="en-US" sz="1200">
                <a:solidFill>
                  <a:schemeClr val="tx1"/>
                </a:solidFill>
                <a:latin typeface="Times New Roman" pitchFamily="18" charset="0"/>
              </a:rPr>
              <a:t>S. J. Astley, PhD FAS DPN, Univ of Washington 2008</a:t>
            </a:r>
          </a:p>
        </p:txBody>
      </p:sp>
      <p:pic>
        <p:nvPicPr>
          <p:cNvPr id="59399" name="Picture 12" descr="blacklipguide091403rank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913" y="1100138"/>
            <a:ext cx="1271587"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838"/>
            <a:ext cx="79962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tephenKing"/>
          <p:cNvPicPr>
            <a:picLocks noChangeAspect="1" noChangeArrowheads="1"/>
          </p:cNvPicPr>
          <p:nvPr/>
        </p:nvPicPr>
        <p:blipFill>
          <a:blip r:embed="rId2">
            <a:extLst>
              <a:ext uri="{28A0092B-C50C-407E-A947-70E740481C1C}">
                <a14:useLocalDpi xmlns:a14="http://schemas.microsoft.com/office/drawing/2010/main" val="0"/>
              </a:ext>
            </a:extLst>
          </a:blip>
          <a:srcRect r="4445"/>
          <a:stretch>
            <a:fillRect/>
          </a:stretch>
        </p:blipFill>
        <p:spPr bwMode="auto">
          <a:xfrm rot="-60000">
            <a:off x="3352800" y="1295400"/>
            <a:ext cx="327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Line 3"/>
          <p:cNvSpPr>
            <a:spLocks noChangeShapeType="1"/>
          </p:cNvSpPr>
          <p:nvPr/>
        </p:nvSpPr>
        <p:spPr bwMode="auto">
          <a:xfrm flipH="1">
            <a:off x="2514600" y="4572000"/>
            <a:ext cx="160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4" name="Text Box 4"/>
          <p:cNvSpPr txBox="1">
            <a:spLocks noChangeArrowheads="1"/>
          </p:cNvSpPr>
          <p:nvPr/>
        </p:nvSpPr>
        <p:spPr bwMode="auto">
          <a:xfrm>
            <a:off x="838200" y="4191000"/>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spcBef>
                <a:spcPct val="50000"/>
              </a:spcBef>
              <a:buClrTx/>
              <a:buFontTx/>
              <a:buNone/>
            </a:pPr>
            <a:r>
              <a:rPr lang="en-US" altLang="en-US" sz="2400">
                <a:solidFill>
                  <a:schemeClr val="tx1"/>
                </a:solidFill>
                <a:latin typeface="Times New Roman" pitchFamily="18" charset="0"/>
              </a:rPr>
              <a:t>Long flat philtrum</a:t>
            </a:r>
          </a:p>
        </p:txBody>
      </p:sp>
      <p:sp>
        <p:nvSpPr>
          <p:cNvPr id="61445" name="Line 5"/>
          <p:cNvSpPr>
            <a:spLocks noChangeShapeType="1"/>
          </p:cNvSpPr>
          <p:nvPr/>
        </p:nvSpPr>
        <p:spPr bwMode="auto">
          <a:xfrm>
            <a:off x="4572000" y="4724400"/>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6" name="Text Box 6"/>
          <p:cNvSpPr txBox="1">
            <a:spLocks noChangeArrowheads="1"/>
          </p:cNvSpPr>
          <p:nvPr/>
        </p:nvSpPr>
        <p:spPr bwMode="auto">
          <a:xfrm>
            <a:off x="7239000" y="4343400"/>
            <a:ext cx="1905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spcBef>
                <a:spcPct val="50000"/>
              </a:spcBef>
              <a:buClrTx/>
              <a:buFontTx/>
              <a:buNone/>
            </a:pPr>
            <a:r>
              <a:rPr lang="en-US" altLang="en-US" sz="2400">
                <a:solidFill>
                  <a:schemeClr val="tx1"/>
                </a:solidFill>
                <a:latin typeface="Times New Roman" pitchFamily="18" charset="0"/>
              </a:rPr>
              <a:t>Thin vermilion</a:t>
            </a:r>
          </a:p>
          <a:p>
            <a:pPr>
              <a:spcBef>
                <a:spcPct val="50000"/>
              </a:spcBef>
              <a:buClrTx/>
              <a:buFontTx/>
              <a:buNone/>
            </a:pPr>
            <a:endParaRPr lang="en-US" altLang="en-US" sz="2400">
              <a:solidFill>
                <a:schemeClr val="tx1"/>
              </a:solidFill>
              <a:latin typeface="Times New Roman" pitchFamily="18" charset="0"/>
            </a:endParaRPr>
          </a:p>
          <a:p>
            <a:pPr>
              <a:spcBef>
                <a:spcPct val="50000"/>
              </a:spcBef>
              <a:buClrTx/>
              <a:buFontTx/>
              <a:buNone/>
            </a:pPr>
            <a:r>
              <a:rPr lang="en-US" altLang="en-US" sz="1400">
                <a:solidFill>
                  <a:schemeClr val="tx1"/>
                </a:solidFill>
                <a:latin typeface="Times New Roman" pitchFamily="18" charset="0"/>
              </a:rPr>
              <a:t>Stoler, 2005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457200"/>
            <a:ext cx="10668001"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 y="76200"/>
            <a:ext cx="8077200" cy="762000"/>
          </a:xfrm>
        </p:spPr>
        <p:txBody>
          <a:bodyPr/>
          <a:lstStyle/>
          <a:p>
            <a:r>
              <a:rPr lang="en-US" altLang="en-US" smtClean="0">
                <a:solidFill>
                  <a:schemeClr val="bg2"/>
                </a:solidFill>
              </a:rPr>
              <a:t>Areas of the Brain Damage Affected by Prenatal Alcohol Exposure</a:t>
            </a:r>
          </a:p>
        </p:txBody>
      </p:sp>
      <p:sp>
        <p:nvSpPr>
          <p:cNvPr id="915459" name="Rectangle 3"/>
          <p:cNvSpPr>
            <a:spLocks noGrp="1" noChangeArrowheads="1"/>
          </p:cNvSpPr>
          <p:nvPr>
            <p:ph type="body" idx="1"/>
          </p:nvPr>
        </p:nvSpPr>
        <p:spPr>
          <a:xfrm>
            <a:off x="457200" y="1295400"/>
            <a:ext cx="8077200" cy="4038600"/>
          </a:xfrm>
        </p:spPr>
        <p:txBody>
          <a:bodyPr/>
          <a:lstStyle/>
          <a:p>
            <a:pPr>
              <a:lnSpc>
                <a:spcPct val="80000"/>
              </a:lnSpc>
              <a:defRPr/>
            </a:pPr>
            <a:r>
              <a:rPr lang="en-US" altLang="en-US" sz="2000" b="1" dirty="0"/>
              <a:t>Cerebellum</a:t>
            </a:r>
            <a:r>
              <a:rPr lang="en-US" altLang="en-US" sz="2000" dirty="0" smtClean="0"/>
              <a:t>:</a:t>
            </a:r>
          </a:p>
          <a:p>
            <a:pPr lvl="1">
              <a:lnSpc>
                <a:spcPct val="80000"/>
              </a:lnSpc>
              <a:defRPr/>
            </a:pPr>
            <a:r>
              <a:rPr lang="en-US" altLang="en-US" sz="1600" dirty="0" smtClean="0"/>
              <a:t> </a:t>
            </a:r>
            <a:r>
              <a:rPr lang="en-US" altLang="en-US" sz="1600" dirty="0"/>
              <a:t>Coordination and movement </a:t>
            </a:r>
          </a:p>
          <a:p>
            <a:pPr>
              <a:lnSpc>
                <a:spcPct val="80000"/>
              </a:lnSpc>
              <a:defRPr/>
            </a:pPr>
            <a:r>
              <a:rPr lang="en-US" altLang="en-US" sz="2000" b="1" dirty="0"/>
              <a:t>Frontal lobes</a:t>
            </a:r>
            <a:r>
              <a:rPr lang="en-US" altLang="en-US" sz="2000" dirty="0"/>
              <a:t>: </a:t>
            </a:r>
            <a:endParaRPr lang="en-US" altLang="en-US" sz="2000" dirty="0" smtClean="0"/>
          </a:p>
          <a:p>
            <a:pPr lvl="1">
              <a:lnSpc>
                <a:spcPct val="80000"/>
              </a:lnSpc>
              <a:defRPr/>
            </a:pPr>
            <a:r>
              <a:rPr lang="en-US" altLang="en-US" sz="1400" dirty="0" smtClean="0"/>
              <a:t>Cognition </a:t>
            </a:r>
            <a:r>
              <a:rPr lang="en-US" altLang="en-US" sz="1400" dirty="0"/>
              <a:t>and memory, ability to concentrate; judgment, inhibition  </a:t>
            </a:r>
          </a:p>
          <a:p>
            <a:pPr>
              <a:lnSpc>
                <a:spcPct val="80000"/>
              </a:lnSpc>
              <a:defRPr/>
            </a:pPr>
            <a:r>
              <a:rPr lang="en-US" altLang="en-US" sz="2000" b="1" dirty="0"/>
              <a:t>Corpus callosum</a:t>
            </a:r>
            <a:r>
              <a:rPr lang="en-US" altLang="en-US" sz="2000" dirty="0"/>
              <a:t>: </a:t>
            </a:r>
            <a:endParaRPr lang="en-US" altLang="en-US" sz="2000" dirty="0" smtClean="0"/>
          </a:p>
          <a:p>
            <a:pPr lvl="1">
              <a:lnSpc>
                <a:spcPct val="80000"/>
              </a:lnSpc>
              <a:defRPr/>
            </a:pPr>
            <a:r>
              <a:rPr lang="en-US" altLang="en-US" sz="1600" dirty="0" smtClean="0"/>
              <a:t>Connects </a:t>
            </a:r>
            <a:r>
              <a:rPr lang="en-US" altLang="en-US" sz="1600" dirty="0"/>
              <a:t>right and left hemisphere to allow for communication between the </a:t>
            </a:r>
            <a:r>
              <a:rPr lang="en-US" altLang="en-US" sz="1600" dirty="0" smtClean="0"/>
              <a:t>hemispheres </a:t>
            </a:r>
            <a:endParaRPr lang="en-US" altLang="en-US" sz="1600" dirty="0"/>
          </a:p>
          <a:p>
            <a:pPr lvl="1">
              <a:lnSpc>
                <a:spcPct val="80000"/>
              </a:lnSpc>
              <a:defRPr/>
            </a:pPr>
            <a:r>
              <a:rPr lang="en-US" altLang="en-US" sz="1600" dirty="0" smtClean="0"/>
              <a:t>Correlation </a:t>
            </a:r>
            <a:r>
              <a:rPr lang="en-US" altLang="en-US" sz="1600" dirty="0"/>
              <a:t>with impairment in verbal learning </a:t>
            </a:r>
            <a:r>
              <a:rPr lang="en-US" altLang="en-US" sz="1600" dirty="0" smtClean="0"/>
              <a:t>ability</a:t>
            </a:r>
            <a:endParaRPr lang="en-US" altLang="en-US" sz="1600" dirty="0"/>
          </a:p>
          <a:p>
            <a:pPr>
              <a:lnSpc>
                <a:spcPct val="80000"/>
              </a:lnSpc>
              <a:defRPr/>
            </a:pPr>
            <a:r>
              <a:rPr lang="en-US" altLang="en-US" sz="2000" b="1" dirty="0" smtClean="0"/>
              <a:t>Hippocampus and Amygdala</a:t>
            </a:r>
            <a:r>
              <a:rPr lang="en-US" altLang="en-US" sz="2000" dirty="0" smtClean="0"/>
              <a:t>: </a:t>
            </a:r>
          </a:p>
          <a:p>
            <a:pPr lvl="1">
              <a:lnSpc>
                <a:spcPct val="80000"/>
              </a:lnSpc>
              <a:defRPr/>
            </a:pPr>
            <a:r>
              <a:rPr lang="en-US" sz="1600" dirty="0" smtClean="0"/>
              <a:t>Memory</a:t>
            </a:r>
          </a:p>
          <a:p>
            <a:pPr lvl="1">
              <a:lnSpc>
                <a:spcPct val="80000"/>
              </a:lnSpc>
              <a:defRPr/>
            </a:pPr>
            <a:r>
              <a:rPr lang="en-US" sz="1600" dirty="0" smtClean="0"/>
              <a:t>Processing of emotional input</a:t>
            </a:r>
          </a:p>
          <a:p>
            <a:pPr lvl="1">
              <a:lnSpc>
                <a:spcPct val="80000"/>
              </a:lnSpc>
              <a:defRPr/>
            </a:pPr>
            <a:r>
              <a:rPr lang="en-US" sz="1600" dirty="0"/>
              <a:t>R</a:t>
            </a:r>
            <a:r>
              <a:rPr lang="en-US" sz="1600" dirty="0" smtClean="0"/>
              <a:t>egulation </a:t>
            </a:r>
            <a:r>
              <a:rPr lang="en-US" sz="1600" dirty="0"/>
              <a:t>of emotion and affective </a:t>
            </a:r>
            <a:r>
              <a:rPr lang="en-US" sz="1600" dirty="0" smtClean="0"/>
              <a:t>expression</a:t>
            </a:r>
            <a:endParaRPr lang="en-US" altLang="en-US" sz="1600" dirty="0"/>
          </a:p>
          <a:p>
            <a:pPr>
              <a:lnSpc>
                <a:spcPct val="80000"/>
              </a:lnSpc>
              <a:defRPr/>
            </a:pPr>
            <a:r>
              <a:rPr lang="en-US" altLang="en-US" sz="2000" b="1" dirty="0"/>
              <a:t>Basal ganglia</a:t>
            </a:r>
            <a:r>
              <a:rPr lang="en-US" altLang="en-US" sz="2000" dirty="0" smtClean="0"/>
              <a:t>:</a:t>
            </a:r>
          </a:p>
          <a:p>
            <a:pPr lvl="1">
              <a:lnSpc>
                <a:spcPct val="80000"/>
              </a:lnSpc>
              <a:defRPr/>
            </a:pPr>
            <a:r>
              <a:rPr lang="en-US" altLang="en-US" sz="1600" dirty="0" smtClean="0"/>
              <a:t> </a:t>
            </a:r>
            <a:r>
              <a:rPr lang="en-US" altLang="en-US" sz="1600" dirty="0"/>
              <a:t>Initiation and direction of voluntary movement; agitation, loss of control of emotion  </a:t>
            </a:r>
          </a:p>
          <a:p>
            <a:pPr marL="0" indent="0">
              <a:lnSpc>
                <a:spcPct val="80000"/>
              </a:lnSpc>
              <a:buFont typeface="Wingdings" pitchFamily="2" charset="2"/>
              <a:buNone/>
              <a:defRPr/>
            </a:pPr>
            <a:endParaRPr lang="en-US" alt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asbrai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76400"/>
            <a:ext cx="2819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nl corp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2771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228600" y="152400"/>
            <a:ext cx="4953000" cy="579438"/>
          </a:xfrm>
          <a:prstGeom prst="rect">
            <a:avLst/>
          </a:prstGeom>
          <a:noFill/>
          <a:ln w="9525">
            <a:noFill/>
            <a:miter lim="800000"/>
            <a:headEnd/>
            <a:tailEnd/>
          </a:ln>
          <a:effectLst/>
        </p:spPr>
        <p:txBody>
          <a:bodyPr>
            <a:spAutoFit/>
          </a:bodyPr>
          <a:lstStyle/>
          <a:p>
            <a:pPr eaLnBrk="0" hangingPunct="0">
              <a:spcBef>
                <a:spcPct val="50000"/>
              </a:spcBef>
              <a:defRPr/>
            </a:pPr>
            <a:r>
              <a:rPr lang="en-US" sz="3200" dirty="0">
                <a:solidFill>
                  <a:schemeClr val="bg1"/>
                </a:solidFill>
                <a:effectLst>
                  <a:outerShdw blurRad="38100" dist="38100" dir="2700000" algn="tl">
                    <a:srgbClr val="000000"/>
                  </a:outerShdw>
                </a:effectLst>
                <a:latin typeface="Times New Roman" pitchFamily="18" charset="0"/>
              </a:rPr>
              <a:t>Corpus Callosum Effects</a:t>
            </a:r>
          </a:p>
        </p:txBody>
      </p:sp>
      <p:sp>
        <p:nvSpPr>
          <p:cNvPr id="33798" name="Text Box 5"/>
          <p:cNvSpPr txBox="1">
            <a:spLocks noChangeArrowheads="1"/>
          </p:cNvSpPr>
          <p:nvPr/>
        </p:nvSpPr>
        <p:spPr bwMode="auto">
          <a:xfrm>
            <a:off x="2133600" y="4876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defRPr/>
            </a:pPr>
            <a:r>
              <a:rPr lang="en-US" altLang="en-US" sz="2400" dirty="0">
                <a:solidFill>
                  <a:schemeClr val="bg1">
                    <a:lumMod val="25000"/>
                  </a:schemeClr>
                </a:solidFill>
              </a:rPr>
              <a:t>Normal</a:t>
            </a:r>
          </a:p>
        </p:txBody>
      </p:sp>
      <p:sp>
        <p:nvSpPr>
          <p:cNvPr id="33799" name="Text Box 6"/>
          <p:cNvSpPr txBox="1">
            <a:spLocks noChangeArrowheads="1"/>
          </p:cNvSpPr>
          <p:nvPr/>
        </p:nvSpPr>
        <p:spPr bwMode="auto">
          <a:xfrm>
            <a:off x="5403850" y="4859338"/>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en-US" altLang="en-US" sz="2400" dirty="0">
                <a:solidFill>
                  <a:schemeClr val="bg1">
                    <a:lumMod val="25000"/>
                  </a:schemeClr>
                </a:solidFill>
              </a:rPr>
              <a:t>FAS</a:t>
            </a:r>
          </a:p>
        </p:txBody>
      </p:sp>
      <p:sp>
        <p:nvSpPr>
          <p:cNvPr id="64519" name="Text Box 7"/>
          <p:cNvSpPr txBox="1">
            <a:spLocks noChangeArrowheads="1"/>
          </p:cNvSpPr>
          <p:nvPr/>
        </p:nvSpPr>
        <p:spPr bwMode="auto">
          <a:xfrm>
            <a:off x="4572000" y="6583363"/>
            <a:ext cx="457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r">
              <a:spcBef>
                <a:spcPct val="50000"/>
              </a:spcBef>
              <a:buClrTx/>
              <a:buFontTx/>
              <a:buNone/>
            </a:pPr>
            <a:r>
              <a:rPr lang="en-US" altLang="en-US" sz="1200">
                <a:solidFill>
                  <a:schemeClr val="tx1"/>
                </a:solidFill>
                <a:latin typeface="Times New Roman" pitchFamily="18" charset="0"/>
              </a:rPr>
              <a:t>http://www.come-over.to/FAS/corpuscompare.htm</a:t>
            </a:r>
          </a:p>
        </p:txBody>
      </p:sp>
      <p:sp>
        <p:nvSpPr>
          <p:cNvPr id="33801" name="TextBox 9"/>
          <p:cNvSpPr txBox="1">
            <a:spLocks noChangeArrowheads="1"/>
          </p:cNvSpPr>
          <p:nvPr/>
        </p:nvSpPr>
        <p:spPr bwMode="auto">
          <a:xfrm>
            <a:off x="228600" y="5335588"/>
            <a:ext cx="845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2400" dirty="0" err="1">
                <a:solidFill>
                  <a:schemeClr val="bg1">
                    <a:lumMod val="25000"/>
                  </a:schemeClr>
                </a:solidFill>
                <a:latin typeface="+mn-lt"/>
                <a:cs typeface="Times" panose="02020603050405020304" pitchFamily="18" charset="0"/>
              </a:rPr>
              <a:t>Dysgenesis</a:t>
            </a:r>
            <a:r>
              <a:rPr lang="en-US" altLang="en-US" sz="2400" dirty="0">
                <a:solidFill>
                  <a:schemeClr val="bg1">
                    <a:lumMod val="25000"/>
                  </a:schemeClr>
                </a:solidFill>
                <a:latin typeface="+mn-lt"/>
                <a:cs typeface="Times" panose="02020603050405020304" pitchFamily="18" charset="0"/>
              </a:rPr>
              <a:t> of the Corpus Callosum (DCC) often result in problematic behaviors in the social/personal domains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e0211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60198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838200"/>
          </a:xfrm>
        </p:spPr>
        <p:txBody>
          <a:bodyPr/>
          <a:lstStyle/>
          <a:p>
            <a:pPr eaLnBrk="1" hangingPunct="1"/>
            <a:r>
              <a:rPr lang="en-US" altLang="en-US" smtClean="0">
                <a:solidFill>
                  <a:schemeClr val="bg1"/>
                </a:solidFill>
              </a:rPr>
              <a:t>FAS: Central Nervous System</a:t>
            </a:r>
            <a:r>
              <a:rPr lang="en-US" altLang="en-US" b="0" smtClean="0">
                <a:solidFill>
                  <a:schemeClr val="bg1"/>
                </a:solidFill>
              </a:rPr>
              <a:t> </a:t>
            </a:r>
          </a:p>
        </p:txBody>
      </p:sp>
      <p:sp>
        <p:nvSpPr>
          <p:cNvPr id="34820" name="Rectangle 3"/>
          <p:cNvSpPr>
            <a:spLocks noGrp="1" noChangeArrowheads="1"/>
          </p:cNvSpPr>
          <p:nvPr>
            <p:ph type="body" idx="1"/>
          </p:nvPr>
        </p:nvSpPr>
        <p:spPr>
          <a:xfrm>
            <a:off x="228600" y="1295400"/>
            <a:ext cx="8153400" cy="4114800"/>
          </a:xfrm>
        </p:spPr>
        <p:txBody>
          <a:bodyPr/>
          <a:lstStyle/>
          <a:p>
            <a:pPr lvl="1" eaLnBrk="1" hangingPunct="1">
              <a:lnSpc>
                <a:spcPct val="80000"/>
              </a:lnSpc>
              <a:buFontTx/>
              <a:buChar char="•"/>
              <a:defRPr/>
            </a:pPr>
            <a:r>
              <a:rPr lang="en-US" altLang="en-US" dirty="0" smtClean="0"/>
              <a:t>Small head circumference; below 10</a:t>
            </a:r>
            <a:r>
              <a:rPr lang="en-US" altLang="en-US" baseline="30000" dirty="0" smtClean="0"/>
              <a:t>th</a:t>
            </a:r>
            <a:r>
              <a:rPr lang="en-US" altLang="en-US" dirty="0" smtClean="0"/>
              <a:t> percentile</a:t>
            </a:r>
          </a:p>
          <a:p>
            <a:pPr lvl="1" eaLnBrk="1" hangingPunct="1">
              <a:lnSpc>
                <a:spcPct val="80000"/>
              </a:lnSpc>
              <a:buFontTx/>
              <a:buChar char="•"/>
              <a:defRPr/>
            </a:pPr>
            <a:r>
              <a:rPr lang="en-US" altLang="en-US" dirty="0" smtClean="0"/>
              <a:t>Poor fine and gross motor coordination</a:t>
            </a:r>
          </a:p>
          <a:p>
            <a:pPr lvl="1" eaLnBrk="1" hangingPunct="1">
              <a:lnSpc>
                <a:spcPct val="80000"/>
              </a:lnSpc>
              <a:buFontTx/>
              <a:buChar char="•"/>
              <a:defRPr/>
            </a:pPr>
            <a:r>
              <a:rPr lang="en-US" altLang="en-US" dirty="0" smtClean="0"/>
              <a:t>Range of cognitive disabilities, including:</a:t>
            </a:r>
          </a:p>
          <a:p>
            <a:pPr lvl="2" eaLnBrk="1" hangingPunct="1">
              <a:lnSpc>
                <a:spcPct val="80000"/>
              </a:lnSpc>
              <a:buFont typeface="Times New Roman" pitchFamily="18" charset="0"/>
              <a:buChar char="–"/>
              <a:defRPr/>
            </a:pPr>
            <a:r>
              <a:rPr lang="en-US" altLang="en-US" i="0" dirty="0" smtClean="0"/>
              <a:t>Intellectual </a:t>
            </a:r>
            <a:r>
              <a:rPr lang="en-US" altLang="en-US" i="0" dirty="0" err="1" smtClean="0"/>
              <a:t>abilility</a:t>
            </a:r>
            <a:r>
              <a:rPr lang="en-US" altLang="en-US" i="0" dirty="0" smtClean="0"/>
              <a:t> </a:t>
            </a:r>
          </a:p>
          <a:p>
            <a:pPr lvl="2" eaLnBrk="1" hangingPunct="1">
              <a:lnSpc>
                <a:spcPct val="80000"/>
              </a:lnSpc>
              <a:buFont typeface="Times New Roman" pitchFamily="18" charset="0"/>
              <a:buChar char="–"/>
              <a:defRPr/>
            </a:pPr>
            <a:r>
              <a:rPr lang="en-US" altLang="en-US" i="0" dirty="0" smtClean="0"/>
              <a:t>Learning disabilities </a:t>
            </a:r>
          </a:p>
          <a:p>
            <a:pPr lvl="2" eaLnBrk="1" hangingPunct="1">
              <a:lnSpc>
                <a:spcPct val="80000"/>
              </a:lnSpc>
              <a:buFont typeface="Times New Roman" pitchFamily="18" charset="0"/>
              <a:buChar char="–"/>
              <a:defRPr/>
            </a:pPr>
            <a:r>
              <a:rPr lang="en-US" altLang="en-US" i="0" dirty="0" smtClean="0"/>
              <a:t>Intellectual disabilities</a:t>
            </a:r>
          </a:p>
          <a:p>
            <a:pPr lvl="2" eaLnBrk="1" hangingPunct="1">
              <a:lnSpc>
                <a:spcPct val="80000"/>
              </a:lnSpc>
              <a:buFont typeface="Times New Roman" pitchFamily="18" charset="0"/>
              <a:buChar char="–"/>
              <a:defRPr/>
            </a:pPr>
            <a:r>
              <a:rPr lang="en-US" altLang="en-US" i="0" dirty="0" smtClean="0"/>
              <a:t>Speech and language deficits</a:t>
            </a:r>
          </a:p>
          <a:p>
            <a:pPr lvl="2" eaLnBrk="1" hangingPunct="1">
              <a:lnSpc>
                <a:spcPct val="80000"/>
              </a:lnSpc>
              <a:buFont typeface="Times New Roman" pitchFamily="18" charset="0"/>
              <a:buChar char="–"/>
              <a:defRPr/>
            </a:pPr>
            <a:r>
              <a:rPr lang="en-US" altLang="en-US" i="0" dirty="0" smtClean="0"/>
              <a:t>Memory and processing problems</a:t>
            </a:r>
          </a:p>
          <a:p>
            <a:pPr lvl="2" eaLnBrk="1" hangingPunct="1">
              <a:lnSpc>
                <a:spcPct val="80000"/>
              </a:lnSpc>
              <a:buFont typeface="Times New Roman" pitchFamily="18" charset="0"/>
              <a:buChar char="–"/>
              <a:defRPr/>
            </a:pPr>
            <a:r>
              <a:rPr lang="en-US" altLang="en-US" i="0" dirty="0" smtClean="0"/>
              <a:t>Attention problems</a:t>
            </a:r>
          </a:p>
          <a:p>
            <a:pPr marL="0" indent="0" eaLnBrk="1" hangingPunct="1">
              <a:lnSpc>
                <a:spcPct val="80000"/>
              </a:lnSpc>
              <a:buFont typeface="Wingdings" pitchFamily="2" charset="2"/>
              <a:buNone/>
              <a:defRPr/>
            </a:pPr>
            <a:r>
              <a:rPr lang="en-US" altLang="en-US" i="1" dirty="0" smtClean="0"/>
              <a:t>Persons with neurological disorders are at increased risk for developing other neurological disorders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a:xfrm>
            <a:off x="457200" y="152400"/>
            <a:ext cx="8077200" cy="762000"/>
          </a:xfrm>
        </p:spPr>
        <p:txBody>
          <a:bodyPr/>
          <a:lstStyle/>
          <a:p>
            <a:r>
              <a:rPr lang="en-US" altLang="en-US" smtClean="0">
                <a:solidFill>
                  <a:schemeClr val="bg1"/>
                </a:solidFill>
              </a:rPr>
              <a:t>Common Comorbid MH Issues</a:t>
            </a:r>
            <a:br>
              <a:rPr lang="en-US" altLang="en-US" smtClean="0">
                <a:solidFill>
                  <a:schemeClr val="bg1"/>
                </a:solidFill>
              </a:rPr>
            </a:br>
            <a:endParaRPr lang="en-US" altLang="en-US" smtClean="0">
              <a:solidFill>
                <a:schemeClr val="bg1"/>
              </a:solidFill>
            </a:endParaRPr>
          </a:p>
        </p:txBody>
      </p:sp>
      <p:sp>
        <p:nvSpPr>
          <p:cNvPr id="44035" name="Content Placeholder 4"/>
          <p:cNvSpPr>
            <a:spLocks noGrp="1"/>
          </p:cNvSpPr>
          <p:nvPr>
            <p:ph idx="1"/>
          </p:nvPr>
        </p:nvSpPr>
        <p:spPr>
          <a:xfrm>
            <a:off x="685800" y="1371600"/>
            <a:ext cx="8077200" cy="4038600"/>
          </a:xfrm>
        </p:spPr>
        <p:txBody>
          <a:bodyPr/>
          <a:lstStyle/>
          <a:p>
            <a:pPr>
              <a:defRPr/>
            </a:pPr>
            <a:r>
              <a:rPr lang="en-US" altLang="en-US" sz="2400" dirty="0" smtClean="0"/>
              <a:t>ADHD</a:t>
            </a:r>
          </a:p>
          <a:p>
            <a:pPr>
              <a:defRPr/>
            </a:pPr>
            <a:r>
              <a:rPr lang="en-US" altLang="en-US" sz="2000" dirty="0" smtClean="0"/>
              <a:t>Borderline Personality Disorder</a:t>
            </a:r>
          </a:p>
          <a:p>
            <a:pPr>
              <a:defRPr/>
            </a:pPr>
            <a:r>
              <a:rPr lang="en-US" altLang="en-US" sz="2400" dirty="0" smtClean="0"/>
              <a:t>Conduct Disorder</a:t>
            </a:r>
          </a:p>
          <a:p>
            <a:pPr>
              <a:defRPr/>
            </a:pPr>
            <a:r>
              <a:rPr lang="en-US" altLang="en-US" sz="2400" dirty="0" smtClean="0"/>
              <a:t>Anxiety</a:t>
            </a:r>
          </a:p>
          <a:p>
            <a:pPr>
              <a:defRPr/>
            </a:pPr>
            <a:r>
              <a:rPr lang="en-US" altLang="en-US" sz="2000" dirty="0" smtClean="0"/>
              <a:t>Reactive Attachment Disorder</a:t>
            </a:r>
          </a:p>
          <a:p>
            <a:pPr>
              <a:defRPr/>
            </a:pPr>
            <a:r>
              <a:rPr lang="en-US" altLang="en-US" sz="2400" dirty="0" smtClean="0"/>
              <a:t>Schizophrenia</a:t>
            </a:r>
          </a:p>
          <a:p>
            <a:pPr>
              <a:defRPr/>
            </a:pPr>
            <a:r>
              <a:rPr lang="en-US" altLang="en-US" sz="2400" dirty="0"/>
              <a:t>Depression</a:t>
            </a:r>
          </a:p>
          <a:p>
            <a:pPr>
              <a:defRPr/>
            </a:pPr>
            <a:endParaRPr lang="en-US" altLang="en-US" sz="2400" dirty="0" smtClean="0"/>
          </a:p>
          <a:p>
            <a:pPr>
              <a:defRPr/>
            </a:pPr>
            <a:endParaRPr lang="en-US" altLang="en-US" dirty="0" smtClean="0"/>
          </a:p>
        </p:txBody>
      </p:sp>
      <p:sp>
        <p:nvSpPr>
          <p:cNvPr id="68612" name="Content Placeholder 5"/>
          <p:cNvSpPr>
            <a:spLocks noGrp="1"/>
          </p:cNvSpPr>
          <p:nvPr>
            <p:ph sz="half" idx="4294967295"/>
          </p:nvPr>
        </p:nvSpPr>
        <p:spPr>
          <a:xfrm>
            <a:off x="5181600" y="1295400"/>
            <a:ext cx="3962400" cy="3733800"/>
          </a:xfrm>
        </p:spPr>
        <p:txBody>
          <a:bodyPr/>
          <a:lstStyle/>
          <a:p>
            <a:r>
              <a:rPr lang="en-US" altLang="en-US" sz="2400" smtClean="0"/>
              <a:t>Learning Disability</a:t>
            </a:r>
          </a:p>
          <a:p>
            <a:r>
              <a:rPr lang="en-US" altLang="en-US" sz="2400" smtClean="0"/>
              <a:t>ODD</a:t>
            </a:r>
          </a:p>
          <a:p>
            <a:r>
              <a:rPr lang="en-US" altLang="en-US" sz="2400" smtClean="0"/>
              <a:t>PTSD</a:t>
            </a:r>
          </a:p>
          <a:p>
            <a:pPr eaLnBrk="1" hangingPunct="1">
              <a:lnSpc>
                <a:spcPct val="80000"/>
              </a:lnSpc>
            </a:pPr>
            <a:r>
              <a:rPr lang="en-US" altLang="en-US" sz="2400" smtClean="0"/>
              <a:t>Psychotic Disorders</a:t>
            </a:r>
          </a:p>
          <a:p>
            <a:pPr eaLnBrk="1" hangingPunct="1">
              <a:lnSpc>
                <a:spcPct val="80000"/>
              </a:lnSpc>
            </a:pPr>
            <a:r>
              <a:rPr lang="en-US" altLang="en-US" sz="2400" smtClean="0"/>
              <a:t>Bipolar Disorder </a:t>
            </a:r>
          </a:p>
          <a:p>
            <a:r>
              <a:rPr lang="en-US" altLang="en-US" sz="2400" smtClean="0"/>
              <a:t>Eating Disorders</a:t>
            </a:r>
          </a:p>
          <a:p>
            <a:r>
              <a:rPr lang="en-US" altLang="en-US" sz="2400" smtClean="0"/>
              <a:t>Substance Use Disorders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152400"/>
            <a:ext cx="8229600" cy="1143000"/>
          </a:xfrm>
        </p:spPr>
        <p:txBody>
          <a:bodyPr/>
          <a:lstStyle/>
          <a:p>
            <a:r>
              <a:rPr lang="en-US" altLang="en-US" smtClean="0"/>
              <a:t>T</a:t>
            </a:r>
            <a:r>
              <a:rPr lang="en-US" altLang="en-US" smtClean="0">
                <a:solidFill>
                  <a:schemeClr val="bg1"/>
                </a:solidFill>
              </a:rPr>
              <a:t>Neurobehavioral features of FASD are specific</a:t>
            </a:r>
          </a:p>
        </p:txBody>
      </p:sp>
      <p:sp>
        <p:nvSpPr>
          <p:cNvPr id="3" name="Content Placeholder 2"/>
          <p:cNvSpPr>
            <a:spLocks noGrp="1"/>
          </p:cNvSpPr>
          <p:nvPr>
            <p:ph idx="1"/>
          </p:nvPr>
        </p:nvSpPr>
        <p:spPr>
          <a:xfrm>
            <a:off x="457200" y="1447800"/>
            <a:ext cx="8229600" cy="4530725"/>
          </a:xfrm>
        </p:spPr>
        <p:txBody>
          <a:bodyPr/>
          <a:lstStyle/>
          <a:p>
            <a:pPr marL="365125" indent="-255588">
              <a:lnSpc>
                <a:spcPct val="90000"/>
              </a:lnSpc>
              <a:defRPr/>
            </a:pPr>
            <a:r>
              <a:rPr lang="en-US" dirty="0"/>
              <a:t>Over 60% of children with FASD are diagnosed with attention-deficit/hyperactivity disorder (ADHD)</a:t>
            </a:r>
          </a:p>
          <a:p>
            <a:pPr marL="365125" indent="-255588">
              <a:lnSpc>
                <a:spcPct val="90000"/>
              </a:lnSpc>
              <a:defRPr/>
            </a:pPr>
            <a:r>
              <a:rPr lang="en-US" dirty="0"/>
              <a:t>FASD and ADHD share many behavioral features but can be distinguished using neuropsychological test data and behavior ratings</a:t>
            </a:r>
          </a:p>
          <a:p>
            <a:pPr marL="365125" indent="-255588">
              <a:lnSpc>
                <a:spcPct val="90000"/>
              </a:lnSpc>
              <a:defRPr/>
            </a:pPr>
            <a:r>
              <a:rPr lang="en-US" dirty="0"/>
              <a:t>Using neuropsychological measures, we can accurately distinguish </a:t>
            </a:r>
            <a:r>
              <a:rPr lang="en-US" b="1" dirty="0"/>
              <a:t>over </a:t>
            </a:r>
            <a:r>
              <a:rPr lang="en-US" b="1" dirty="0" smtClean="0"/>
              <a:t>70%</a:t>
            </a:r>
            <a:r>
              <a:rPr lang="en-US" dirty="0" smtClean="0"/>
              <a:t>alcohol-exposed </a:t>
            </a:r>
            <a:r>
              <a:rPr lang="en-US" dirty="0"/>
              <a:t>children, even when compared to children with </a:t>
            </a:r>
            <a:r>
              <a:rPr lang="en-US" dirty="0" smtClean="0"/>
              <a:t>ADHD</a:t>
            </a: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228600"/>
            <a:ext cx="8077200" cy="762000"/>
          </a:xfrm>
        </p:spPr>
        <p:txBody>
          <a:bodyPr/>
          <a:lstStyle/>
          <a:p>
            <a:pPr eaLnBrk="1" hangingPunct="1"/>
            <a:r>
              <a:rPr lang="en-US" altLang="en-US" smtClean="0">
                <a:solidFill>
                  <a:schemeClr val="bg1"/>
                </a:solidFill>
              </a:rPr>
              <a:t>Comparing ADHD, FASD &amp; </a:t>
            </a:r>
            <a:br>
              <a:rPr lang="en-US" altLang="en-US" smtClean="0">
                <a:solidFill>
                  <a:schemeClr val="bg1"/>
                </a:solidFill>
              </a:rPr>
            </a:br>
            <a:r>
              <a:rPr lang="en-US" altLang="en-US" smtClean="0">
                <a:solidFill>
                  <a:schemeClr val="bg1"/>
                </a:solidFill>
              </a:rPr>
              <a:t>Oppositional Defiant Disorder</a:t>
            </a:r>
          </a:p>
        </p:txBody>
      </p:sp>
      <p:graphicFrame>
        <p:nvGraphicFramePr>
          <p:cNvPr id="27654" name="Group 6"/>
          <p:cNvGraphicFramePr>
            <a:graphicFrameLocks noGrp="1"/>
          </p:cNvGraphicFramePr>
          <p:nvPr>
            <p:ph idx="1"/>
          </p:nvPr>
        </p:nvGraphicFramePr>
        <p:xfrm>
          <a:off x="685800" y="1219200"/>
          <a:ext cx="8077200" cy="4799013"/>
        </p:xfrm>
        <a:graphic>
          <a:graphicData uri="http://schemas.openxmlformats.org/drawingml/2006/table">
            <a:tbl>
              <a:tblPr/>
              <a:tblGrid>
                <a:gridCol w="2692400"/>
                <a:gridCol w="2692400"/>
                <a:gridCol w="2692400"/>
              </a:tblGrid>
              <a:tr h="8991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solidFill>
                          <a:effectLst/>
                          <a:latin typeface="Times New Roman" pitchFamily="18" charset="0"/>
                          <a:cs typeface="Times New Roman" pitchFamily="18" charset="0"/>
                        </a:rPr>
                        <a:t>FASD</a:t>
                      </a:r>
                      <a:endParaRPr kumimoji="0" lang="en-US" sz="2400" b="1"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2"/>
                          </a:solidFill>
                          <a:effectLst/>
                          <a:latin typeface="Times New Roman" pitchFamily="18" charset="0"/>
                          <a:cs typeface="Times New Roman" pitchFamily="18" charset="0"/>
                        </a:rPr>
                        <a:t>ADHD</a:t>
                      </a:r>
                      <a:endParaRPr kumimoji="0" lang="en-US" sz="2400" b="1" i="0" u="none" strike="noStrike" cap="none" normalizeH="0" baseline="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2"/>
                          </a:solidFill>
                          <a:effectLst/>
                          <a:latin typeface="Times New Roman" pitchFamily="18" charset="0"/>
                          <a:cs typeface="Times New Roman" pitchFamily="18" charset="0"/>
                        </a:rPr>
                        <a:t>Oppositional Defiant Disorder</a:t>
                      </a:r>
                      <a:endParaRPr kumimoji="0" lang="en-US" sz="2400" b="1"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Doesn’t complete tasks</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Doesn’t complete tasks</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Doesn’t complete tasks</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39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-may or may not take 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 info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-cannot recall info when needed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-cannot remember what to do</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-takes in info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-can recall info when needed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-get distracted</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-takes in info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-can recall info when needed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-choose not to do what they are told</a:t>
                      </a: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3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Provide one direction at a time</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2"/>
                          </a:solidFill>
                          <a:effectLst/>
                          <a:latin typeface="Times New Roman" pitchFamily="18" charset="0"/>
                          <a:cs typeface="Times New Roman" pitchFamily="18" charset="0"/>
                        </a:rPr>
                        <a:t>Limit stimuli and provide cues</a:t>
                      </a:r>
                      <a:endParaRPr kumimoji="0" lang="en-US" sz="2000" b="0" i="0" u="none" strike="noStrike" cap="none" normalizeH="0" baseline="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2"/>
                          </a:solidFill>
                          <a:effectLst/>
                          <a:latin typeface="Times New Roman" pitchFamily="18" charset="0"/>
                          <a:cs typeface="Times New Roman" pitchFamily="18" charset="0"/>
                        </a:rPr>
                        <a:t>Provide positive sense of control, limits &amp; consequences</a:t>
                      </a:r>
                      <a:endParaRPr kumimoji="0" lang="en-US" sz="2000" b="0" i="0" u="none" strike="noStrike" cap="none" normalizeH="0" baseline="0" dirty="0" smtClean="0">
                        <a:ln>
                          <a:noFill/>
                        </a:ln>
                        <a:solidFill>
                          <a:schemeClr val="tx2"/>
                        </a:solidFill>
                        <a:effectLst/>
                        <a:latin typeface="Times New Roman" pitchFamily="18" charset="0"/>
                      </a:endParaRPr>
                    </a:p>
                  </a:txBody>
                  <a:tcPr marL="89747" marR="89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1705" name="Text Box 5"/>
          <p:cNvSpPr txBox="1">
            <a:spLocks noChangeArrowheads="1"/>
          </p:cNvSpPr>
          <p:nvPr/>
        </p:nvSpPr>
        <p:spPr bwMode="auto">
          <a:xfrm>
            <a:off x="4495800" y="64912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50000"/>
              </a:spcBef>
              <a:buClrTx/>
              <a:buFontTx/>
              <a:buNone/>
            </a:pPr>
            <a:r>
              <a:rPr lang="en-US" altLang="en-US" sz="1800">
                <a:solidFill>
                  <a:schemeClr val="bg1"/>
                </a:solidFill>
                <a:latin typeface="Times New Roman" pitchFamily="18" charset="0"/>
              </a:rPr>
              <a:t>Dubovsky, 2008 presentation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Pregnancy\Brown DLP\FASD circle.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76400" y="381000"/>
            <a:ext cx="5715000" cy="5715000"/>
          </a:xfrm>
          <a:noFill/>
        </p:spPr>
      </p:pic>
      <p:sp>
        <p:nvSpPr>
          <p:cNvPr id="72707" name="TextBox 5"/>
          <p:cNvSpPr txBox="1">
            <a:spLocks noChangeArrowheads="1"/>
          </p:cNvSpPr>
          <p:nvPr/>
        </p:nvSpPr>
        <p:spPr bwMode="auto">
          <a:xfrm>
            <a:off x="3429000" y="643096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r>
              <a:rPr lang="en-US" altLang="en-US" sz="1800">
                <a:solidFill>
                  <a:srgbClr val="92D050"/>
                </a:solidFill>
                <a:latin typeface="Arial" pitchFamily="34" charset="0"/>
              </a:rPr>
              <a:t>Dubovsky, 2010</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Morgan</a:t>
            </a:r>
            <a:endParaRPr lang="en-US" dirty="0"/>
          </a:p>
        </p:txBody>
      </p:sp>
      <p:sp>
        <p:nvSpPr>
          <p:cNvPr id="3" name="Content Placeholder 2"/>
          <p:cNvSpPr>
            <a:spLocks noGrp="1"/>
          </p:cNvSpPr>
          <p:nvPr>
            <p:ph idx="1"/>
          </p:nvPr>
        </p:nvSpPr>
        <p:spPr>
          <a:xfrm>
            <a:off x="7961" y="2209800"/>
            <a:ext cx="9144000" cy="4038600"/>
          </a:xfrm>
        </p:spPr>
        <p:txBody>
          <a:bodyPr/>
          <a:lstStyle/>
          <a:p>
            <a:r>
              <a:rPr lang="en-US" dirty="0">
                <a:hlinkClick r:id="rId2"/>
              </a:rPr>
              <a:t>https://www.youtube.com/watch?v=K0VrkLQfkFg</a:t>
            </a:r>
            <a:endParaRPr lang="en-US" dirty="0"/>
          </a:p>
        </p:txBody>
      </p:sp>
    </p:spTree>
    <p:extLst>
      <p:ext uri="{BB962C8B-B14F-4D97-AF65-F5344CB8AC3E}">
        <p14:creationId xmlns:p14="http://schemas.microsoft.com/office/powerpoint/2010/main" val="119786978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6375"/>
            <a:ext cx="91440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07069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4925" y="-6350"/>
            <a:ext cx="8077200" cy="1219200"/>
          </a:xfrm>
        </p:spPr>
        <p:txBody>
          <a:bodyPr/>
          <a:lstStyle/>
          <a:p>
            <a:r>
              <a:rPr lang="en-US" altLang="en-US" smtClean="0">
                <a:solidFill>
                  <a:schemeClr val="bg1"/>
                </a:solidFill>
              </a:rPr>
              <a:t>Missed and Mis-Diagnoses in </a:t>
            </a:r>
            <a:br>
              <a:rPr lang="en-US" altLang="en-US" smtClean="0">
                <a:solidFill>
                  <a:schemeClr val="bg1"/>
                </a:solidFill>
              </a:rPr>
            </a:br>
            <a:r>
              <a:rPr lang="en-US" altLang="en-US" smtClean="0">
                <a:solidFill>
                  <a:schemeClr val="bg1"/>
                </a:solidFill>
              </a:rPr>
              <a:t>Foster/Adoptive Children</a:t>
            </a:r>
          </a:p>
        </p:txBody>
      </p:sp>
      <p:sp>
        <p:nvSpPr>
          <p:cNvPr id="3" name="Content Placeholder 2"/>
          <p:cNvSpPr>
            <a:spLocks noGrp="1"/>
          </p:cNvSpPr>
          <p:nvPr>
            <p:ph idx="1"/>
          </p:nvPr>
        </p:nvSpPr>
        <p:spPr>
          <a:xfrm>
            <a:off x="152400" y="1295400"/>
            <a:ext cx="8077200" cy="4038600"/>
          </a:xfrm>
        </p:spPr>
        <p:txBody>
          <a:bodyPr/>
          <a:lstStyle/>
          <a:p>
            <a:pPr>
              <a:defRPr/>
            </a:pPr>
            <a:r>
              <a:rPr lang="en-US" dirty="0" smtClean="0"/>
              <a:t>New study of 547 children referred for mental health assessment:</a:t>
            </a:r>
          </a:p>
          <a:p>
            <a:pPr lvl="1">
              <a:defRPr/>
            </a:pPr>
            <a:r>
              <a:rPr lang="en-US" dirty="0" smtClean="0"/>
              <a:t>156 children met FASD </a:t>
            </a:r>
            <a:r>
              <a:rPr lang="en-US" dirty="0" err="1" smtClean="0"/>
              <a:t>Dx</a:t>
            </a:r>
            <a:r>
              <a:rPr lang="en-US" dirty="0" smtClean="0"/>
              <a:t> criteria</a:t>
            </a:r>
          </a:p>
          <a:p>
            <a:pPr lvl="1">
              <a:defRPr/>
            </a:pPr>
            <a:r>
              <a:rPr lang="en-US" dirty="0" smtClean="0"/>
              <a:t>125 not previously </a:t>
            </a:r>
            <a:r>
              <a:rPr lang="en-US" dirty="0" err="1" smtClean="0"/>
              <a:t>Dx</a:t>
            </a:r>
            <a:r>
              <a:rPr lang="en-US" dirty="0" smtClean="0"/>
              <a:t> = Missed </a:t>
            </a:r>
            <a:r>
              <a:rPr lang="en-US" dirty="0" err="1" smtClean="0"/>
              <a:t>Dx</a:t>
            </a:r>
            <a:r>
              <a:rPr lang="en-US" dirty="0" smtClean="0"/>
              <a:t> of 80%</a:t>
            </a:r>
          </a:p>
          <a:p>
            <a:pPr lvl="1">
              <a:defRPr/>
            </a:pPr>
            <a:r>
              <a:rPr lang="en-US" dirty="0" smtClean="0"/>
              <a:t>Of remaining 31,  6.4% </a:t>
            </a:r>
            <a:r>
              <a:rPr lang="en-US" dirty="0" err="1" smtClean="0"/>
              <a:t>Dx</a:t>
            </a:r>
            <a:r>
              <a:rPr lang="en-US" dirty="0" smtClean="0"/>
              <a:t> changed w/in FASD</a:t>
            </a:r>
          </a:p>
          <a:p>
            <a:pPr marL="457200" lvl="1" indent="0">
              <a:buFont typeface="Wingdings" pitchFamily="2" charset="2"/>
              <a:buNone/>
              <a:defRPr/>
            </a:pPr>
            <a:endParaRPr lang="en-US" dirty="0"/>
          </a:p>
          <a:p>
            <a:pPr>
              <a:defRPr/>
            </a:pPr>
            <a:r>
              <a:rPr lang="en-US" b="1" dirty="0" smtClean="0"/>
              <a:t>86.5% of youth with an FASD had not been previously diagnosed, or </a:t>
            </a:r>
            <a:r>
              <a:rPr lang="en-US" b="1" dirty="0" err="1" smtClean="0"/>
              <a:t>mis</a:t>
            </a:r>
            <a:r>
              <a:rPr lang="en-US" b="1" dirty="0" smtClean="0"/>
              <a:t>-diagnosed.			</a:t>
            </a:r>
          </a:p>
          <a:p>
            <a:pPr marL="0" indent="0" algn="r">
              <a:buFont typeface="Wingdings" pitchFamily="2" charset="2"/>
              <a:buNone/>
              <a:defRPr/>
            </a:pPr>
            <a:r>
              <a:rPr lang="en-US" sz="2000" b="1" dirty="0" err="1" smtClean="0"/>
              <a:t>Chasnoff</a:t>
            </a:r>
            <a:r>
              <a:rPr lang="en-US" sz="2000" b="1" dirty="0" smtClean="0"/>
              <a:t> et al, 2015</a:t>
            </a:r>
          </a:p>
        </p:txBody>
      </p:sp>
    </p:spTree>
    <p:extLst>
      <p:ext uri="{BB962C8B-B14F-4D97-AF65-F5344CB8AC3E}">
        <p14:creationId xmlns:p14="http://schemas.microsoft.com/office/powerpoint/2010/main" val="316859975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0855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52400" y="228600"/>
            <a:ext cx="8077200" cy="762000"/>
          </a:xfrm>
        </p:spPr>
        <p:txBody>
          <a:bodyPr/>
          <a:lstStyle/>
          <a:p>
            <a:r>
              <a:rPr lang="en-US" altLang="en-US" smtClean="0">
                <a:solidFill>
                  <a:schemeClr val="bg1"/>
                </a:solidFill>
              </a:rPr>
              <a:t>The Etiology of Behaviors</a:t>
            </a:r>
          </a:p>
        </p:txBody>
      </p:sp>
      <p:sp>
        <p:nvSpPr>
          <p:cNvPr id="3" name="Content Placeholder 2"/>
          <p:cNvSpPr>
            <a:spLocks noGrp="1"/>
          </p:cNvSpPr>
          <p:nvPr>
            <p:ph idx="1"/>
          </p:nvPr>
        </p:nvSpPr>
        <p:spPr>
          <a:xfrm>
            <a:off x="381000" y="1600200"/>
            <a:ext cx="8077200" cy="4038600"/>
          </a:xfrm>
        </p:spPr>
        <p:txBody>
          <a:bodyPr/>
          <a:lstStyle/>
          <a:p>
            <a:pPr>
              <a:defRPr/>
            </a:pPr>
            <a:r>
              <a:rPr lang="en-US" sz="2400" dirty="0" smtClean="0"/>
              <a:t>FASD is a physical disability: brain </a:t>
            </a:r>
            <a:r>
              <a:rPr lang="en-US" sz="2400" dirty="0"/>
              <a:t>damage from prenatal exposure to </a:t>
            </a:r>
            <a:r>
              <a:rPr lang="en-US" sz="2400" dirty="0" smtClean="0"/>
              <a:t>alcohol</a:t>
            </a:r>
          </a:p>
          <a:p>
            <a:pPr>
              <a:defRPr/>
            </a:pPr>
            <a:r>
              <a:rPr lang="en-US" sz="2400" dirty="0" smtClean="0"/>
              <a:t>The </a:t>
            </a:r>
            <a:r>
              <a:rPr lang="en-US" sz="2400" dirty="0"/>
              <a:t>effects of brain dysfunction on behaviors </a:t>
            </a:r>
            <a:r>
              <a:rPr lang="en-US" sz="2400" dirty="0" smtClean="0"/>
              <a:t>is </a:t>
            </a:r>
            <a:r>
              <a:rPr lang="en-US" sz="2400" dirty="0"/>
              <a:t>typically not recognized or incorporated into </a:t>
            </a:r>
            <a:r>
              <a:rPr lang="en-US" sz="2400" dirty="0" smtClean="0"/>
              <a:t>interventions/treatment.</a:t>
            </a:r>
            <a:endParaRPr lang="en-US" sz="2400" dirty="0"/>
          </a:p>
          <a:p>
            <a:pPr>
              <a:defRPr/>
            </a:pPr>
            <a:r>
              <a:rPr lang="en-US" sz="2400" dirty="0" smtClean="0"/>
              <a:t>Behaviors </a:t>
            </a:r>
            <a:r>
              <a:rPr lang="en-US" sz="2400" dirty="0"/>
              <a:t>that reflect underlying neuropathology are rarely framed in a neurological perspective and are instead viewed through a moral lens and seen as a function of volition, or psychopathology.</a:t>
            </a:r>
          </a:p>
        </p:txBody>
      </p:sp>
      <p:pic>
        <p:nvPicPr>
          <p:cNvPr id="73732" name="Picture 3" descr="C:\Users\enidwatson\AppData\Local\Microsoft\Windows\Temporary Internet Files\Content.IE5\FMDLUMAT\MC90018758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0463" y="1371600"/>
            <a:ext cx="15430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52400" y="1981200"/>
            <a:ext cx="3048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ctr" eaLnBrk="1" hangingPunct="1">
              <a:spcBef>
                <a:spcPct val="50000"/>
              </a:spcBef>
              <a:buClrTx/>
              <a:buFontTx/>
              <a:buNone/>
            </a:pPr>
            <a:r>
              <a:rPr lang="en-US" altLang="en-US">
                <a:solidFill>
                  <a:srgbClr val="4F2683"/>
                </a:solidFill>
                <a:latin typeface="Georgia" pitchFamily="18" charset="0"/>
              </a:rPr>
              <a:t>Engraving by William Hogarth</a:t>
            </a:r>
          </a:p>
          <a:p>
            <a:pPr algn="ctr" eaLnBrk="1" hangingPunct="1">
              <a:spcBef>
                <a:spcPct val="50000"/>
              </a:spcBef>
              <a:buClrTx/>
              <a:buFontTx/>
              <a:buNone/>
            </a:pPr>
            <a:r>
              <a:rPr lang="en-US" altLang="en-US" i="1">
                <a:solidFill>
                  <a:srgbClr val="4F2683"/>
                </a:solidFill>
                <a:latin typeface="Georgia" pitchFamily="18" charset="0"/>
              </a:rPr>
              <a:t>Gin Lane</a:t>
            </a:r>
          </a:p>
          <a:p>
            <a:pPr algn="ctr" eaLnBrk="1" hangingPunct="1">
              <a:spcBef>
                <a:spcPct val="50000"/>
              </a:spcBef>
              <a:buClrTx/>
              <a:buFontTx/>
              <a:buNone/>
            </a:pPr>
            <a:r>
              <a:rPr lang="en-US" altLang="en-US">
                <a:solidFill>
                  <a:srgbClr val="4F2683"/>
                </a:solidFill>
                <a:latin typeface="Georgia" pitchFamily="18" charset="0"/>
              </a:rPr>
              <a:t>1750</a:t>
            </a:r>
          </a:p>
        </p:txBody>
      </p:sp>
      <p:pic>
        <p:nvPicPr>
          <p:cNvPr id="22531" name="Picture 3" descr="William_Hogarth_-_Gin_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152400"/>
            <a:ext cx="56530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228600" y="228600"/>
            <a:ext cx="8077200" cy="762000"/>
          </a:xfrm>
        </p:spPr>
        <p:txBody>
          <a:bodyPr/>
          <a:lstStyle/>
          <a:p>
            <a:r>
              <a:rPr lang="en-US" altLang="en-US" smtClean="0">
                <a:solidFill>
                  <a:schemeClr val="bg1"/>
                </a:solidFill>
              </a:rPr>
              <a:t>Differential Diagnoses</a:t>
            </a:r>
          </a:p>
        </p:txBody>
      </p:sp>
      <p:sp>
        <p:nvSpPr>
          <p:cNvPr id="1136643" name="Rectangle 3"/>
          <p:cNvSpPr>
            <a:spLocks noGrp="1" noChangeArrowheads="1"/>
          </p:cNvSpPr>
          <p:nvPr>
            <p:ph type="body" idx="1"/>
          </p:nvPr>
        </p:nvSpPr>
        <p:spPr>
          <a:xfrm>
            <a:off x="533400" y="1676400"/>
            <a:ext cx="7543800" cy="4419600"/>
          </a:xfrm>
        </p:spPr>
        <p:txBody>
          <a:bodyPr>
            <a:normAutofit/>
          </a:bodyPr>
          <a:lstStyle/>
          <a:p>
            <a:pPr>
              <a:lnSpc>
                <a:spcPct val="90000"/>
              </a:lnSpc>
              <a:defRPr/>
            </a:pPr>
            <a:r>
              <a:rPr lang="en-US" altLang="en-US" dirty="0"/>
              <a:t>Genetic &amp; Teratogenic Disorders</a:t>
            </a:r>
          </a:p>
          <a:p>
            <a:pPr lvl="1">
              <a:lnSpc>
                <a:spcPct val="90000"/>
              </a:lnSpc>
              <a:defRPr/>
            </a:pPr>
            <a:r>
              <a:rPr lang="en-US" altLang="en-US" sz="2800" dirty="0"/>
              <a:t>Cornelia de Lange syndrome</a:t>
            </a:r>
          </a:p>
          <a:p>
            <a:pPr lvl="1">
              <a:lnSpc>
                <a:spcPct val="90000"/>
              </a:lnSpc>
              <a:defRPr/>
            </a:pPr>
            <a:r>
              <a:rPr lang="en-US" altLang="en-US" sz="2800" dirty="0" err="1"/>
              <a:t>Dubowitz</a:t>
            </a:r>
            <a:r>
              <a:rPr lang="en-US" altLang="en-US" sz="2800" dirty="0"/>
              <a:t> Syndrome</a:t>
            </a:r>
          </a:p>
          <a:p>
            <a:pPr lvl="1">
              <a:lnSpc>
                <a:spcPct val="90000"/>
              </a:lnSpc>
              <a:defRPr/>
            </a:pPr>
            <a:r>
              <a:rPr lang="en-US" altLang="en-US" sz="2800" dirty="0"/>
              <a:t>Fetal Dilantin Syndrome</a:t>
            </a:r>
          </a:p>
          <a:p>
            <a:pPr lvl="1">
              <a:lnSpc>
                <a:spcPct val="90000"/>
              </a:lnSpc>
              <a:defRPr/>
            </a:pPr>
            <a:r>
              <a:rPr lang="en-US" altLang="en-US" sz="2800" dirty="0"/>
              <a:t>Fragile X Syndrome</a:t>
            </a:r>
          </a:p>
          <a:p>
            <a:pPr lvl="1">
              <a:lnSpc>
                <a:spcPct val="90000"/>
              </a:lnSpc>
              <a:defRPr/>
            </a:pPr>
            <a:r>
              <a:rPr lang="en-US" altLang="en-US" sz="2800" dirty="0" smtClean="0"/>
              <a:t>Down </a:t>
            </a:r>
            <a:r>
              <a:rPr lang="en-US" altLang="en-US" sz="2800" dirty="0"/>
              <a:t>Syndrome</a:t>
            </a:r>
          </a:p>
          <a:p>
            <a:pPr lvl="1">
              <a:lnSpc>
                <a:spcPct val="90000"/>
              </a:lnSpc>
              <a:defRPr/>
            </a:pPr>
            <a:r>
              <a:rPr lang="en-US" altLang="en-US" sz="2800" dirty="0"/>
              <a:t>Toluene </a:t>
            </a:r>
            <a:r>
              <a:rPr lang="en-US" altLang="en-US" sz="2800" dirty="0" err="1"/>
              <a:t>Embryopathy</a:t>
            </a:r>
            <a:r>
              <a:rPr lang="en-US" altLang="en-US" sz="28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136642"/>
                                        </p:tgtEl>
                                      </p:cBhvr>
                                    </p:animEffect>
                                    <p:animScale>
                                      <p:cBhvr>
                                        <p:cTn id="7" dur="250" autoRev="1" fill="hold"/>
                                        <p:tgtEl>
                                          <p:spTgt spid="11366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04800" y="152400"/>
            <a:ext cx="8077200" cy="762000"/>
          </a:xfrm>
        </p:spPr>
        <p:txBody>
          <a:bodyPr/>
          <a:lstStyle/>
          <a:p>
            <a:r>
              <a:rPr lang="en-US" altLang="en-US" smtClean="0">
                <a:solidFill>
                  <a:schemeClr val="bg1"/>
                </a:solidFill>
              </a:rPr>
              <a:t>Possible Secondary Disabilities</a:t>
            </a:r>
          </a:p>
        </p:txBody>
      </p:sp>
      <p:sp>
        <p:nvSpPr>
          <p:cNvPr id="489475" name="Rectangle 3"/>
          <p:cNvSpPr>
            <a:spLocks noGrp="1" noChangeArrowheads="1"/>
          </p:cNvSpPr>
          <p:nvPr>
            <p:ph type="body" idx="1"/>
          </p:nvPr>
        </p:nvSpPr>
        <p:spPr>
          <a:xfrm>
            <a:off x="381000" y="1219200"/>
            <a:ext cx="7772400" cy="4114800"/>
          </a:xfrm>
        </p:spPr>
        <p:txBody>
          <a:bodyPr/>
          <a:lstStyle/>
          <a:p>
            <a:pPr lvl="2">
              <a:defRPr/>
            </a:pPr>
            <a:r>
              <a:rPr lang="en-US" altLang="en-US" sz="2800" i="0" dirty="0"/>
              <a:t> School difficulties</a:t>
            </a:r>
          </a:p>
          <a:p>
            <a:pPr lvl="3">
              <a:defRPr/>
            </a:pPr>
            <a:r>
              <a:rPr lang="en-US" altLang="en-US" sz="2800" dirty="0">
                <a:latin typeface="+mn-lt"/>
              </a:rPr>
              <a:t> Academic problems</a:t>
            </a:r>
          </a:p>
          <a:p>
            <a:pPr lvl="3">
              <a:defRPr/>
            </a:pPr>
            <a:r>
              <a:rPr lang="en-US" altLang="en-US" sz="2800" dirty="0">
                <a:latin typeface="+mn-lt"/>
              </a:rPr>
              <a:t> Behavioral difficulties</a:t>
            </a:r>
          </a:p>
          <a:p>
            <a:pPr lvl="3">
              <a:defRPr/>
            </a:pPr>
            <a:r>
              <a:rPr lang="en-US" altLang="en-US" sz="2800" dirty="0">
                <a:latin typeface="+mn-lt"/>
              </a:rPr>
              <a:t> Drop-out, suspension: 60%        </a:t>
            </a:r>
          </a:p>
          <a:p>
            <a:pPr lvl="2">
              <a:defRPr/>
            </a:pPr>
            <a:r>
              <a:rPr lang="en-US" altLang="en-US" sz="2800" i="0" dirty="0"/>
              <a:t>Trouble with the law: 60% </a:t>
            </a:r>
          </a:p>
          <a:p>
            <a:pPr lvl="2">
              <a:defRPr/>
            </a:pPr>
            <a:r>
              <a:rPr lang="en-US" altLang="en-US" sz="2800" i="0" dirty="0"/>
              <a:t> Mental health problems: 90%</a:t>
            </a:r>
          </a:p>
          <a:p>
            <a:pPr lvl="2">
              <a:defRPr/>
            </a:pPr>
            <a:r>
              <a:rPr lang="en-US" altLang="en-US" sz="2800" i="0" dirty="0"/>
              <a:t>Alcohol and/or drug problems: 30</a:t>
            </a:r>
            <a:r>
              <a:rPr lang="en-US" altLang="en-US" sz="2800" i="0" dirty="0" smtClean="0"/>
              <a:t>%</a:t>
            </a:r>
          </a:p>
          <a:p>
            <a:pPr lvl="2">
              <a:defRPr/>
            </a:pPr>
            <a:r>
              <a:rPr lang="en-US" altLang="en-US" sz="2800" dirty="0" smtClean="0"/>
              <a:t> </a:t>
            </a:r>
            <a:r>
              <a:rPr lang="en-US" altLang="en-US" sz="2800" i="0" dirty="0" smtClean="0"/>
              <a:t>Multigenerational </a:t>
            </a:r>
            <a:r>
              <a:rPr lang="en-US" altLang="en-US" sz="2800" i="0" dirty="0"/>
              <a:t>FAS  </a:t>
            </a:r>
            <a:r>
              <a:rPr lang="en-US" altLang="en-US" sz="1400" dirty="0" err="1"/>
              <a:t>Streissguth</a:t>
            </a:r>
            <a:r>
              <a:rPr lang="en-US" altLang="en-US" sz="1400" dirty="0"/>
              <a:t>, 2004</a:t>
            </a:r>
            <a:endParaRPr lang="en-US" altLang="en-US" sz="2800" dirty="0"/>
          </a:p>
          <a:p>
            <a:pPr marL="0" indent="0">
              <a:buFont typeface="Wingdings" pitchFamily="2" charset="2"/>
              <a:buNone/>
              <a:defRPr/>
            </a:pPr>
            <a:endParaRPr lang="en-US" alt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04800" y="304800"/>
            <a:ext cx="8077200" cy="762000"/>
          </a:xfrm>
        </p:spPr>
        <p:txBody>
          <a:bodyPr/>
          <a:lstStyle/>
          <a:p>
            <a:r>
              <a:rPr lang="en-US" altLang="en-US" smtClean="0">
                <a:solidFill>
                  <a:schemeClr val="bg1"/>
                </a:solidFill>
              </a:rPr>
              <a:t>The Invisible Disability</a:t>
            </a:r>
          </a:p>
        </p:txBody>
      </p:sp>
      <p:pic>
        <p:nvPicPr>
          <p:cNvPr id="220163" name="Picture 3" descr="C:\Users\enidwatson\AppData\Local\Microsoft\Windows\Temporary Internet Files\Content.IE5\BP4WM9TQ\MC90030494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28600"/>
            <a:ext cx="58674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ppt_x"/>
                                          </p:val>
                                        </p:tav>
                                        <p:tav tm="100000">
                                          <p:val>
                                            <p:strVal val="#ppt_x"/>
                                          </p:val>
                                        </p:tav>
                                      </p:tavLst>
                                    </p:anim>
                                    <p:anim calcmode="lin" valueType="num">
                                      <p:cBhvr additive="base">
                                        <p:cTn id="8" dur="500" fill="hold"/>
                                        <p:tgtEl>
                                          <p:spTgt spid="220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52400" y="228600"/>
            <a:ext cx="8077200" cy="762000"/>
          </a:xfrm>
        </p:spPr>
        <p:txBody>
          <a:bodyPr/>
          <a:lstStyle/>
          <a:p>
            <a:r>
              <a:rPr lang="en-US" altLang="en-US" smtClean="0">
                <a:solidFill>
                  <a:schemeClr val="bg1"/>
                </a:solidFill>
              </a:rPr>
              <a:t>Sensory Processing Disorder &amp; FASD</a:t>
            </a:r>
          </a:p>
        </p:txBody>
      </p:sp>
      <p:sp>
        <p:nvSpPr>
          <p:cNvPr id="3" name="Content Placeholder 2"/>
          <p:cNvSpPr>
            <a:spLocks noGrp="1"/>
          </p:cNvSpPr>
          <p:nvPr>
            <p:ph idx="1"/>
          </p:nvPr>
        </p:nvSpPr>
        <p:spPr>
          <a:xfrm>
            <a:off x="228600" y="1295400"/>
            <a:ext cx="8077200" cy="4038600"/>
          </a:xfrm>
        </p:spPr>
        <p:txBody>
          <a:bodyPr/>
          <a:lstStyle/>
          <a:p>
            <a:pPr lvl="1">
              <a:defRPr/>
            </a:pPr>
            <a:r>
              <a:rPr lang="en-US" sz="2800" dirty="0" smtClean="0"/>
              <a:t>Lack of social skills</a:t>
            </a:r>
          </a:p>
          <a:p>
            <a:pPr lvl="1">
              <a:defRPr/>
            </a:pPr>
            <a:r>
              <a:rPr lang="en-US" sz="2800" dirty="0" smtClean="0"/>
              <a:t>Auditory/vocal processing</a:t>
            </a:r>
          </a:p>
          <a:p>
            <a:pPr lvl="1">
              <a:defRPr/>
            </a:pPr>
            <a:r>
              <a:rPr lang="en-US" sz="2800" dirty="0" smtClean="0"/>
              <a:t>Visual sequencing</a:t>
            </a:r>
          </a:p>
          <a:p>
            <a:pPr lvl="1">
              <a:defRPr/>
            </a:pPr>
            <a:r>
              <a:rPr lang="en-US" sz="2800" dirty="0" smtClean="0"/>
              <a:t>Sensory integration difficulties (particularly lack of co-ordination)</a:t>
            </a:r>
          </a:p>
          <a:p>
            <a:pPr lvl="1">
              <a:defRPr/>
            </a:pPr>
            <a:r>
              <a:rPr lang="en-US" sz="2800" dirty="0" smtClean="0"/>
              <a:t>Poor retention of task instruction</a:t>
            </a:r>
          </a:p>
          <a:p>
            <a:pPr lvl="1">
              <a:defRPr/>
            </a:pPr>
            <a:r>
              <a:rPr lang="en-US" sz="2800" dirty="0" smtClean="0"/>
              <a:t>Numeracy/mathematical difficulties</a:t>
            </a:r>
          </a:p>
          <a:p>
            <a:pPr marL="457200" lvl="1" indent="0">
              <a:buFont typeface="Wingdings" pitchFamily="2" charset="2"/>
              <a:buNone/>
              <a:defRPr/>
            </a:pPr>
            <a:endParaRPr lang="en-US" b="1" i="1" dirty="0">
              <a:solidFill>
                <a:srgbClr val="92D050"/>
              </a:solidFill>
            </a:endParaRPr>
          </a:p>
          <a:p>
            <a:pPr marL="457200" lvl="1" indent="0" algn="ctr">
              <a:buFont typeface="Wingdings" pitchFamily="2" charset="2"/>
              <a:buNone/>
              <a:defRPr/>
            </a:pPr>
            <a:r>
              <a:rPr lang="en-US" b="1" dirty="0" smtClean="0">
                <a:solidFill>
                  <a:srgbClr val="92D050"/>
                </a:solidFill>
              </a:rPr>
              <a:t>Children </a:t>
            </a:r>
            <a:r>
              <a:rPr lang="en-US" b="1" dirty="0">
                <a:solidFill>
                  <a:srgbClr val="92D050"/>
                </a:solidFill>
              </a:rPr>
              <a:t>may benefit from </a:t>
            </a:r>
            <a:r>
              <a:rPr lang="en-US" b="1" dirty="0" smtClean="0">
                <a:solidFill>
                  <a:srgbClr val="92D050"/>
                </a:solidFill>
              </a:rPr>
              <a:t>an</a:t>
            </a:r>
          </a:p>
          <a:p>
            <a:pPr marL="457200" lvl="1" indent="0" algn="ctr">
              <a:buFont typeface="Wingdings" pitchFamily="2" charset="2"/>
              <a:buNone/>
              <a:defRPr/>
            </a:pPr>
            <a:r>
              <a:rPr lang="en-US" b="1" dirty="0" smtClean="0">
                <a:solidFill>
                  <a:srgbClr val="92D050"/>
                </a:solidFill>
              </a:rPr>
              <a:t> </a:t>
            </a:r>
            <a:r>
              <a:rPr lang="en-US" b="1" dirty="0">
                <a:solidFill>
                  <a:srgbClr val="92D050"/>
                </a:solidFill>
              </a:rPr>
              <a:t>adapted sensory diet</a:t>
            </a:r>
          </a:p>
          <a:p>
            <a:pPr marL="457200" lvl="1" indent="0">
              <a:buFont typeface="Wingdings" pitchFamily="2" charset="2"/>
              <a:buNone/>
              <a:defRPr/>
            </a:pPr>
            <a:endParaRPr lang="en-US" i="1" dirty="0" smtClean="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76200"/>
            <a:ext cx="8077200" cy="762000"/>
          </a:xfrm>
        </p:spPr>
        <p:txBody>
          <a:bodyPr/>
          <a:lstStyle/>
          <a:p>
            <a:pPr eaLnBrk="1" hangingPunct="1"/>
            <a:r>
              <a:rPr lang="en-US" altLang="en-US" smtClean="0">
                <a:solidFill>
                  <a:schemeClr val="bg1"/>
                </a:solidFill>
              </a:rPr>
              <a:t>Language Issues</a:t>
            </a:r>
          </a:p>
        </p:txBody>
      </p:sp>
      <p:sp>
        <p:nvSpPr>
          <p:cNvPr id="36868" name="Rectangle 3"/>
          <p:cNvSpPr>
            <a:spLocks noGrp="1" noChangeArrowheads="1"/>
          </p:cNvSpPr>
          <p:nvPr>
            <p:ph type="body" idx="1"/>
          </p:nvPr>
        </p:nvSpPr>
        <p:spPr>
          <a:xfrm>
            <a:off x="457200" y="1600200"/>
            <a:ext cx="8077200" cy="4038600"/>
          </a:xfrm>
        </p:spPr>
        <p:txBody>
          <a:bodyPr/>
          <a:lstStyle/>
          <a:p>
            <a:pPr eaLnBrk="1" hangingPunct="1">
              <a:lnSpc>
                <a:spcPct val="90000"/>
              </a:lnSpc>
              <a:defRPr/>
            </a:pPr>
            <a:r>
              <a:rPr lang="en-US" altLang="en-US" dirty="0" smtClean="0"/>
              <a:t>Early language development may be delayed</a:t>
            </a:r>
          </a:p>
          <a:p>
            <a:pPr eaLnBrk="1" hangingPunct="1">
              <a:lnSpc>
                <a:spcPct val="90000"/>
              </a:lnSpc>
              <a:defRPr/>
            </a:pPr>
            <a:r>
              <a:rPr lang="en-US" altLang="en-US" dirty="0" smtClean="0"/>
              <a:t>Often verbal but w/o a lot of content</a:t>
            </a:r>
          </a:p>
          <a:p>
            <a:pPr eaLnBrk="1" hangingPunct="1">
              <a:lnSpc>
                <a:spcPct val="90000"/>
              </a:lnSpc>
              <a:defRPr/>
            </a:pPr>
            <a:r>
              <a:rPr lang="en-US" altLang="en-US" dirty="0" smtClean="0"/>
              <a:t>Verbal RECEPTIVE language is more impaired than verbal EXPRESSIVE language</a:t>
            </a:r>
          </a:p>
          <a:p>
            <a:pPr lvl="1" eaLnBrk="1" hangingPunct="1">
              <a:lnSpc>
                <a:spcPct val="90000"/>
              </a:lnSpc>
              <a:defRPr/>
            </a:pPr>
            <a:r>
              <a:rPr lang="en-US" altLang="en-US" dirty="0" smtClean="0"/>
              <a:t>Talk a good game, but not able to process what they hear</a:t>
            </a:r>
          </a:p>
          <a:p>
            <a:pPr lvl="1" eaLnBrk="1" hangingPunct="1">
              <a:lnSpc>
                <a:spcPct val="90000"/>
              </a:lnSpc>
              <a:defRPr/>
            </a:pPr>
            <a:r>
              <a:rPr lang="en-US" altLang="en-US" dirty="0" smtClean="0"/>
              <a:t>Will act on pieces of what they hear</a:t>
            </a:r>
          </a:p>
          <a:p>
            <a:pPr lvl="1" eaLnBrk="1" hangingPunct="1">
              <a:lnSpc>
                <a:spcPct val="90000"/>
              </a:lnSpc>
              <a:defRPr/>
            </a:pPr>
            <a:r>
              <a:rPr lang="en-US" altLang="en-US" dirty="0" smtClean="0"/>
              <a:t>This is often perceived as purposeful oppositional or uncooperative behavior</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850" y="1447800"/>
            <a:ext cx="8382000" cy="4508500"/>
          </a:xfrm>
          <a:prstGeom prst="rect">
            <a:avLst/>
          </a:prstGeom>
          <a:noFill/>
        </p:spPr>
        <p:txBody>
          <a:bodyPr>
            <a:spAutoFit/>
          </a:bodyPr>
          <a:lstStyle/>
          <a:p>
            <a:pPr marL="0" lvl="1">
              <a:spcBef>
                <a:spcPts val="600"/>
              </a:spcBef>
              <a:defRPr/>
            </a:pPr>
            <a:r>
              <a:rPr lang="en-US" sz="2800" b="0" dirty="0">
                <a:solidFill>
                  <a:schemeClr val="accent6"/>
                </a:solidFill>
                <a:latin typeface="Arial" charset="0"/>
              </a:rPr>
              <a:t>Alexithymia</a:t>
            </a:r>
            <a:endParaRPr lang="en-US" sz="2800" b="0" dirty="0">
              <a:solidFill>
                <a:schemeClr val="accent6"/>
              </a:solidFill>
              <a:latin typeface="+mn-lt"/>
            </a:endParaRPr>
          </a:p>
          <a:p>
            <a:pPr marL="228600" lvl="1" indent="-228600">
              <a:spcBef>
                <a:spcPts val="600"/>
              </a:spcBef>
              <a:buFont typeface="Arial" pitchFamily="34" charset="0"/>
              <a:buChar char="•"/>
              <a:defRPr/>
            </a:pPr>
            <a:r>
              <a:rPr lang="en-US" sz="2800" b="0" dirty="0">
                <a:solidFill>
                  <a:schemeClr val="accent6"/>
                </a:solidFill>
                <a:latin typeface="+mn-lt"/>
              </a:rPr>
              <a:t>Problems in articulating emotions ≈ lack words to express feelings</a:t>
            </a:r>
          </a:p>
          <a:p>
            <a:pPr marL="228600" lvl="1" indent="-228600">
              <a:spcBef>
                <a:spcPts val="1200"/>
              </a:spcBef>
              <a:spcAft>
                <a:spcPts val="1200"/>
              </a:spcAft>
              <a:buFont typeface="Arial" pitchFamily="34" charset="0"/>
              <a:buChar char="•"/>
              <a:defRPr/>
            </a:pPr>
            <a:r>
              <a:rPr lang="en-US" sz="2800" b="0" dirty="0">
                <a:solidFill>
                  <a:schemeClr val="accent6"/>
                </a:solidFill>
                <a:latin typeface="+mn-lt"/>
              </a:rPr>
              <a:t>Inability to comprehend the feelings &amp; motivations of others</a:t>
            </a:r>
          </a:p>
          <a:p>
            <a:pPr marL="228600" lvl="1" indent="-228600">
              <a:spcBef>
                <a:spcPts val="600"/>
              </a:spcBef>
              <a:buFont typeface="Arial" pitchFamily="34" charset="0"/>
              <a:buChar char="•"/>
              <a:defRPr/>
            </a:pPr>
            <a:r>
              <a:rPr lang="en-US" sz="2800" b="0" dirty="0">
                <a:solidFill>
                  <a:schemeClr val="accent6"/>
                </a:solidFill>
                <a:latin typeface="+mn-lt"/>
              </a:rPr>
              <a:t>Acts out emotions in physical expression</a:t>
            </a:r>
          </a:p>
          <a:p>
            <a:pPr marL="228600" lvl="1" indent="-228600">
              <a:spcBef>
                <a:spcPts val="600"/>
              </a:spcBef>
              <a:buFont typeface="Arial" pitchFamily="34" charset="0"/>
              <a:buChar char="•"/>
              <a:defRPr/>
            </a:pPr>
            <a:r>
              <a:rPr lang="en-US" sz="2800" b="0" dirty="0">
                <a:solidFill>
                  <a:schemeClr val="accent6"/>
                </a:solidFill>
                <a:latin typeface="+mn-lt"/>
              </a:rPr>
              <a:t>Misunderstood as “callous &amp; unemotional” (appears unconcerned, without conscience or remorse, “antisocial”)</a:t>
            </a:r>
          </a:p>
        </p:txBody>
      </p:sp>
      <p:sp>
        <p:nvSpPr>
          <p:cNvPr id="81923" name="TextBox 7"/>
          <p:cNvSpPr txBox="1">
            <a:spLocks noChangeArrowheads="1"/>
          </p:cNvSpPr>
          <p:nvPr/>
        </p:nvSpPr>
        <p:spPr bwMode="auto">
          <a:xfrm>
            <a:off x="342900" y="6440488"/>
            <a:ext cx="8740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r>
              <a:rPr lang="en-US" altLang="en-US" sz="1200">
                <a:solidFill>
                  <a:schemeClr val="bg1"/>
                </a:solidFill>
                <a:latin typeface="Arial" pitchFamily="34" charset="0"/>
              </a:rPr>
              <a:t>Sifneos, 1974; Coggins et al., 1998, 2008; Kapp &amp; O’Malley, 2001; O’Malley and Nanson, 2002; Sullivan 2008</a:t>
            </a:r>
          </a:p>
        </p:txBody>
      </p:sp>
      <p:sp>
        <p:nvSpPr>
          <p:cNvPr id="11" name="TextBox 10"/>
          <p:cNvSpPr txBox="1"/>
          <p:nvPr/>
        </p:nvSpPr>
        <p:spPr>
          <a:xfrm>
            <a:off x="609600" y="381000"/>
            <a:ext cx="6553200" cy="584200"/>
          </a:xfrm>
          <a:prstGeom prst="rect">
            <a:avLst/>
          </a:prstGeom>
          <a:noFill/>
        </p:spPr>
        <p:txBody>
          <a:bodyPr>
            <a:spAutoFit/>
          </a:bodyPr>
          <a:lstStyle/>
          <a:p>
            <a:pPr>
              <a:defRPr/>
            </a:pPr>
            <a:r>
              <a:rPr lang="en-US" sz="3200" dirty="0">
                <a:solidFill>
                  <a:schemeClr val="bg1"/>
                </a:solidFill>
                <a:latin typeface="+mj-lt"/>
              </a:rPr>
              <a:t>Language &amp; Social Deficits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600" y="152400"/>
            <a:ext cx="8077200" cy="762000"/>
          </a:xfrm>
        </p:spPr>
        <p:txBody>
          <a:bodyPr/>
          <a:lstStyle/>
          <a:p>
            <a:pPr eaLnBrk="1" hangingPunct="1"/>
            <a:r>
              <a:rPr lang="en-US" altLang="en-US" smtClean="0">
                <a:solidFill>
                  <a:schemeClr val="bg1"/>
                </a:solidFill>
              </a:rPr>
              <a:t>Literal Thinking</a:t>
            </a:r>
          </a:p>
        </p:txBody>
      </p:sp>
      <p:sp>
        <p:nvSpPr>
          <p:cNvPr id="35844" name="Rectangle 3"/>
          <p:cNvSpPr>
            <a:spLocks noGrp="1" noChangeArrowheads="1"/>
          </p:cNvSpPr>
          <p:nvPr>
            <p:ph type="body" idx="1"/>
          </p:nvPr>
        </p:nvSpPr>
        <p:spPr>
          <a:xfrm>
            <a:off x="533400" y="1524000"/>
            <a:ext cx="8077200" cy="4038600"/>
          </a:xfrm>
          <a:extLst/>
        </p:spPr>
        <p:txBody>
          <a:bodyPr numCol="2"/>
          <a:lstStyle/>
          <a:p>
            <a:pPr eaLnBrk="1" hangingPunct="1">
              <a:lnSpc>
                <a:spcPct val="90000"/>
              </a:lnSpc>
              <a:defRPr/>
            </a:pPr>
            <a:r>
              <a:rPr lang="en-US" altLang="en-US" dirty="0" smtClean="0"/>
              <a:t>Clean your room</a:t>
            </a:r>
          </a:p>
          <a:p>
            <a:pPr eaLnBrk="1" hangingPunct="1">
              <a:lnSpc>
                <a:spcPct val="90000"/>
              </a:lnSpc>
              <a:defRPr/>
            </a:pPr>
            <a:r>
              <a:rPr lang="en-US" altLang="en-US" dirty="0" smtClean="0"/>
              <a:t>Take a shower</a:t>
            </a:r>
          </a:p>
          <a:p>
            <a:pPr eaLnBrk="1" hangingPunct="1">
              <a:lnSpc>
                <a:spcPct val="90000"/>
              </a:lnSpc>
              <a:defRPr/>
            </a:pPr>
            <a:r>
              <a:rPr lang="en-US" altLang="en-US" dirty="0" smtClean="0"/>
              <a:t>Wait a minute</a:t>
            </a:r>
          </a:p>
          <a:p>
            <a:pPr eaLnBrk="1" hangingPunct="1">
              <a:lnSpc>
                <a:spcPct val="90000"/>
              </a:lnSpc>
              <a:defRPr/>
            </a:pPr>
            <a:r>
              <a:rPr lang="en-US" altLang="en-US" dirty="0" smtClean="0"/>
              <a:t>You’re shooting yourself in the foot</a:t>
            </a:r>
          </a:p>
          <a:p>
            <a:pPr eaLnBrk="1" hangingPunct="1">
              <a:lnSpc>
                <a:spcPct val="90000"/>
              </a:lnSpc>
              <a:defRPr/>
            </a:pPr>
            <a:r>
              <a:rPr lang="en-US" altLang="en-US" dirty="0" smtClean="0"/>
              <a:t>Be quiet</a:t>
            </a:r>
          </a:p>
          <a:p>
            <a:pPr eaLnBrk="1" hangingPunct="1">
              <a:lnSpc>
                <a:spcPct val="90000"/>
              </a:lnSpc>
              <a:defRPr/>
            </a:pPr>
            <a:r>
              <a:rPr lang="en-US" altLang="en-US" dirty="0" smtClean="0"/>
              <a:t>Don’t drink and drive</a:t>
            </a:r>
          </a:p>
          <a:p>
            <a:pPr eaLnBrk="1" hangingPunct="1">
              <a:lnSpc>
                <a:spcPct val="90000"/>
              </a:lnSpc>
              <a:defRPr/>
            </a:pPr>
            <a:r>
              <a:rPr lang="en-US" altLang="en-US" dirty="0" smtClean="0"/>
              <a:t>See your probation officer</a:t>
            </a:r>
          </a:p>
          <a:p>
            <a:pPr eaLnBrk="1" hangingPunct="1">
              <a:lnSpc>
                <a:spcPct val="90000"/>
              </a:lnSpc>
              <a:defRPr/>
            </a:pPr>
            <a:r>
              <a:rPr lang="en-US" altLang="en-US" dirty="0" smtClean="0"/>
              <a:t>Follow the rules</a:t>
            </a:r>
          </a:p>
          <a:p>
            <a:pPr eaLnBrk="1" hangingPunct="1">
              <a:lnSpc>
                <a:spcPct val="90000"/>
              </a:lnSpc>
              <a:defRPr/>
            </a:pPr>
            <a:r>
              <a:rPr lang="en-US" altLang="en-US" dirty="0" smtClean="0"/>
              <a:t>Call with any questions</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76200"/>
            <a:ext cx="8077200" cy="762000"/>
          </a:xfrm>
        </p:spPr>
        <p:txBody>
          <a:bodyPr/>
          <a:lstStyle/>
          <a:p>
            <a:pPr eaLnBrk="1" hangingPunct="1"/>
            <a:r>
              <a:rPr lang="en-US" altLang="en-US" smtClean="0">
                <a:solidFill>
                  <a:schemeClr val="bg2"/>
                </a:solidFill>
              </a:rPr>
              <a:t>Verbal Receptive Language</a:t>
            </a:r>
            <a:br>
              <a:rPr lang="en-US" altLang="en-US" smtClean="0">
                <a:solidFill>
                  <a:schemeClr val="bg2"/>
                </a:solidFill>
              </a:rPr>
            </a:br>
            <a:r>
              <a:rPr lang="en-US" altLang="en-US" smtClean="0">
                <a:solidFill>
                  <a:schemeClr val="bg2"/>
                </a:solidFill>
              </a:rPr>
              <a:t> is the Basis for…</a:t>
            </a:r>
          </a:p>
        </p:txBody>
      </p:sp>
      <p:sp>
        <p:nvSpPr>
          <p:cNvPr id="40964" name="Rectangle 3"/>
          <p:cNvSpPr>
            <a:spLocks noGrp="1" noChangeArrowheads="1"/>
          </p:cNvSpPr>
          <p:nvPr>
            <p:ph type="body" idx="1"/>
          </p:nvPr>
        </p:nvSpPr>
        <p:spPr>
          <a:xfrm>
            <a:off x="533400" y="1295400"/>
            <a:ext cx="8077200" cy="4038600"/>
          </a:xfrm>
        </p:spPr>
        <p:txBody>
          <a:bodyPr/>
          <a:lstStyle/>
          <a:p>
            <a:pPr eaLnBrk="1" hangingPunct="1">
              <a:lnSpc>
                <a:spcPct val="90000"/>
              </a:lnSpc>
              <a:defRPr/>
            </a:pPr>
            <a:r>
              <a:rPr lang="en-US" altLang="en-US" dirty="0" smtClean="0"/>
              <a:t>Parenting</a:t>
            </a:r>
          </a:p>
          <a:p>
            <a:pPr eaLnBrk="1" hangingPunct="1">
              <a:lnSpc>
                <a:spcPct val="90000"/>
              </a:lnSpc>
              <a:defRPr/>
            </a:pPr>
            <a:r>
              <a:rPr lang="en-US" altLang="en-US" dirty="0" smtClean="0"/>
              <a:t>Elementary and secondary education</a:t>
            </a:r>
          </a:p>
          <a:p>
            <a:pPr eaLnBrk="1" hangingPunct="1">
              <a:lnSpc>
                <a:spcPct val="90000"/>
              </a:lnSpc>
              <a:defRPr/>
            </a:pPr>
            <a:r>
              <a:rPr lang="en-US" altLang="en-US" dirty="0" smtClean="0"/>
              <a:t>Child welfare</a:t>
            </a:r>
          </a:p>
          <a:p>
            <a:pPr eaLnBrk="1" hangingPunct="1">
              <a:lnSpc>
                <a:spcPct val="90000"/>
              </a:lnSpc>
              <a:defRPr/>
            </a:pPr>
            <a:r>
              <a:rPr lang="en-US" altLang="en-US" dirty="0" smtClean="0"/>
              <a:t>Judicial system</a:t>
            </a:r>
          </a:p>
          <a:p>
            <a:pPr eaLnBrk="1" hangingPunct="1">
              <a:lnSpc>
                <a:spcPct val="90000"/>
              </a:lnSpc>
              <a:defRPr/>
            </a:pPr>
            <a:r>
              <a:rPr lang="en-US" altLang="en-US" dirty="0" smtClean="0"/>
              <a:t>Treatment: MI, CBT, DBT, Group Therapy, AA/NA</a:t>
            </a:r>
          </a:p>
          <a:p>
            <a:pPr eaLnBrk="1" hangingPunct="1">
              <a:lnSpc>
                <a:spcPct val="90000"/>
              </a:lnSpc>
              <a:defRPr/>
            </a:pPr>
            <a:r>
              <a:rPr lang="en-US" altLang="en-US" dirty="0" smtClean="0"/>
              <a:t>Awareness campaigns</a:t>
            </a:r>
          </a:p>
          <a:p>
            <a:pPr eaLnBrk="1" hangingPunct="1">
              <a:lnSpc>
                <a:spcPct val="90000"/>
              </a:lnSpc>
              <a:defRPr/>
            </a:pPr>
            <a:r>
              <a:rPr lang="en-US" altLang="en-US" dirty="0" smtClean="0"/>
              <a:t>Medical directions</a:t>
            </a:r>
          </a:p>
        </p:txBody>
      </p:sp>
      <p:pic>
        <p:nvPicPr>
          <p:cNvPr id="235522" name="Picture 2" descr="C:\Users\enidwatson\AppData\Local\Microsoft\Windows\Temporary Internet Files\Content.IE5\FMDLUMAT\MP9004308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animEffect transition="in" filter="fade">
                                      <p:cBhvr>
                                        <p:cTn id="7" dur="1000"/>
                                        <p:tgtEl>
                                          <p:spTgt spid="40964">
                                            <p:txEl>
                                              <p:pRg st="0" end="0"/>
                                            </p:txEl>
                                          </p:spTgt>
                                        </p:tgtEl>
                                      </p:cBhvr>
                                    </p:animEffect>
                                    <p:anim calcmode="lin" valueType="num">
                                      <p:cBhvr>
                                        <p:cTn id="8" dur="10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64">
                                            <p:txEl>
                                              <p:pRg st="1" end="1"/>
                                            </p:txEl>
                                          </p:spTgt>
                                        </p:tgtEl>
                                        <p:attrNameLst>
                                          <p:attrName>style.visibility</p:attrName>
                                        </p:attrNameLst>
                                      </p:cBhvr>
                                      <p:to>
                                        <p:strVal val="visible"/>
                                      </p:to>
                                    </p:set>
                                    <p:animEffect transition="in" filter="fade">
                                      <p:cBhvr>
                                        <p:cTn id="12" dur="1000"/>
                                        <p:tgtEl>
                                          <p:spTgt spid="40964">
                                            <p:txEl>
                                              <p:pRg st="1" end="1"/>
                                            </p:txEl>
                                          </p:spTgt>
                                        </p:tgtEl>
                                      </p:cBhvr>
                                    </p:animEffect>
                                    <p:anim calcmode="lin" valueType="num">
                                      <p:cBhvr>
                                        <p:cTn id="13" dur="1000" fill="hold"/>
                                        <p:tgtEl>
                                          <p:spTgt spid="4096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096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64">
                                            <p:txEl>
                                              <p:pRg st="2" end="2"/>
                                            </p:txEl>
                                          </p:spTgt>
                                        </p:tgtEl>
                                        <p:attrNameLst>
                                          <p:attrName>style.visibility</p:attrName>
                                        </p:attrNameLst>
                                      </p:cBhvr>
                                      <p:to>
                                        <p:strVal val="visible"/>
                                      </p:to>
                                    </p:set>
                                    <p:animEffect transition="in" filter="fade">
                                      <p:cBhvr>
                                        <p:cTn id="17" dur="1000"/>
                                        <p:tgtEl>
                                          <p:spTgt spid="40964">
                                            <p:txEl>
                                              <p:pRg st="2" end="2"/>
                                            </p:txEl>
                                          </p:spTgt>
                                        </p:tgtEl>
                                      </p:cBhvr>
                                    </p:animEffect>
                                    <p:anim calcmode="lin" valueType="num">
                                      <p:cBhvr>
                                        <p:cTn id="18" dur="10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096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64">
                                            <p:txEl>
                                              <p:pRg st="3" end="3"/>
                                            </p:txEl>
                                          </p:spTgt>
                                        </p:tgtEl>
                                        <p:attrNameLst>
                                          <p:attrName>style.visibility</p:attrName>
                                        </p:attrNameLst>
                                      </p:cBhvr>
                                      <p:to>
                                        <p:strVal val="visible"/>
                                      </p:to>
                                    </p:set>
                                    <p:animEffect transition="in" filter="fade">
                                      <p:cBhvr>
                                        <p:cTn id="22" dur="1000"/>
                                        <p:tgtEl>
                                          <p:spTgt spid="40964">
                                            <p:txEl>
                                              <p:pRg st="3" end="3"/>
                                            </p:txEl>
                                          </p:spTgt>
                                        </p:tgtEl>
                                      </p:cBhvr>
                                    </p:animEffect>
                                    <p:anim calcmode="lin" valueType="num">
                                      <p:cBhvr>
                                        <p:cTn id="23" dur="1000" fill="hold"/>
                                        <p:tgtEl>
                                          <p:spTgt spid="4096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096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964">
                                            <p:txEl>
                                              <p:pRg st="4" end="4"/>
                                            </p:txEl>
                                          </p:spTgt>
                                        </p:tgtEl>
                                        <p:attrNameLst>
                                          <p:attrName>style.visibility</p:attrName>
                                        </p:attrNameLst>
                                      </p:cBhvr>
                                      <p:to>
                                        <p:strVal val="visible"/>
                                      </p:to>
                                    </p:set>
                                    <p:animEffect transition="in" filter="fade">
                                      <p:cBhvr>
                                        <p:cTn id="27" dur="1000"/>
                                        <p:tgtEl>
                                          <p:spTgt spid="40964">
                                            <p:txEl>
                                              <p:pRg st="4" end="4"/>
                                            </p:txEl>
                                          </p:spTgt>
                                        </p:tgtEl>
                                      </p:cBhvr>
                                    </p:animEffect>
                                    <p:anim calcmode="lin" valueType="num">
                                      <p:cBhvr>
                                        <p:cTn id="28" dur="10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096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0964">
                                            <p:txEl>
                                              <p:pRg st="5" end="5"/>
                                            </p:txEl>
                                          </p:spTgt>
                                        </p:tgtEl>
                                        <p:attrNameLst>
                                          <p:attrName>style.visibility</p:attrName>
                                        </p:attrNameLst>
                                      </p:cBhvr>
                                      <p:to>
                                        <p:strVal val="visible"/>
                                      </p:to>
                                    </p:set>
                                    <p:animEffect transition="in" filter="fade">
                                      <p:cBhvr>
                                        <p:cTn id="32" dur="1000"/>
                                        <p:tgtEl>
                                          <p:spTgt spid="40964">
                                            <p:txEl>
                                              <p:pRg st="5" end="5"/>
                                            </p:txEl>
                                          </p:spTgt>
                                        </p:tgtEl>
                                      </p:cBhvr>
                                    </p:animEffect>
                                    <p:anim calcmode="lin" valueType="num">
                                      <p:cBhvr>
                                        <p:cTn id="33" dur="1000" fill="hold"/>
                                        <p:tgtEl>
                                          <p:spTgt spid="4096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096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964">
                                            <p:txEl>
                                              <p:pRg st="6" end="6"/>
                                            </p:txEl>
                                          </p:spTgt>
                                        </p:tgtEl>
                                        <p:attrNameLst>
                                          <p:attrName>style.visibility</p:attrName>
                                        </p:attrNameLst>
                                      </p:cBhvr>
                                      <p:to>
                                        <p:strVal val="visible"/>
                                      </p:to>
                                    </p:set>
                                    <p:animEffect transition="in" filter="fade">
                                      <p:cBhvr>
                                        <p:cTn id="37" dur="1000"/>
                                        <p:tgtEl>
                                          <p:spTgt spid="40964">
                                            <p:txEl>
                                              <p:pRg st="6" end="6"/>
                                            </p:txEl>
                                          </p:spTgt>
                                        </p:tgtEl>
                                      </p:cBhvr>
                                    </p:animEffect>
                                    <p:anim calcmode="lin" valueType="num">
                                      <p:cBhvr>
                                        <p:cTn id="38" dur="1000" fill="hold"/>
                                        <p:tgtEl>
                                          <p:spTgt spid="4096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096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35522"/>
                                        </p:tgtEl>
                                        <p:attrNameLst>
                                          <p:attrName>style.visibility</p:attrName>
                                        </p:attrNameLst>
                                      </p:cBhvr>
                                      <p:to>
                                        <p:strVal val="visible"/>
                                      </p:to>
                                    </p:set>
                                    <p:anim calcmode="lin" valueType="num">
                                      <p:cBhvr additive="base">
                                        <p:cTn id="44" dur="500" fill="hold"/>
                                        <p:tgtEl>
                                          <p:spTgt spid="235522"/>
                                        </p:tgtEl>
                                        <p:attrNameLst>
                                          <p:attrName>ppt_x</p:attrName>
                                        </p:attrNameLst>
                                      </p:cBhvr>
                                      <p:tavLst>
                                        <p:tav tm="0">
                                          <p:val>
                                            <p:strVal val="#ppt_x"/>
                                          </p:val>
                                        </p:tav>
                                        <p:tav tm="100000">
                                          <p:val>
                                            <p:strVal val="#ppt_x"/>
                                          </p:val>
                                        </p:tav>
                                      </p:tavLst>
                                    </p:anim>
                                    <p:anim calcmode="lin" valueType="num">
                                      <p:cBhvr additive="base">
                                        <p:cTn id="45" dur="500" fill="hold"/>
                                        <p:tgtEl>
                                          <p:spTgt spid="235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28600"/>
            <a:ext cx="8077200" cy="762000"/>
          </a:xfrm>
        </p:spPr>
        <p:txBody>
          <a:bodyPr/>
          <a:lstStyle/>
          <a:p>
            <a:pPr eaLnBrk="1" hangingPunct="1"/>
            <a:r>
              <a:rPr lang="en-US" altLang="en-US" smtClean="0">
                <a:solidFill>
                  <a:schemeClr val="bg2"/>
                </a:solidFill>
              </a:rPr>
              <a:t>Difficulties with Compliance</a:t>
            </a:r>
          </a:p>
        </p:txBody>
      </p:sp>
      <p:sp>
        <p:nvSpPr>
          <p:cNvPr id="41988" name="Rectangle 3"/>
          <p:cNvSpPr>
            <a:spLocks noGrp="1" noChangeArrowheads="1"/>
          </p:cNvSpPr>
          <p:nvPr>
            <p:ph type="body" idx="1"/>
          </p:nvPr>
        </p:nvSpPr>
        <p:spPr>
          <a:xfrm>
            <a:off x="609600" y="1219200"/>
            <a:ext cx="8077200" cy="4038600"/>
          </a:xfrm>
        </p:spPr>
        <p:txBody>
          <a:bodyPr/>
          <a:lstStyle/>
          <a:p>
            <a:pPr eaLnBrk="1" hangingPunct="1">
              <a:defRPr/>
            </a:pPr>
            <a:r>
              <a:rPr lang="en-US" altLang="en-US" dirty="0" smtClean="0"/>
              <a:t>Sporadic in keeping appointments</a:t>
            </a:r>
          </a:p>
          <a:p>
            <a:pPr eaLnBrk="1" hangingPunct="1">
              <a:defRPr/>
            </a:pPr>
            <a:r>
              <a:rPr lang="en-US" altLang="en-US" dirty="0" smtClean="0"/>
              <a:t>Difficulty doing things on their own</a:t>
            </a:r>
          </a:p>
          <a:p>
            <a:pPr eaLnBrk="1" hangingPunct="1">
              <a:defRPr/>
            </a:pPr>
            <a:r>
              <a:rPr lang="en-US" altLang="en-US" dirty="0" smtClean="0"/>
              <a:t>Consistently get into difficult situations with others </a:t>
            </a:r>
          </a:p>
          <a:p>
            <a:pPr eaLnBrk="1" hangingPunct="1">
              <a:defRPr/>
            </a:pPr>
            <a:r>
              <a:rPr lang="en-US" altLang="en-US" dirty="0" smtClean="0"/>
              <a:t>Wander away, ‘fade out,’ ‘space out’ </a:t>
            </a:r>
          </a:p>
          <a:p>
            <a:pPr eaLnBrk="1" hangingPunct="1">
              <a:defRPr/>
            </a:pPr>
            <a:r>
              <a:rPr lang="en-US" altLang="en-US" dirty="0" smtClean="0"/>
              <a:t>Need tremendous amount of one on one support</a:t>
            </a:r>
          </a:p>
          <a:p>
            <a:pPr eaLnBrk="1" hangingPunct="1">
              <a:defRPr/>
            </a:pPr>
            <a:r>
              <a:rPr lang="en-US" altLang="en-US" dirty="0" smtClean="0"/>
              <a:t>Limited response to punishment</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04800" y="304800"/>
            <a:ext cx="8077200" cy="762000"/>
          </a:xfrm>
        </p:spPr>
        <p:txBody>
          <a:bodyPr/>
          <a:lstStyle/>
          <a:p>
            <a:pPr eaLnBrk="1" hangingPunct="1"/>
            <a:r>
              <a:rPr lang="en-US" altLang="en-US" smtClean="0">
                <a:solidFill>
                  <a:schemeClr val="bg2"/>
                </a:solidFill>
              </a:rPr>
              <a:t>Social Situations</a:t>
            </a:r>
          </a:p>
        </p:txBody>
      </p:sp>
      <p:sp>
        <p:nvSpPr>
          <p:cNvPr id="44036" name="Rectangle 3"/>
          <p:cNvSpPr>
            <a:spLocks noGrp="1" noChangeArrowheads="1"/>
          </p:cNvSpPr>
          <p:nvPr>
            <p:ph type="body" idx="1"/>
          </p:nvPr>
        </p:nvSpPr>
        <p:spPr>
          <a:xfrm>
            <a:off x="533400" y="1219200"/>
            <a:ext cx="8077200" cy="4038600"/>
          </a:xfrm>
        </p:spPr>
        <p:txBody>
          <a:bodyPr/>
          <a:lstStyle/>
          <a:p>
            <a:pPr eaLnBrk="1" hangingPunct="1">
              <a:lnSpc>
                <a:spcPct val="90000"/>
              </a:lnSpc>
              <a:defRPr/>
            </a:pPr>
            <a:r>
              <a:rPr lang="en-US" altLang="en-US" dirty="0" smtClean="0"/>
              <a:t>Act ‘inappropriately’</a:t>
            </a:r>
          </a:p>
          <a:p>
            <a:pPr eaLnBrk="1" hangingPunct="1">
              <a:lnSpc>
                <a:spcPct val="90000"/>
              </a:lnSpc>
              <a:defRPr/>
            </a:pPr>
            <a:r>
              <a:rPr lang="en-US" altLang="en-US" dirty="0" smtClean="0"/>
              <a:t>Do not filter what they are saying</a:t>
            </a:r>
          </a:p>
          <a:p>
            <a:pPr eaLnBrk="1" hangingPunct="1">
              <a:lnSpc>
                <a:spcPct val="90000"/>
              </a:lnSpc>
              <a:defRPr/>
            </a:pPr>
            <a:r>
              <a:rPr lang="en-US" altLang="en-US" dirty="0" smtClean="0"/>
              <a:t>Say ‘rude’ things and interrupt frequently</a:t>
            </a:r>
          </a:p>
          <a:p>
            <a:pPr eaLnBrk="1" hangingPunct="1">
              <a:lnSpc>
                <a:spcPct val="90000"/>
              </a:lnSpc>
              <a:defRPr/>
            </a:pPr>
            <a:r>
              <a:rPr lang="en-US" altLang="en-US" dirty="0" smtClean="0"/>
              <a:t>Have difficulty with sustained relationships</a:t>
            </a:r>
          </a:p>
          <a:p>
            <a:pPr eaLnBrk="1" hangingPunct="1">
              <a:lnSpc>
                <a:spcPct val="90000"/>
              </a:lnSpc>
              <a:defRPr/>
            </a:pPr>
            <a:r>
              <a:rPr lang="en-US" altLang="en-US" dirty="0" smtClean="0"/>
              <a:t>May laugh at joke but take it seriously</a:t>
            </a:r>
          </a:p>
          <a:p>
            <a:pPr eaLnBrk="1" hangingPunct="1">
              <a:lnSpc>
                <a:spcPct val="90000"/>
              </a:lnSpc>
              <a:defRPr/>
            </a:pPr>
            <a:r>
              <a:rPr lang="en-US" altLang="en-US" dirty="0" smtClean="0"/>
              <a:t>Naïve and gullible</a:t>
            </a:r>
          </a:p>
          <a:p>
            <a:pPr eaLnBrk="1" hangingPunct="1">
              <a:lnSpc>
                <a:spcPct val="90000"/>
              </a:lnSpc>
              <a:defRPr/>
            </a:pPr>
            <a:r>
              <a:rPr lang="en-US" altLang="en-US" dirty="0" smtClean="0"/>
              <a:t>Easy marks for negative manipulation and abuse</a:t>
            </a:r>
          </a:p>
          <a:p>
            <a:pPr marL="0" indent="0" eaLnBrk="1" hangingPunct="1">
              <a:lnSpc>
                <a:spcPct val="90000"/>
              </a:lnSpc>
              <a:buFont typeface="Wingdings" pitchFamily="2" charset="2"/>
              <a:buNone/>
              <a:defRPr/>
            </a:pPr>
            <a:endParaRPr lang="en-US" altLang="en-US" dirty="0" smtClean="0"/>
          </a:p>
          <a:p>
            <a:pPr eaLnBrk="1" hangingPunct="1">
              <a:lnSpc>
                <a:spcPct val="90000"/>
              </a:lnSpc>
              <a:buFontTx/>
              <a:buNone/>
              <a:defRPr/>
            </a:pPr>
            <a:endParaRPr lang="en-US" altLang="en-US"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body" idx="1"/>
          </p:nvPr>
        </p:nvSpPr>
        <p:spPr>
          <a:xfrm>
            <a:off x="381000" y="1295400"/>
            <a:ext cx="8077200" cy="4038600"/>
          </a:xfrm>
        </p:spPr>
        <p:txBody>
          <a:bodyPr/>
          <a:lstStyle/>
          <a:p>
            <a:pPr eaLnBrk="1" hangingPunct="1">
              <a:lnSpc>
                <a:spcPct val="90000"/>
              </a:lnSpc>
              <a:defRPr/>
            </a:pPr>
            <a:r>
              <a:rPr lang="en-US" altLang="en-US" dirty="0" smtClean="0"/>
              <a:t>Stigma, guilt &amp; shame</a:t>
            </a:r>
          </a:p>
          <a:p>
            <a:pPr lvl="1" eaLnBrk="1" hangingPunct="1">
              <a:lnSpc>
                <a:spcPct val="90000"/>
              </a:lnSpc>
              <a:defRPr/>
            </a:pPr>
            <a:r>
              <a:rPr lang="en-US" altLang="en-US" dirty="0" smtClean="0"/>
              <a:t>Low social tolerance of addiction in women, judgmental attitudes &amp; punitive approaches</a:t>
            </a:r>
          </a:p>
          <a:p>
            <a:pPr lvl="1" eaLnBrk="1" hangingPunct="1">
              <a:lnSpc>
                <a:spcPct val="90000"/>
              </a:lnSpc>
              <a:defRPr/>
            </a:pPr>
            <a:r>
              <a:rPr lang="en-US" altLang="en-US" dirty="0" smtClean="0"/>
              <a:t>Sexualized image – seen as promiscuous </a:t>
            </a:r>
          </a:p>
          <a:p>
            <a:pPr lvl="1" eaLnBrk="1" hangingPunct="1">
              <a:lnSpc>
                <a:spcPct val="90000"/>
              </a:lnSpc>
              <a:defRPr/>
            </a:pPr>
            <a:r>
              <a:rPr lang="en-US" altLang="en-US" dirty="0" smtClean="0"/>
              <a:t>Stereotype of bad, uncaring mother</a:t>
            </a:r>
          </a:p>
          <a:p>
            <a:pPr lvl="1" eaLnBrk="1" hangingPunct="1">
              <a:lnSpc>
                <a:spcPct val="90000"/>
              </a:lnSpc>
              <a:defRPr/>
            </a:pPr>
            <a:r>
              <a:rPr lang="en-US" altLang="en-US" dirty="0" smtClean="0"/>
              <a:t>Believe themselves to be failures in general, poor mothers not deserving of help</a:t>
            </a:r>
          </a:p>
          <a:p>
            <a:pPr eaLnBrk="1" hangingPunct="1">
              <a:lnSpc>
                <a:spcPct val="90000"/>
              </a:lnSpc>
              <a:defRPr/>
            </a:pPr>
            <a:r>
              <a:rPr lang="en-US" altLang="en-US" dirty="0" smtClean="0"/>
              <a:t>Powerlessness, hopelessness, despair</a:t>
            </a:r>
          </a:p>
          <a:p>
            <a:pPr eaLnBrk="1" hangingPunct="1">
              <a:lnSpc>
                <a:spcPct val="90000"/>
              </a:lnSpc>
              <a:defRPr/>
            </a:pPr>
            <a:r>
              <a:rPr lang="en-US" altLang="en-US" dirty="0" smtClean="0"/>
              <a:t>Lack of trust – fear of loss of children</a:t>
            </a:r>
          </a:p>
          <a:p>
            <a:pPr eaLnBrk="1" hangingPunct="1">
              <a:lnSpc>
                <a:spcPct val="90000"/>
              </a:lnSpc>
              <a:defRPr/>
            </a:pPr>
            <a:r>
              <a:rPr lang="en-US" altLang="en-US" dirty="0" smtClean="0"/>
              <a:t>Anger &amp; blame from caregivers</a:t>
            </a:r>
            <a:endParaRPr lang="en-GB" altLang="en-US" dirty="0" smtClean="0"/>
          </a:p>
        </p:txBody>
      </p:sp>
      <p:sp>
        <p:nvSpPr>
          <p:cNvPr id="23555" name="Rectangle 5"/>
          <p:cNvSpPr>
            <a:spLocks noGrp="1" noChangeArrowheads="1"/>
          </p:cNvSpPr>
          <p:nvPr>
            <p:ph type="title"/>
          </p:nvPr>
        </p:nvSpPr>
        <p:spPr>
          <a:xfrm>
            <a:off x="228600" y="228600"/>
            <a:ext cx="8077200" cy="762000"/>
          </a:xfrm>
        </p:spPr>
        <p:txBody>
          <a:bodyPr/>
          <a:lstStyle/>
          <a:p>
            <a:pPr eaLnBrk="1" hangingPunct="1"/>
            <a:r>
              <a:rPr lang="en-US" altLang="en-US" smtClean="0">
                <a:solidFill>
                  <a:schemeClr val="bg1"/>
                </a:solidFill>
              </a:rPr>
              <a:t>Mothers With Substance Use Disorders</a:t>
            </a:r>
            <a:endParaRPr lang="en-GB" altLang="en-US" smtClean="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3400" y="152400"/>
            <a:ext cx="8229600" cy="1143000"/>
          </a:xfrm>
        </p:spPr>
        <p:txBody>
          <a:bodyPr/>
          <a:lstStyle/>
          <a:p>
            <a:pPr eaLnBrk="1" hangingPunct="1"/>
            <a:r>
              <a:rPr lang="en-US" altLang="en-US" smtClean="0">
                <a:solidFill>
                  <a:schemeClr val="bg2"/>
                </a:solidFill>
              </a:rPr>
              <a:t>Difficulties in School</a:t>
            </a:r>
          </a:p>
        </p:txBody>
      </p:sp>
      <p:sp>
        <p:nvSpPr>
          <p:cNvPr id="43011" name="Content Placeholder 2"/>
          <p:cNvSpPr>
            <a:spLocks noGrp="1"/>
          </p:cNvSpPr>
          <p:nvPr>
            <p:ph idx="1"/>
          </p:nvPr>
        </p:nvSpPr>
        <p:spPr>
          <a:xfrm>
            <a:off x="533400" y="1371600"/>
            <a:ext cx="8077200" cy="4038600"/>
          </a:xfrm>
        </p:spPr>
        <p:txBody>
          <a:bodyPr/>
          <a:lstStyle/>
          <a:p>
            <a:pPr eaLnBrk="1" hangingPunct="1">
              <a:defRPr/>
            </a:pPr>
            <a:r>
              <a:rPr lang="en-US" altLang="en-US" sz="2400" dirty="0" smtClean="0"/>
              <a:t>Difficulty with math skills and abstract reasoning</a:t>
            </a:r>
          </a:p>
          <a:p>
            <a:pPr eaLnBrk="1" hangingPunct="1">
              <a:defRPr/>
            </a:pPr>
            <a:r>
              <a:rPr lang="en-US" altLang="en-US" sz="2400" dirty="0" smtClean="0"/>
              <a:t>Difficulty with reading comprehension</a:t>
            </a:r>
          </a:p>
          <a:p>
            <a:pPr eaLnBrk="1" hangingPunct="1">
              <a:defRPr/>
            </a:pPr>
            <a:r>
              <a:rPr lang="en-US" altLang="en-US" sz="2400" dirty="0" smtClean="0"/>
              <a:t>Problems following multiple directions or rules</a:t>
            </a:r>
          </a:p>
          <a:p>
            <a:pPr eaLnBrk="1" hangingPunct="1">
              <a:defRPr/>
            </a:pPr>
            <a:r>
              <a:rPr lang="en-US" altLang="en-US" sz="2400" dirty="0" smtClean="0"/>
              <a:t>Attention deficits</a:t>
            </a:r>
          </a:p>
          <a:p>
            <a:pPr eaLnBrk="1" hangingPunct="1">
              <a:defRPr/>
            </a:pPr>
            <a:r>
              <a:rPr lang="en-US" altLang="en-US" sz="2400" dirty="0" smtClean="0"/>
              <a:t>Difficulty organizing tasks and materials</a:t>
            </a:r>
          </a:p>
          <a:p>
            <a:pPr eaLnBrk="1" hangingPunct="1">
              <a:defRPr/>
            </a:pPr>
            <a:r>
              <a:rPr lang="en-US" altLang="en-US" sz="2400" dirty="0" smtClean="0"/>
              <a:t>Sensitivity to sensory input:</a:t>
            </a:r>
          </a:p>
          <a:p>
            <a:pPr eaLnBrk="1" hangingPunct="1">
              <a:defRPr/>
            </a:pPr>
            <a:r>
              <a:rPr lang="en-US" altLang="en-US" sz="2400" dirty="0" smtClean="0"/>
              <a:t>Auditory processing</a:t>
            </a:r>
          </a:p>
          <a:p>
            <a:pPr eaLnBrk="1" hangingPunct="1">
              <a:defRPr/>
            </a:pPr>
            <a:r>
              <a:rPr lang="en-US" altLang="en-US" sz="2400" dirty="0" smtClean="0"/>
              <a:t>Poor impulse control</a:t>
            </a:r>
          </a:p>
          <a:p>
            <a:pPr eaLnBrk="1" hangingPunct="1">
              <a:buFontTx/>
              <a:buNone/>
              <a:defRPr/>
            </a:pPr>
            <a:endParaRPr lang="en-US" altLang="en-US" sz="2000" dirty="0"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81000" y="228600"/>
            <a:ext cx="8077200" cy="762000"/>
          </a:xfrm>
        </p:spPr>
        <p:txBody>
          <a:bodyPr/>
          <a:lstStyle/>
          <a:p>
            <a:pPr eaLnBrk="1" hangingPunct="1"/>
            <a:r>
              <a:rPr lang="en-US" altLang="en-US" smtClean="0">
                <a:solidFill>
                  <a:schemeClr val="bg2"/>
                </a:solidFill>
              </a:rPr>
              <a:t>Prevalence in Foster Care</a:t>
            </a:r>
          </a:p>
        </p:txBody>
      </p:sp>
      <p:sp>
        <p:nvSpPr>
          <p:cNvPr id="50180" name="Rectangle 3"/>
          <p:cNvSpPr>
            <a:spLocks noGrp="1" noChangeArrowheads="1"/>
          </p:cNvSpPr>
          <p:nvPr>
            <p:ph type="body" idx="1"/>
          </p:nvPr>
        </p:nvSpPr>
        <p:spPr>
          <a:xfrm>
            <a:off x="152400" y="1524000"/>
            <a:ext cx="8501063" cy="5486400"/>
          </a:xfrm>
        </p:spPr>
        <p:txBody>
          <a:bodyPr/>
          <a:lstStyle/>
          <a:p>
            <a:pPr eaLnBrk="1" hangingPunct="1">
              <a:lnSpc>
                <a:spcPct val="90000"/>
              </a:lnSpc>
              <a:buFontTx/>
              <a:buNone/>
              <a:defRPr/>
            </a:pPr>
            <a:r>
              <a:rPr lang="en-US" altLang="en-US" dirty="0" smtClean="0"/>
              <a:t>The incidence of an FASD in foster care populations is likely much higher</a:t>
            </a:r>
          </a:p>
          <a:p>
            <a:pPr lvl="1" eaLnBrk="1" hangingPunct="1">
              <a:lnSpc>
                <a:spcPct val="90000"/>
              </a:lnSpc>
              <a:defRPr/>
            </a:pPr>
            <a:r>
              <a:rPr lang="en-US" altLang="en-US" dirty="0" smtClean="0"/>
              <a:t>One study found that over 80% of children and adolescents with an FASD were in foster or</a:t>
            </a:r>
          </a:p>
          <a:p>
            <a:pPr lvl="1" eaLnBrk="1" hangingPunct="1">
              <a:lnSpc>
                <a:spcPct val="90000"/>
              </a:lnSpc>
              <a:buFontTx/>
              <a:buNone/>
              <a:defRPr/>
            </a:pPr>
            <a:r>
              <a:rPr lang="en-US" altLang="en-US" dirty="0" smtClean="0"/>
              <a:t>	adoptive homes</a:t>
            </a:r>
          </a:p>
          <a:p>
            <a:pPr lvl="1" eaLnBrk="1" hangingPunct="1">
              <a:lnSpc>
                <a:spcPct val="90000"/>
              </a:lnSpc>
              <a:defRPr/>
            </a:pPr>
            <a:r>
              <a:rPr lang="en-US" altLang="en-US" dirty="0" smtClean="0"/>
              <a:t>It is estimated that almost 70% of children in foster care are affected by prenatal alcohol exposure in varying degrees</a:t>
            </a:r>
          </a:p>
          <a:p>
            <a:pPr lvl="1" eaLnBrk="1" hangingPunct="1">
              <a:lnSpc>
                <a:spcPct val="90000"/>
              </a:lnSpc>
              <a:defRPr/>
            </a:pPr>
            <a:r>
              <a:rPr lang="en-US" altLang="en-US" dirty="0" smtClean="0"/>
              <a:t>Children from substance-abusing households are &gt; likely to spend longer periods of time in foster care than other children (11 months v. 5 months)</a:t>
            </a:r>
          </a:p>
          <a:p>
            <a:pPr marL="1771650" lvl="4" algn="ctr" eaLnBrk="1" hangingPunct="1">
              <a:lnSpc>
                <a:spcPct val="90000"/>
              </a:lnSpc>
              <a:buFontTx/>
              <a:buNone/>
              <a:defRPr/>
            </a:pPr>
            <a:r>
              <a:rPr lang="en-US" altLang="en-US" sz="1400" dirty="0" smtClean="0"/>
              <a:t>National Organization on Fetal Alcohol Syndrome</a:t>
            </a:r>
          </a:p>
          <a:p>
            <a:pPr lvl="1" eaLnBrk="1" hangingPunct="1">
              <a:lnSpc>
                <a:spcPct val="90000"/>
              </a:lnSpc>
              <a:defRPr/>
            </a:pPr>
            <a:endParaRPr lang="en-US" altLang="en-US" dirty="0" smtClean="0"/>
          </a:p>
          <a:p>
            <a:pPr lvl="1" eaLnBrk="1" hangingPunct="1">
              <a:lnSpc>
                <a:spcPct val="90000"/>
              </a:lnSpc>
              <a:defRPr/>
            </a:pPr>
            <a:endParaRPr lang="en-US" altLang="en-US"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152400"/>
            <a:ext cx="8077200" cy="762000"/>
          </a:xfrm>
        </p:spPr>
        <p:txBody>
          <a:bodyPr/>
          <a:lstStyle/>
          <a:p>
            <a:pPr eaLnBrk="1" hangingPunct="1"/>
            <a:r>
              <a:rPr lang="en-US" altLang="en-US" smtClean="0">
                <a:solidFill>
                  <a:schemeClr val="bg2"/>
                </a:solidFill>
              </a:rPr>
              <a:t>FASD and Juvenile Justice</a:t>
            </a:r>
          </a:p>
        </p:txBody>
      </p:sp>
      <p:sp>
        <p:nvSpPr>
          <p:cNvPr id="51204" name="Rectangle 3"/>
          <p:cNvSpPr>
            <a:spLocks noGrp="1" noChangeArrowheads="1"/>
          </p:cNvSpPr>
          <p:nvPr>
            <p:ph type="body" idx="1"/>
          </p:nvPr>
        </p:nvSpPr>
        <p:spPr>
          <a:xfrm>
            <a:off x="457200" y="1219200"/>
            <a:ext cx="8077200" cy="4038600"/>
          </a:xfrm>
        </p:spPr>
        <p:txBody>
          <a:bodyPr/>
          <a:lstStyle/>
          <a:p>
            <a:pPr eaLnBrk="1" hangingPunct="1">
              <a:lnSpc>
                <a:spcPct val="80000"/>
              </a:lnSpc>
              <a:defRPr/>
            </a:pPr>
            <a:r>
              <a:rPr lang="en-US" altLang="en-US" dirty="0" smtClean="0"/>
              <a:t>Lack of impulse control and trouble thinking of future consequences of current behavior</a:t>
            </a:r>
          </a:p>
          <a:p>
            <a:pPr eaLnBrk="1" hangingPunct="1">
              <a:lnSpc>
                <a:spcPct val="80000"/>
              </a:lnSpc>
              <a:defRPr/>
            </a:pPr>
            <a:r>
              <a:rPr lang="en-US" altLang="en-US" dirty="0" smtClean="0"/>
              <a:t>Difficulty planning, connecting cause and effect, empathizing, taking responsibility, delaying gratification, or making good judgments</a:t>
            </a:r>
          </a:p>
          <a:p>
            <a:pPr eaLnBrk="1" hangingPunct="1">
              <a:lnSpc>
                <a:spcPct val="80000"/>
              </a:lnSpc>
              <a:defRPr/>
            </a:pPr>
            <a:r>
              <a:rPr lang="en-US" altLang="en-US" dirty="0" smtClean="0"/>
              <a:t>Tendency toward explosive episodes</a:t>
            </a:r>
          </a:p>
          <a:p>
            <a:pPr eaLnBrk="1" hangingPunct="1">
              <a:lnSpc>
                <a:spcPct val="80000"/>
              </a:lnSpc>
              <a:defRPr/>
            </a:pPr>
            <a:r>
              <a:rPr lang="en-US" altLang="en-US" dirty="0" smtClean="0"/>
              <a:t>Vulnerability to peer pressure (e.g., may commit a crime to please their friends)</a:t>
            </a:r>
          </a:p>
          <a:p>
            <a:pPr eaLnBrk="1" hangingPunct="1">
              <a:lnSpc>
                <a:spcPct val="80000"/>
              </a:lnSpc>
              <a:buFontTx/>
              <a:buNone/>
              <a:defRPr/>
            </a:pPr>
            <a:r>
              <a:rPr lang="en-US" altLang="en-US" sz="1800" dirty="0" smtClean="0"/>
              <a:t>			</a:t>
            </a:r>
          </a:p>
          <a:p>
            <a:pPr algn="r" eaLnBrk="1" hangingPunct="1">
              <a:lnSpc>
                <a:spcPct val="80000"/>
              </a:lnSpc>
              <a:buFontTx/>
              <a:buNone/>
              <a:defRPr/>
            </a:pPr>
            <a:r>
              <a:rPr lang="en-US" altLang="en-US" sz="1400" dirty="0" smtClean="0"/>
              <a:t>SAMHSA FASD Center for Excellence</a:t>
            </a:r>
          </a:p>
          <a:p>
            <a:pPr eaLnBrk="1" hangingPunct="1">
              <a:lnSpc>
                <a:spcPct val="80000"/>
              </a:lnSpc>
              <a:buFontTx/>
              <a:buNone/>
              <a:defRPr/>
            </a:pPr>
            <a:endParaRPr lang="en-US" altLang="en-US" sz="1400" dirty="0" smtClean="0"/>
          </a:p>
          <a:p>
            <a:pPr eaLnBrk="1" hangingPunct="1">
              <a:lnSpc>
                <a:spcPct val="80000"/>
              </a:lnSpc>
              <a:defRPr/>
            </a:pPr>
            <a:endParaRPr lang="en-US" altLang="en-US" sz="1400" dirty="0" smtClean="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04800" y="304800"/>
            <a:ext cx="8077200" cy="762000"/>
          </a:xfrm>
        </p:spPr>
        <p:txBody>
          <a:bodyPr/>
          <a:lstStyle/>
          <a:p>
            <a:r>
              <a:rPr lang="en-US" altLang="en-US" smtClean="0">
                <a:solidFill>
                  <a:schemeClr val="bg2"/>
                </a:solidFill>
              </a:rPr>
              <a:t>Prevalence of FASD in Criminal Justice</a:t>
            </a:r>
          </a:p>
        </p:txBody>
      </p:sp>
      <p:sp>
        <p:nvSpPr>
          <p:cNvPr id="52227" name="Content Placeholder 2"/>
          <p:cNvSpPr>
            <a:spLocks noGrp="1"/>
          </p:cNvSpPr>
          <p:nvPr>
            <p:ph idx="1"/>
          </p:nvPr>
        </p:nvSpPr>
        <p:spPr>
          <a:xfrm>
            <a:off x="457200" y="1295400"/>
            <a:ext cx="8077200" cy="4038600"/>
          </a:xfrm>
        </p:spPr>
        <p:txBody>
          <a:bodyPr/>
          <a:lstStyle/>
          <a:p>
            <a:pPr eaLnBrk="1" hangingPunct="1">
              <a:lnSpc>
                <a:spcPct val="80000"/>
              </a:lnSpc>
              <a:defRPr/>
            </a:pPr>
            <a:r>
              <a:rPr lang="en-US" altLang="en-US" dirty="0" smtClean="0"/>
              <a:t>Adults and youth: </a:t>
            </a:r>
          </a:p>
          <a:p>
            <a:pPr lvl="1" eaLnBrk="1" hangingPunct="1">
              <a:lnSpc>
                <a:spcPct val="80000"/>
              </a:lnSpc>
              <a:defRPr/>
            </a:pPr>
            <a:r>
              <a:rPr lang="en-US" altLang="en-US" dirty="0" smtClean="0"/>
              <a:t>estimates that </a:t>
            </a:r>
            <a:r>
              <a:rPr lang="en-US" altLang="en-US" b="1" dirty="0" smtClean="0"/>
              <a:t>35%</a:t>
            </a:r>
            <a:r>
              <a:rPr lang="en-US" altLang="en-US" dirty="0" smtClean="0"/>
              <a:t> of individuals with an FASD have been in jail or prison at some point. They also estimate that </a:t>
            </a:r>
            <a:r>
              <a:rPr lang="en-US" altLang="en-US" b="1" dirty="0" smtClean="0"/>
              <a:t>&gt; 60%</a:t>
            </a:r>
            <a:r>
              <a:rPr lang="en-US" altLang="en-US" dirty="0" smtClean="0"/>
              <a:t> of people with an FASD have been in trouble with the law.  </a:t>
            </a:r>
            <a:r>
              <a:rPr lang="en-US" altLang="en-US" sz="1400" dirty="0" smtClean="0"/>
              <a:t>University of Washington</a:t>
            </a:r>
            <a:endParaRPr lang="en-US" altLang="en-US" dirty="0" smtClean="0"/>
          </a:p>
          <a:p>
            <a:pPr eaLnBrk="1" hangingPunct="1">
              <a:lnSpc>
                <a:spcPct val="80000"/>
              </a:lnSpc>
              <a:defRPr/>
            </a:pPr>
            <a:r>
              <a:rPr lang="en-US" altLang="en-US" dirty="0" smtClean="0"/>
              <a:t>Young offenders: </a:t>
            </a:r>
          </a:p>
          <a:p>
            <a:pPr lvl="1" eaLnBrk="1" hangingPunct="1">
              <a:lnSpc>
                <a:spcPct val="80000"/>
              </a:lnSpc>
              <a:defRPr/>
            </a:pPr>
            <a:r>
              <a:rPr lang="en-US" altLang="en-US" dirty="0" smtClean="0"/>
              <a:t>23% of youths dx with FAS remanded to forensic psychiatry assessment unit     </a:t>
            </a:r>
            <a:r>
              <a:rPr lang="en-US" altLang="en-US" sz="1800" dirty="0" smtClean="0"/>
              <a:t>Fast et al, 1999</a:t>
            </a:r>
          </a:p>
          <a:p>
            <a:pPr lvl="1" eaLnBrk="1" hangingPunct="1">
              <a:lnSpc>
                <a:spcPct val="80000"/>
              </a:lnSpc>
              <a:defRPr/>
            </a:pPr>
            <a:r>
              <a:rPr lang="en-US" altLang="en-US" dirty="0" smtClean="0"/>
              <a:t>24% with FASD in Canadian forensic facility </a:t>
            </a:r>
            <a:r>
              <a:rPr lang="en-US" altLang="en-US" sz="1800" dirty="0" err="1" smtClean="0"/>
              <a:t>Burd</a:t>
            </a:r>
            <a:r>
              <a:rPr lang="en-US" altLang="en-US" sz="1800" dirty="0" smtClean="0"/>
              <a:t> et al, 2004</a:t>
            </a:r>
          </a:p>
          <a:p>
            <a:pPr lvl="1" eaLnBrk="1" hangingPunct="1">
              <a:lnSpc>
                <a:spcPct val="80000"/>
              </a:lnSpc>
              <a:defRPr/>
            </a:pPr>
            <a:r>
              <a:rPr lang="en-US" altLang="en-US" dirty="0" smtClean="0"/>
              <a:t>27% ‘at risk’ for FASD  </a:t>
            </a:r>
            <a:r>
              <a:rPr lang="en-US" altLang="en-US" sz="1800" dirty="0" smtClean="0"/>
              <a:t>Munro et al, cited </a:t>
            </a:r>
            <a:r>
              <a:rPr lang="en-US" altLang="en-US" sz="1800" dirty="0" err="1" smtClean="0"/>
              <a:t>Conry</a:t>
            </a:r>
            <a:r>
              <a:rPr lang="en-US" altLang="en-US" sz="1800" dirty="0" smtClean="0"/>
              <a:t> et al, 2012</a:t>
            </a:r>
            <a:endParaRPr lang="en-US" altLang="en-US" dirty="0" smtClean="0"/>
          </a:p>
          <a:p>
            <a:pPr algn="r" eaLnBrk="1" hangingPunct="1">
              <a:lnSpc>
                <a:spcPct val="80000"/>
              </a:lnSpc>
              <a:buFontTx/>
              <a:buNone/>
              <a:defRPr/>
            </a:pPr>
            <a:r>
              <a:rPr lang="en-US" altLang="en-US" sz="2400" dirty="0" smtClean="0"/>
              <a:t>		</a:t>
            </a:r>
            <a:endParaRPr lang="en-US" altLang="en-US" dirty="0" smtClean="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p:nvPr>
        </p:nvSpPr>
        <p:spPr>
          <a:xfrm>
            <a:off x="304800" y="304800"/>
            <a:ext cx="8077200" cy="762000"/>
          </a:xfrm>
        </p:spPr>
        <p:txBody>
          <a:bodyPr/>
          <a:lstStyle/>
          <a:p>
            <a:r>
              <a:rPr lang="en-US" altLang="en-US" smtClean="0">
                <a:solidFill>
                  <a:schemeClr val="bg2"/>
                </a:solidFill>
              </a:rPr>
              <a:t>Protective Factors</a:t>
            </a:r>
          </a:p>
        </p:txBody>
      </p:sp>
      <p:sp>
        <p:nvSpPr>
          <p:cNvPr id="1111045" name="Rectangle 5"/>
          <p:cNvSpPr>
            <a:spLocks noGrp="1" noChangeArrowheads="1"/>
          </p:cNvSpPr>
          <p:nvPr>
            <p:ph type="body" idx="1"/>
          </p:nvPr>
        </p:nvSpPr>
        <p:spPr>
          <a:xfrm>
            <a:off x="457200" y="1371600"/>
            <a:ext cx="8077200" cy="4038600"/>
          </a:xfrm>
        </p:spPr>
        <p:txBody>
          <a:bodyPr/>
          <a:lstStyle/>
          <a:p>
            <a:pPr>
              <a:defRPr/>
            </a:pPr>
            <a:r>
              <a:rPr lang="en-US" altLang="en-US" sz="2400" dirty="0"/>
              <a:t>Living in a stable and nurturing home &gt; 72% of life, between 8-12 years; &gt; 2.8 years</a:t>
            </a:r>
          </a:p>
          <a:p>
            <a:pPr>
              <a:defRPr/>
            </a:pPr>
            <a:r>
              <a:rPr lang="en-US" altLang="en-US" sz="2400" b="1" dirty="0">
                <a:solidFill>
                  <a:srgbClr val="CC0099"/>
                </a:solidFill>
              </a:rPr>
              <a:t>Diagnosis &lt; 6 yrs. of age</a:t>
            </a:r>
          </a:p>
          <a:p>
            <a:pPr>
              <a:defRPr/>
            </a:pPr>
            <a:r>
              <a:rPr lang="en-US" altLang="en-US" sz="2400" dirty="0"/>
              <a:t>No history of physical abuse</a:t>
            </a:r>
          </a:p>
          <a:p>
            <a:pPr>
              <a:defRPr/>
            </a:pPr>
            <a:r>
              <a:rPr lang="en-US" altLang="en-US" sz="2400" dirty="0"/>
              <a:t>Eligibility for special services</a:t>
            </a:r>
          </a:p>
          <a:p>
            <a:pPr>
              <a:defRPr/>
            </a:pPr>
            <a:r>
              <a:rPr lang="en-US" altLang="en-US" sz="2400" dirty="0"/>
              <a:t>FAS vs. other FASD conditions</a:t>
            </a:r>
          </a:p>
          <a:p>
            <a:pPr>
              <a:defRPr/>
            </a:pPr>
            <a:r>
              <a:rPr lang="en-US" altLang="en-US" sz="2400" dirty="0"/>
              <a:t>Living with an alcohol abuser &lt;30% of life</a:t>
            </a:r>
          </a:p>
          <a:p>
            <a:pPr algn="r">
              <a:buFontTx/>
              <a:buNone/>
              <a:defRPr/>
            </a:pPr>
            <a:r>
              <a:rPr lang="en-US" altLang="en-US" sz="2400" i="1" dirty="0" err="1" smtClean="0"/>
              <a:t>Streissguth</a:t>
            </a:r>
            <a:r>
              <a:rPr lang="en-US" altLang="en-US" sz="2400" i="1" dirty="0" smtClean="0"/>
              <a:t> </a:t>
            </a:r>
            <a:r>
              <a:rPr lang="en-US" altLang="en-US" sz="2400" i="1" dirty="0"/>
              <a:t>et al, </a:t>
            </a:r>
            <a:r>
              <a:rPr lang="en-US" altLang="en-US" sz="1800" i="1" dirty="0"/>
              <a:t>2004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a:bodyPr>
          <a:lstStyle/>
          <a:p>
            <a:pPr>
              <a:defRPr/>
            </a:pPr>
            <a:r>
              <a:rPr lang="en-GB" cap="small" dirty="0" smtClean="0">
                <a:solidFill>
                  <a:schemeClr val="bg1"/>
                </a:solidFill>
              </a:rPr>
              <a:t>Evaluation of ND-PAE</a:t>
            </a:r>
            <a:endParaRPr lang="en-GB" cap="small" dirty="0">
              <a:solidFill>
                <a:schemeClr val="bg1"/>
              </a:solidFill>
            </a:endParaRPr>
          </a:p>
        </p:txBody>
      </p:sp>
      <p:sp>
        <p:nvSpPr>
          <p:cNvPr id="3" name="Content Placeholder 2"/>
          <p:cNvSpPr>
            <a:spLocks noGrp="1"/>
          </p:cNvSpPr>
          <p:nvPr>
            <p:ph idx="1"/>
          </p:nvPr>
        </p:nvSpPr>
        <p:spPr>
          <a:xfrm>
            <a:off x="152400" y="1371600"/>
            <a:ext cx="8991600" cy="4724400"/>
          </a:xfrm>
        </p:spPr>
        <p:txBody>
          <a:bodyPr>
            <a:normAutofit fontScale="25000" lnSpcReduction="20000"/>
          </a:bodyPr>
          <a:lstStyle/>
          <a:p>
            <a:pPr marL="0" indent="0">
              <a:buClr>
                <a:srgbClr val="C00000"/>
              </a:buClr>
              <a:buFont typeface="Wingdings" pitchFamily="2" charset="2"/>
              <a:buNone/>
              <a:defRPr/>
            </a:pPr>
            <a:r>
              <a:rPr lang="en-GB" sz="8400" b="1" u="sng" dirty="0" smtClean="0"/>
              <a:t>4 Domains:</a:t>
            </a:r>
          </a:p>
          <a:p>
            <a:pPr marL="0" indent="0">
              <a:buSzPct val="100000"/>
              <a:buFont typeface="Wingdings" pitchFamily="2" charset="2"/>
              <a:buNone/>
              <a:defRPr/>
            </a:pPr>
            <a:r>
              <a:rPr lang="en-GB" sz="8000" dirty="0" smtClean="0"/>
              <a:t>NEUROCOGNITIVE</a:t>
            </a:r>
          </a:p>
          <a:p>
            <a:pPr lvl="1">
              <a:defRPr/>
            </a:pPr>
            <a:r>
              <a:rPr lang="en-GB" sz="8000" dirty="0" smtClean="0"/>
              <a:t>Cognitive (IQ) &amp; Executive Functions </a:t>
            </a:r>
          </a:p>
          <a:p>
            <a:pPr marL="0" indent="0">
              <a:spcBef>
                <a:spcPts val="1800"/>
              </a:spcBef>
              <a:buSzPct val="100000"/>
              <a:buFont typeface="Wingdings" pitchFamily="2" charset="2"/>
              <a:buNone/>
              <a:defRPr/>
            </a:pPr>
            <a:r>
              <a:rPr lang="en-GB" sz="8000" cap="all" dirty="0" smtClean="0"/>
              <a:t>Language &amp; Social Skills</a:t>
            </a:r>
          </a:p>
          <a:p>
            <a:pPr lvl="1">
              <a:defRPr/>
            </a:pPr>
            <a:r>
              <a:rPr lang="en-GB" sz="8000" dirty="0" smtClean="0"/>
              <a:t>“Social </a:t>
            </a:r>
            <a:r>
              <a:rPr lang="en-GB" sz="8000" dirty="0"/>
              <a:t>intellect</a:t>
            </a:r>
            <a:r>
              <a:rPr lang="en-GB" sz="8000" dirty="0" smtClean="0"/>
              <a:t>” = Expressive/receptive</a:t>
            </a:r>
            <a:r>
              <a:rPr lang="en-GB" sz="8000" dirty="0"/>
              <a:t>, </a:t>
            </a:r>
            <a:r>
              <a:rPr lang="en-GB" sz="8000" dirty="0" smtClean="0"/>
              <a:t>empathy, reciprocity, dyadic relations, semantics, nuances, V/NV cues, pragmatics)</a:t>
            </a:r>
          </a:p>
          <a:p>
            <a:pPr marL="57150" indent="0">
              <a:buFont typeface="Wingdings" pitchFamily="2" charset="2"/>
              <a:buNone/>
              <a:defRPr/>
            </a:pPr>
            <a:r>
              <a:rPr lang="en-GB" sz="8400" dirty="0" smtClean="0"/>
              <a:t>SELF-REGULATION</a:t>
            </a:r>
          </a:p>
          <a:p>
            <a:pPr lvl="1">
              <a:defRPr/>
            </a:pPr>
            <a:r>
              <a:rPr lang="en-GB" sz="8000" dirty="0" smtClean="0"/>
              <a:t>“Emotional intellect” = Mood Regulation &amp; Autonomic Arousal</a:t>
            </a:r>
          </a:p>
          <a:p>
            <a:pPr marL="109537" indent="0">
              <a:spcBef>
                <a:spcPts val="1800"/>
              </a:spcBef>
              <a:buSzPct val="100000"/>
              <a:buFont typeface="Wingdings" pitchFamily="2" charset="2"/>
              <a:buNone/>
              <a:defRPr/>
            </a:pPr>
            <a:r>
              <a:rPr lang="en-GB" sz="8000" dirty="0" smtClean="0"/>
              <a:t>PERIPHERAL NERVOUS SYSTEM</a:t>
            </a:r>
          </a:p>
          <a:p>
            <a:pPr lvl="1">
              <a:defRPr/>
            </a:pPr>
            <a:r>
              <a:rPr lang="en-GB" sz="8000" dirty="0" smtClean="0"/>
              <a:t>Multi-sensory, Motor, &amp; Perceptual Profile</a:t>
            </a:r>
          </a:p>
          <a:p>
            <a:pPr marL="0" indent="0" algn="ctr">
              <a:spcBef>
                <a:spcPts val="1800"/>
              </a:spcBef>
              <a:buClr>
                <a:srgbClr val="990000"/>
              </a:buClr>
              <a:buFont typeface="Wingdings" pitchFamily="2" charset="2"/>
              <a:buNone/>
              <a:defRPr/>
            </a:pPr>
            <a:r>
              <a:rPr lang="en-GB" sz="9600" b="1" dirty="0" smtClean="0">
                <a:solidFill>
                  <a:schemeClr val="accent2"/>
                </a:solidFill>
              </a:rPr>
              <a:t>All influence Adaptive Functioning Abilities</a:t>
            </a:r>
          </a:p>
          <a:p>
            <a:pPr algn="r">
              <a:buFont typeface="Wingdings" pitchFamily="2" charset="2"/>
              <a:buNone/>
              <a:defRPr/>
            </a:pPr>
            <a:endParaRPr lang="en-GB" dirty="0">
              <a:solidFill>
                <a:schemeClr val="accent1">
                  <a:lumMod val="75000"/>
                </a:schemeClr>
              </a:solidFill>
            </a:endParaRPr>
          </a:p>
          <a:p>
            <a:pPr algn="r">
              <a:buFont typeface="Wingdings" pitchFamily="2" charset="2"/>
              <a:buNone/>
              <a:defRPr/>
            </a:pPr>
            <a:r>
              <a:rPr lang="en-GB" sz="5000" dirty="0" smtClean="0"/>
              <a:t> Rich &amp; O’Malley, 2013; Rich</a:t>
            </a:r>
            <a:r>
              <a:rPr lang="en-GB" sz="5000" dirty="0"/>
              <a:t>, 2009, 2011  </a:t>
            </a:r>
          </a:p>
        </p:txBody>
      </p:sp>
      <p:sp>
        <p:nvSpPr>
          <p:cNvPr id="6" name="Date Placeholder 5"/>
          <p:cNvSpPr>
            <a:spLocks noGrp="1"/>
          </p:cNvSpPr>
          <p:nvPr>
            <p:ph type="dt" sz="quarter" idx="4294967295"/>
          </p:nvPr>
        </p:nvSpPr>
        <p:spPr bwMode="auto">
          <a:xfrm>
            <a:off x="7086600" y="6477000"/>
            <a:ext cx="1905000" cy="457200"/>
          </a:xfrm>
          <a:prstGeom prst="rect">
            <a:avLst/>
          </a:prstGeom>
          <a:ln>
            <a:miter lim="800000"/>
            <a:headEnd/>
            <a:tailEnd/>
          </a:ln>
        </p:spPr>
        <p:txBody>
          <a:bodyPr/>
          <a:lstStyle/>
          <a:p>
            <a:pPr algn="r">
              <a:defRPr/>
            </a:pPr>
            <a:endParaRPr lang="en-US" sz="900" kern="900" dirty="0">
              <a:solidFill>
                <a:srgbClr val="FDFDFE"/>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p:cTn id="29"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p:cNvSpPr>
            <a:spLocks noGrp="1"/>
          </p:cNvSpPr>
          <p:nvPr>
            <p:ph type="title"/>
          </p:nvPr>
        </p:nvSpPr>
        <p:spPr>
          <a:xfrm>
            <a:off x="304800" y="152400"/>
            <a:ext cx="8077200" cy="609600"/>
          </a:xfrm>
        </p:spPr>
        <p:txBody>
          <a:bodyPr/>
          <a:lstStyle/>
          <a:p>
            <a:r>
              <a:rPr lang="en-US" altLang="en-US" smtClean="0">
                <a:solidFill>
                  <a:schemeClr val="bg1"/>
                </a:solidFill>
              </a:rPr>
              <a:t>ND-PAE</a:t>
            </a:r>
          </a:p>
        </p:txBody>
      </p:sp>
      <p:sp>
        <p:nvSpPr>
          <p:cNvPr id="4" name="Rectangle 3"/>
          <p:cNvSpPr/>
          <p:nvPr/>
        </p:nvSpPr>
        <p:spPr>
          <a:xfrm>
            <a:off x="566738" y="1295400"/>
            <a:ext cx="8229600" cy="4862513"/>
          </a:xfrm>
          <a:prstGeom prst="rect">
            <a:avLst/>
          </a:prstGeom>
        </p:spPr>
        <p:txBody>
          <a:bodyPr>
            <a:spAutoFit/>
          </a:bodyPr>
          <a:lstStyle/>
          <a:p>
            <a:pPr marL="342900" indent="-342900">
              <a:spcBef>
                <a:spcPts val="1200"/>
              </a:spcBef>
              <a:buFont typeface="+mj-lt"/>
              <a:buAutoNum type="alphaUcPeriod" startAt="4"/>
              <a:defRPr/>
            </a:pPr>
            <a:r>
              <a:rPr lang="en-US" sz="2000" dirty="0">
                <a:solidFill>
                  <a:schemeClr val="accent6"/>
                </a:solidFill>
                <a:latin typeface="+mn-lt"/>
              </a:rPr>
              <a:t>Impairment in adaptive functioning…:</a:t>
            </a:r>
          </a:p>
          <a:p>
            <a:pPr marL="800100" lvl="1" indent="-342900">
              <a:spcBef>
                <a:spcPts val="1200"/>
              </a:spcBef>
              <a:buFont typeface="+mj-lt"/>
              <a:buAutoNum type="arabicPeriod"/>
              <a:defRPr/>
            </a:pPr>
            <a:r>
              <a:rPr lang="en-US" sz="2000" dirty="0">
                <a:solidFill>
                  <a:schemeClr val="accent6"/>
                </a:solidFill>
                <a:latin typeface="+mn-lt"/>
              </a:rPr>
              <a:t>Communication deficit…</a:t>
            </a:r>
          </a:p>
          <a:p>
            <a:pPr marL="800100" lvl="1" indent="-342900">
              <a:spcBef>
                <a:spcPts val="1200"/>
              </a:spcBef>
              <a:buFont typeface="+mj-lt"/>
              <a:buAutoNum type="arabicPeriod"/>
              <a:defRPr/>
            </a:pPr>
            <a:r>
              <a:rPr lang="en-US" sz="2000" dirty="0">
                <a:solidFill>
                  <a:schemeClr val="accent6"/>
                </a:solidFill>
                <a:latin typeface="+mn-lt"/>
              </a:rPr>
              <a:t>…social communication and interaction…</a:t>
            </a:r>
          </a:p>
          <a:p>
            <a:pPr marL="800100" lvl="1" indent="-342900">
              <a:spcBef>
                <a:spcPts val="1200"/>
              </a:spcBef>
              <a:buFont typeface="+mj-lt"/>
              <a:buAutoNum type="arabicPeriod"/>
              <a:defRPr/>
            </a:pPr>
            <a:r>
              <a:rPr lang="en-US" sz="2000" dirty="0">
                <a:solidFill>
                  <a:schemeClr val="accent6"/>
                </a:solidFill>
                <a:latin typeface="+mn-lt"/>
              </a:rPr>
              <a:t>…daily living skills…</a:t>
            </a:r>
          </a:p>
          <a:p>
            <a:pPr marL="800100" lvl="1" indent="-342900">
              <a:spcBef>
                <a:spcPts val="1200"/>
              </a:spcBef>
              <a:buFont typeface="+mj-lt"/>
              <a:buAutoNum type="arabicPeriod"/>
              <a:defRPr/>
            </a:pPr>
            <a:r>
              <a:rPr lang="en-US" sz="2000" dirty="0">
                <a:solidFill>
                  <a:schemeClr val="accent6"/>
                </a:solidFill>
                <a:latin typeface="+mn-lt"/>
              </a:rPr>
              <a:t>…motor skills…</a:t>
            </a:r>
          </a:p>
          <a:p>
            <a:pPr marL="342900" indent="-342900">
              <a:spcBef>
                <a:spcPts val="1200"/>
              </a:spcBef>
              <a:buFont typeface="+mj-lt"/>
              <a:buAutoNum type="alphaUcPeriod" startAt="4"/>
              <a:defRPr/>
            </a:pPr>
            <a:r>
              <a:rPr lang="en-US" sz="2000" dirty="0">
                <a:solidFill>
                  <a:schemeClr val="accent6"/>
                </a:solidFill>
                <a:latin typeface="+mn-lt"/>
              </a:rPr>
              <a:t> Onset of the disorder (symptoms in Criteria B, C, and D) occurs in childhood.</a:t>
            </a:r>
          </a:p>
          <a:p>
            <a:pPr marL="342900" indent="-342900">
              <a:spcBef>
                <a:spcPts val="1200"/>
              </a:spcBef>
              <a:buFont typeface="+mj-lt"/>
              <a:buAutoNum type="alphaUcPeriod" startAt="4"/>
              <a:defRPr/>
            </a:pPr>
            <a:r>
              <a:rPr lang="en-US" sz="2000" dirty="0">
                <a:solidFill>
                  <a:schemeClr val="accent6"/>
                </a:solidFill>
                <a:latin typeface="+mn-lt"/>
              </a:rPr>
              <a:t>Clinically significant distress or impairment in social, academic, occupational, or other important areas of functioning.</a:t>
            </a:r>
          </a:p>
          <a:p>
            <a:pPr marL="342900" indent="-342900">
              <a:spcBef>
                <a:spcPts val="1200"/>
              </a:spcBef>
              <a:buFont typeface="+mj-lt"/>
              <a:buAutoNum type="alphaUcPeriod" startAt="4"/>
              <a:defRPr/>
            </a:pPr>
            <a:r>
              <a:rPr lang="en-US" sz="2000" dirty="0">
                <a:solidFill>
                  <a:schemeClr val="accent6"/>
                </a:solidFill>
                <a:latin typeface="+mn-lt"/>
              </a:rPr>
              <a:t>Not better explained by the postnatal use of a substance, a general medical condition, other known teratogen, a genetic condition, or environmental neglect.</a:t>
            </a:r>
          </a:p>
        </p:txBody>
      </p:sp>
      <p:sp>
        <p:nvSpPr>
          <p:cNvPr id="116740" name="Rectangle 5"/>
          <p:cNvSpPr>
            <a:spLocks noChangeArrowheads="1"/>
          </p:cNvSpPr>
          <p:nvPr/>
        </p:nvSpPr>
        <p:spPr bwMode="auto">
          <a:xfrm>
            <a:off x="228600" y="6403975"/>
            <a:ext cx="8567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algn="r" eaLnBrk="1" hangingPunct="1">
              <a:spcBef>
                <a:spcPct val="0"/>
              </a:spcBef>
              <a:buClrTx/>
              <a:buFontTx/>
              <a:buNone/>
            </a:pPr>
            <a:r>
              <a:rPr lang="en-US" altLang="en-US" sz="1400">
                <a:solidFill>
                  <a:schemeClr val="bg1"/>
                </a:solidFill>
                <a:latin typeface="Arial" pitchFamily="34" charset="0"/>
              </a:rPr>
              <a:t>In “Conditions for Further Study,” Section III, Emerging Measures and Models, DSM-5, pp. 798-801.</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ChangeArrowheads="1"/>
          </p:cNvSpPr>
          <p:nvPr/>
        </p:nvSpPr>
        <p:spPr bwMode="auto">
          <a:xfrm>
            <a:off x="457200" y="152400"/>
            <a:ext cx="80216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a:defRPr sz="4400">
                <a:solidFill>
                  <a:schemeClr val="tx2"/>
                </a:solidFill>
                <a:latin typeface="Tahoma" panose="020B0604030504040204" pitchFamily="34" charset="0"/>
              </a:defRPr>
            </a:lvl1pPr>
            <a:lvl2pPr algn="l">
              <a:defRPr sz="4400">
                <a:solidFill>
                  <a:schemeClr val="tx2"/>
                </a:solidFill>
                <a:latin typeface="Tahoma" panose="020B0604030504040204" pitchFamily="34" charset="0"/>
              </a:defRPr>
            </a:lvl2pPr>
            <a:lvl3pPr algn="l">
              <a:defRPr sz="4400">
                <a:solidFill>
                  <a:schemeClr val="tx2"/>
                </a:solidFill>
                <a:latin typeface="Tahoma" panose="020B0604030504040204" pitchFamily="34" charset="0"/>
              </a:defRPr>
            </a:lvl3pPr>
            <a:lvl4pPr algn="l">
              <a:defRPr sz="4400">
                <a:solidFill>
                  <a:schemeClr val="tx2"/>
                </a:solidFill>
                <a:latin typeface="Tahoma" panose="020B0604030504040204" pitchFamily="34" charset="0"/>
              </a:defRPr>
            </a:lvl4pPr>
            <a:lvl5pPr algn="l">
              <a:defRPr sz="4400">
                <a:solidFill>
                  <a:schemeClr val="tx2"/>
                </a:solidFill>
                <a:latin typeface="Tahoma" panose="020B0604030504040204" pitchFamily="34" charset="0"/>
              </a:defRPr>
            </a:lvl5pPr>
            <a:lvl6pPr marL="457200" fontAlgn="base">
              <a:spcBef>
                <a:spcPct val="0"/>
              </a:spcBef>
              <a:spcAft>
                <a:spcPct val="0"/>
              </a:spcAft>
              <a:defRPr sz="4400">
                <a:solidFill>
                  <a:schemeClr val="tx2"/>
                </a:solidFill>
                <a:latin typeface="Tahoma" panose="020B0604030504040204" pitchFamily="34" charset="0"/>
              </a:defRPr>
            </a:lvl6pPr>
            <a:lvl7pPr marL="914400" fontAlgn="base">
              <a:spcBef>
                <a:spcPct val="0"/>
              </a:spcBef>
              <a:spcAft>
                <a:spcPct val="0"/>
              </a:spcAft>
              <a:defRPr sz="4400">
                <a:solidFill>
                  <a:schemeClr val="tx2"/>
                </a:solidFill>
                <a:latin typeface="Tahoma" panose="020B0604030504040204" pitchFamily="34" charset="0"/>
              </a:defRPr>
            </a:lvl7pPr>
            <a:lvl8pPr marL="1371600" fontAlgn="base">
              <a:spcBef>
                <a:spcPct val="0"/>
              </a:spcBef>
              <a:spcAft>
                <a:spcPct val="0"/>
              </a:spcAft>
              <a:defRPr sz="4400">
                <a:solidFill>
                  <a:schemeClr val="tx2"/>
                </a:solidFill>
                <a:latin typeface="Tahoma" panose="020B0604030504040204" pitchFamily="34" charset="0"/>
              </a:defRPr>
            </a:lvl8pPr>
            <a:lvl9pPr marL="1828800" fontAlgn="base">
              <a:spcBef>
                <a:spcPct val="0"/>
              </a:spcBef>
              <a:spcAft>
                <a:spcPct val="0"/>
              </a:spcAft>
              <a:defRPr sz="4400">
                <a:solidFill>
                  <a:schemeClr val="tx2"/>
                </a:solidFill>
                <a:latin typeface="Tahoma" panose="020B0604030504040204" pitchFamily="34" charset="0"/>
              </a:defRPr>
            </a:lvl9pPr>
          </a:lstStyle>
          <a:p>
            <a:pPr>
              <a:defRPr/>
            </a:pPr>
            <a:r>
              <a:rPr lang="en-US" altLang="en-US" sz="2800" dirty="0">
                <a:solidFill>
                  <a:schemeClr val="bg1"/>
                </a:solidFill>
                <a:latin typeface="+mj-lt"/>
              </a:rPr>
              <a:t>MEDICAL </a:t>
            </a:r>
            <a:r>
              <a:rPr lang="en-US" altLang="en-US" sz="2800" dirty="0" smtClean="0">
                <a:solidFill>
                  <a:schemeClr val="bg1"/>
                </a:solidFill>
                <a:latin typeface="+mj-lt"/>
              </a:rPr>
              <a:t>RED FLAGS</a:t>
            </a:r>
            <a:endParaRPr lang="en-US" altLang="en-US" sz="2800" dirty="0">
              <a:solidFill>
                <a:schemeClr val="bg1"/>
              </a:solidFill>
              <a:latin typeface="+mj-lt"/>
            </a:endParaRPr>
          </a:p>
        </p:txBody>
      </p:sp>
      <p:sp>
        <p:nvSpPr>
          <p:cNvPr id="1068035" name="Rectangle 3"/>
          <p:cNvSpPr>
            <a:spLocks noChangeArrowheads="1"/>
          </p:cNvSpPr>
          <p:nvPr/>
        </p:nvSpPr>
        <p:spPr bwMode="auto">
          <a:xfrm>
            <a:off x="3352800" y="1325563"/>
            <a:ext cx="5791200"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lgn="l">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lgn="l">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lgn="l">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lgn="l">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defRPr/>
            </a:pPr>
            <a:r>
              <a:rPr lang="en-US" altLang="en-US" sz="2400" dirty="0">
                <a:solidFill>
                  <a:schemeClr val="tx2"/>
                </a:solidFill>
                <a:latin typeface="+mn-lt"/>
              </a:rPr>
              <a:t>C</a:t>
            </a:r>
            <a:r>
              <a:rPr lang="en-US" altLang="en-US" sz="2400" dirty="0" smtClean="0">
                <a:solidFill>
                  <a:schemeClr val="tx2"/>
                </a:solidFill>
                <a:latin typeface="+mn-lt"/>
              </a:rPr>
              <a:t>ardiac defects</a:t>
            </a:r>
          </a:p>
          <a:p>
            <a:pPr lvl="1">
              <a:buClr>
                <a:srgbClr val="990000"/>
              </a:buClr>
              <a:defRPr/>
            </a:pPr>
            <a:r>
              <a:rPr lang="en-US" altLang="en-US" sz="2400" dirty="0" smtClean="0">
                <a:solidFill>
                  <a:schemeClr val="accent1">
                    <a:lumMod val="75000"/>
                  </a:schemeClr>
                </a:solidFill>
                <a:latin typeface="+mn-lt"/>
              </a:rPr>
              <a:t>VSDs, ASDs, arrhythmias  </a:t>
            </a:r>
            <a:endParaRPr lang="en-US" altLang="en-US" sz="2400" dirty="0">
              <a:solidFill>
                <a:schemeClr val="accent1">
                  <a:lumMod val="75000"/>
                </a:schemeClr>
              </a:solidFill>
              <a:latin typeface="+mn-lt"/>
            </a:endParaRPr>
          </a:p>
          <a:p>
            <a:pPr>
              <a:defRPr/>
            </a:pPr>
            <a:r>
              <a:rPr lang="en-US" altLang="en-US" sz="2400" dirty="0" smtClean="0">
                <a:solidFill>
                  <a:schemeClr val="tx2"/>
                </a:solidFill>
                <a:latin typeface="+mn-lt"/>
              </a:rPr>
              <a:t>Seizure disorders</a:t>
            </a:r>
          </a:p>
          <a:p>
            <a:pPr>
              <a:defRPr/>
            </a:pPr>
            <a:r>
              <a:rPr lang="en-US" altLang="en-US" sz="2400" dirty="0" smtClean="0">
                <a:solidFill>
                  <a:schemeClr val="tx2"/>
                </a:solidFill>
                <a:latin typeface="+mn-lt"/>
              </a:rPr>
              <a:t>Kidney problems</a:t>
            </a:r>
          </a:p>
          <a:p>
            <a:pPr>
              <a:defRPr/>
            </a:pPr>
            <a:r>
              <a:rPr lang="en-US" altLang="en-US" sz="2400" dirty="0" smtClean="0">
                <a:solidFill>
                  <a:schemeClr val="tx2"/>
                </a:solidFill>
                <a:latin typeface="+mn-lt"/>
              </a:rPr>
              <a:t>Hypospadias</a:t>
            </a:r>
          </a:p>
          <a:p>
            <a:pPr>
              <a:defRPr/>
            </a:pPr>
            <a:r>
              <a:rPr lang="en-US" altLang="en-US" sz="2400" dirty="0" smtClean="0">
                <a:solidFill>
                  <a:schemeClr val="tx2"/>
                </a:solidFill>
                <a:latin typeface="+mn-lt"/>
              </a:rPr>
              <a:t>Cleft Lip/Palate</a:t>
            </a:r>
          </a:p>
          <a:p>
            <a:pPr>
              <a:defRPr/>
            </a:pPr>
            <a:r>
              <a:rPr lang="en-US" altLang="en-US" sz="2400" dirty="0" err="1" smtClean="0">
                <a:solidFill>
                  <a:schemeClr val="tx2"/>
                </a:solidFill>
                <a:latin typeface="+mn-lt"/>
              </a:rPr>
              <a:t>Pectus</a:t>
            </a:r>
            <a:r>
              <a:rPr lang="en-US" altLang="en-US" sz="2400" dirty="0" smtClean="0">
                <a:solidFill>
                  <a:schemeClr val="tx2"/>
                </a:solidFill>
                <a:latin typeface="+mn-lt"/>
              </a:rPr>
              <a:t> </a:t>
            </a:r>
            <a:r>
              <a:rPr lang="en-US" altLang="en-US" sz="2400" dirty="0" err="1" smtClean="0">
                <a:solidFill>
                  <a:schemeClr val="tx2"/>
                </a:solidFill>
                <a:latin typeface="+mn-lt"/>
              </a:rPr>
              <a:t>Excavatum</a:t>
            </a:r>
            <a:endParaRPr lang="en-US" altLang="en-US" sz="2400" dirty="0" smtClean="0">
              <a:solidFill>
                <a:schemeClr val="tx2"/>
              </a:solidFill>
              <a:latin typeface="+mn-lt"/>
            </a:endParaRPr>
          </a:p>
          <a:p>
            <a:pPr>
              <a:defRPr/>
            </a:pPr>
            <a:r>
              <a:rPr lang="en-US" altLang="en-US" sz="2400" dirty="0" smtClean="0">
                <a:solidFill>
                  <a:schemeClr val="tx2"/>
                </a:solidFill>
                <a:latin typeface="+mn-lt"/>
              </a:rPr>
              <a:t>Ear Infections</a:t>
            </a:r>
          </a:p>
          <a:p>
            <a:pPr>
              <a:defRPr/>
            </a:pPr>
            <a:r>
              <a:rPr lang="en-US" altLang="en-US" sz="2400" dirty="0" smtClean="0">
                <a:solidFill>
                  <a:schemeClr val="tx2"/>
                </a:solidFill>
                <a:latin typeface="+mn-lt"/>
              </a:rPr>
              <a:t>Eye Surgeries</a:t>
            </a:r>
          </a:p>
          <a:p>
            <a:pPr>
              <a:defRPr/>
            </a:pPr>
            <a:endParaRPr lang="en-US" altLang="en-US" dirty="0" smtClean="0">
              <a:solidFill>
                <a:schemeClr val="tx2"/>
              </a:solidFill>
              <a:effectLst>
                <a:outerShdw blurRad="38100" dist="38100" dir="2700000" algn="tl">
                  <a:srgbClr val="C0C0C0"/>
                </a:outerShdw>
              </a:effectLst>
              <a:latin typeface="Arial" panose="020B0604020202020204" pitchFamily="34" charset="0"/>
            </a:endParaRPr>
          </a:p>
        </p:txBody>
      </p:sp>
      <p:pic>
        <p:nvPicPr>
          <p:cNvPr id="1068036" name="Picture 4" descr="johnpo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676400"/>
            <a:ext cx="2772383"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oter Placeholder 4"/>
          <p:cNvSpPr>
            <a:spLocks noGrp="1"/>
          </p:cNvSpPr>
          <p:nvPr>
            <p:ph type="ftr" sz="quarter" idx="4294967295"/>
          </p:nvPr>
        </p:nvSpPr>
        <p:spPr bwMode="auto">
          <a:xfrm>
            <a:off x="3124200" y="6245225"/>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r>
              <a:rPr lang="en-US" altLang="en-US" sz="1800">
                <a:solidFill>
                  <a:schemeClr val="tx1"/>
                </a:solidFill>
                <a:latin typeface="Arial" pitchFamily="34" charset="0"/>
              </a:rPr>
              <a:t>Institute for Health and Recovery</a:t>
            </a:r>
          </a:p>
        </p:txBody>
      </p:sp>
      <p:sp>
        <p:nvSpPr>
          <p:cNvPr id="121859" name="Rectangle 2"/>
          <p:cNvSpPr>
            <a:spLocks noGrp="1" noChangeArrowheads="1"/>
          </p:cNvSpPr>
          <p:nvPr>
            <p:ph type="title"/>
          </p:nvPr>
        </p:nvSpPr>
        <p:spPr>
          <a:xfrm>
            <a:off x="381000" y="152400"/>
            <a:ext cx="8077200" cy="762000"/>
          </a:xfrm>
        </p:spPr>
        <p:txBody>
          <a:bodyPr/>
          <a:lstStyle/>
          <a:p>
            <a:r>
              <a:rPr lang="en-US" altLang="en-US" smtClean="0">
                <a:solidFill>
                  <a:schemeClr val="bg1"/>
                </a:solidFill>
              </a:rPr>
              <a:t>Profile of 80 Birth Mothers </a:t>
            </a:r>
            <a:br>
              <a:rPr lang="en-US" altLang="en-US" smtClean="0">
                <a:solidFill>
                  <a:schemeClr val="bg1"/>
                </a:solidFill>
              </a:rPr>
            </a:br>
            <a:r>
              <a:rPr lang="en-US" altLang="en-US" smtClean="0">
                <a:solidFill>
                  <a:schemeClr val="bg1"/>
                </a:solidFill>
              </a:rPr>
              <a:t>of Children with FAS</a:t>
            </a:r>
          </a:p>
        </p:txBody>
      </p:sp>
      <p:sp>
        <p:nvSpPr>
          <p:cNvPr id="992259" name="Rectangle 3"/>
          <p:cNvSpPr>
            <a:spLocks noGrp="1" noChangeArrowheads="1"/>
          </p:cNvSpPr>
          <p:nvPr>
            <p:ph type="body" idx="1"/>
          </p:nvPr>
        </p:nvSpPr>
        <p:spPr>
          <a:xfrm>
            <a:off x="609600" y="1295400"/>
            <a:ext cx="8077200" cy="4038600"/>
          </a:xfrm>
        </p:spPr>
        <p:txBody>
          <a:bodyPr/>
          <a:lstStyle/>
          <a:p>
            <a:pPr>
              <a:defRPr/>
            </a:pPr>
            <a:r>
              <a:rPr lang="en-US" altLang="en-US" dirty="0"/>
              <a:t>96% had 1-10 mental health disorders</a:t>
            </a:r>
          </a:p>
          <a:p>
            <a:pPr lvl="1">
              <a:defRPr/>
            </a:pPr>
            <a:r>
              <a:rPr lang="en-US" altLang="en-US" dirty="0"/>
              <a:t>59% 	Major depressive episode</a:t>
            </a:r>
          </a:p>
          <a:p>
            <a:pPr lvl="1">
              <a:defRPr/>
            </a:pPr>
            <a:r>
              <a:rPr lang="en-US" altLang="en-US" dirty="0"/>
              <a:t>22%	Manic episode/Bipolar disorder</a:t>
            </a:r>
          </a:p>
          <a:p>
            <a:pPr lvl="1">
              <a:defRPr/>
            </a:pPr>
            <a:r>
              <a:rPr lang="en-US" altLang="en-US" dirty="0"/>
              <a:t>7%	Schizophrenia</a:t>
            </a:r>
          </a:p>
          <a:p>
            <a:pPr lvl="1">
              <a:defRPr/>
            </a:pPr>
            <a:r>
              <a:rPr lang="en-US" altLang="en-US" dirty="0"/>
              <a:t>77%	PTSD</a:t>
            </a:r>
          </a:p>
          <a:p>
            <a:pPr>
              <a:defRPr/>
            </a:pPr>
            <a:r>
              <a:rPr lang="en-US" altLang="en-US" dirty="0"/>
              <a:t>95% physically or sexually abused</a:t>
            </a:r>
          </a:p>
          <a:p>
            <a:pPr>
              <a:defRPr/>
            </a:pPr>
            <a:r>
              <a:rPr lang="en-US" altLang="en-US" dirty="0"/>
              <a:t>79% reported a birth parent with an alcohol problem</a:t>
            </a:r>
          </a:p>
          <a:p>
            <a:pPr>
              <a:buFontTx/>
              <a:buNone/>
              <a:defRPr/>
            </a:pPr>
            <a:endParaRPr lang="en-US" altLang="en-US" dirty="0"/>
          </a:p>
          <a:p>
            <a:pPr algn="r">
              <a:buFontTx/>
              <a:buNone/>
              <a:defRPr/>
            </a:pPr>
            <a:r>
              <a:rPr lang="en-US" altLang="en-US" dirty="0"/>
              <a:t>  </a:t>
            </a:r>
            <a:r>
              <a:rPr lang="en-US" altLang="en-US" dirty="0">
                <a:solidFill>
                  <a:schemeClr val="bg1"/>
                </a:solidFill>
              </a:rPr>
              <a:t>Astley et al, 2000</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381000" y="228600"/>
            <a:ext cx="8077200" cy="762000"/>
          </a:xfrm>
        </p:spPr>
        <p:txBody>
          <a:bodyPr/>
          <a:lstStyle/>
          <a:p>
            <a:r>
              <a:rPr lang="en-US" altLang="en-US" sz="2400" smtClean="0">
                <a:solidFill>
                  <a:schemeClr val="bg2"/>
                </a:solidFill>
              </a:rPr>
              <a:t>Neuropsych Testing Results for Alice,</a:t>
            </a:r>
            <a:br>
              <a:rPr lang="en-US" altLang="en-US" sz="2400" smtClean="0">
                <a:solidFill>
                  <a:schemeClr val="bg2"/>
                </a:solidFill>
              </a:rPr>
            </a:br>
            <a:r>
              <a:rPr lang="en-US" altLang="en-US" sz="2400" smtClean="0">
                <a:solidFill>
                  <a:schemeClr val="bg2"/>
                </a:solidFill>
              </a:rPr>
              <a:t> 22 y/o with an FASD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37453667"/>
              </p:ext>
            </p:extLst>
          </p:nvPr>
        </p:nvGraphicFramePr>
        <p:xfrm>
          <a:off x="381000" y="1295400"/>
          <a:ext cx="8077200" cy="3962400"/>
        </p:xfrm>
        <a:graphic>
          <a:graphicData uri="http://schemas.openxmlformats.org/drawingml/2006/table">
            <a:tbl>
              <a:tblPr firstRow="1" bandRow="1">
                <a:tableStyleId>{5C22544A-7EE6-4342-B048-85BDC9FD1C3A}</a:tableStyleId>
              </a:tblPr>
              <a:tblGrid>
                <a:gridCol w="5192486"/>
                <a:gridCol w="2884714"/>
              </a:tblGrid>
              <a:tr h="950976">
                <a:tc>
                  <a:txBody>
                    <a:bodyPr/>
                    <a:lstStyle/>
                    <a:p>
                      <a:pPr marL="0" marR="0">
                        <a:spcBef>
                          <a:spcPts val="600"/>
                        </a:spcBef>
                        <a:spcAft>
                          <a:spcPts val="600"/>
                        </a:spcAft>
                      </a:pPr>
                      <a:r>
                        <a:rPr lang="en-US" sz="2400" dirty="0">
                          <a:solidFill>
                            <a:schemeClr val="tx2"/>
                          </a:solidFill>
                          <a:latin typeface="Times New Roman"/>
                          <a:ea typeface="Times New Roman"/>
                          <a:cs typeface="Times New Roman"/>
                        </a:rPr>
                        <a:t>Full Scale IQ</a:t>
                      </a:r>
                    </a:p>
                  </a:txBody>
                  <a:tcPr marL="68580" marR="68580" marT="0" marB="0"/>
                </a:tc>
                <a:tc>
                  <a:txBody>
                    <a:bodyPr/>
                    <a:lstStyle/>
                    <a:p>
                      <a:pPr marL="0" marR="0">
                        <a:spcBef>
                          <a:spcPts val="600"/>
                        </a:spcBef>
                        <a:spcAft>
                          <a:spcPts val="600"/>
                        </a:spcAft>
                      </a:pPr>
                      <a:r>
                        <a:rPr lang="en-US" sz="2400">
                          <a:solidFill>
                            <a:schemeClr val="tx2"/>
                          </a:solidFill>
                          <a:latin typeface="Times New Roman"/>
                          <a:ea typeface="Times New Roman"/>
                          <a:cs typeface="Times New Roman"/>
                        </a:rPr>
                        <a:t>68 (i.e., low normal)</a:t>
                      </a:r>
                    </a:p>
                  </a:txBody>
                  <a:tcPr marL="68580" marR="68580" marT="0" marB="0"/>
                </a:tc>
              </a:tr>
              <a:tr h="752856">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Math Calculation</a:t>
                      </a:r>
                    </a:p>
                  </a:txBody>
                  <a:tcPr marL="68580" marR="68580" marT="0" marB="0"/>
                </a:tc>
                <a:tc>
                  <a:txBody>
                    <a:bodyPr/>
                    <a:lstStyle/>
                    <a:p>
                      <a:pPr marL="0" marR="0">
                        <a:spcBef>
                          <a:spcPts val="600"/>
                        </a:spcBef>
                        <a:spcAft>
                          <a:spcPts val="600"/>
                        </a:spcAft>
                      </a:pPr>
                      <a:r>
                        <a:rPr lang="en-US" sz="2400" b="1">
                          <a:solidFill>
                            <a:schemeClr val="tx2"/>
                          </a:solidFill>
                          <a:latin typeface="Times New Roman"/>
                          <a:ea typeface="Times New Roman"/>
                          <a:cs typeface="Times New Roman"/>
                        </a:rPr>
                        <a:t>8</a:t>
                      </a:r>
                      <a:r>
                        <a:rPr lang="en-US" sz="2400" b="1" baseline="30000">
                          <a:solidFill>
                            <a:schemeClr val="tx2"/>
                          </a:solidFill>
                          <a:latin typeface="Times New Roman"/>
                          <a:ea typeface="Times New Roman"/>
                          <a:cs typeface="Times New Roman"/>
                        </a:rPr>
                        <a:t>th</a:t>
                      </a:r>
                      <a:r>
                        <a:rPr lang="en-US" sz="2400" b="1">
                          <a:solidFill>
                            <a:schemeClr val="tx2"/>
                          </a:solidFill>
                          <a:latin typeface="Times New Roman"/>
                          <a:ea typeface="Times New Roman"/>
                          <a:cs typeface="Times New Roman"/>
                        </a:rPr>
                        <a:t> grade level</a:t>
                      </a:r>
                    </a:p>
                  </a:txBody>
                  <a:tcPr marL="68580" marR="68580" marT="0" marB="0"/>
                </a:tc>
              </a:tr>
              <a:tr h="752856">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Reading</a:t>
                      </a:r>
                    </a:p>
                  </a:txBody>
                  <a:tcPr marL="68580" marR="68580" marT="0" marB="0"/>
                </a:tc>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4</a:t>
                      </a:r>
                      <a:r>
                        <a:rPr lang="en-US" sz="2400" b="1" baseline="30000" dirty="0">
                          <a:solidFill>
                            <a:schemeClr val="tx2"/>
                          </a:solidFill>
                          <a:latin typeface="Times New Roman"/>
                          <a:ea typeface="Times New Roman"/>
                          <a:cs typeface="Times New Roman"/>
                        </a:rPr>
                        <a:t>th</a:t>
                      </a:r>
                      <a:r>
                        <a:rPr lang="en-US" sz="2400" b="1" dirty="0">
                          <a:solidFill>
                            <a:schemeClr val="tx2"/>
                          </a:solidFill>
                          <a:latin typeface="Times New Roman"/>
                          <a:ea typeface="Times New Roman"/>
                          <a:cs typeface="Times New Roman"/>
                        </a:rPr>
                        <a:t> grade level</a:t>
                      </a:r>
                    </a:p>
                  </a:txBody>
                  <a:tcPr marL="68580" marR="68580" marT="0" marB="0"/>
                </a:tc>
              </a:tr>
              <a:tr h="752856">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Receptive language</a:t>
                      </a:r>
                    </a:p>
                  </a:txBody>
                  <a:tcPr marL="68580" marR="68580" marT="0" marB="0"/>
                </a:tc>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8 year-old level</a:t>
                      </a:r>
                    </a:p>
                  </a:txBody>
                  <a:tcPr marL="68580" marR="68580" marT="0" marB="0"/>
                </a:tc>
              </a:tr>
              <a:tr h="752856">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Personal daily living skills</a:t>
                      </a:r>
                    </a:p>
                  </a:txBody>
                  <a:tcPr marL="68580" marR="68580" marT="0" marB="0"/>
                </a:tc>
                <a:tc>
                  <a:txBody>
                    <a:bodyPr/>
                    <a:lstStyle/>
                    <a:p>
                      <a:pPr marL="0" marR="0">
                        <a:spcBef>
                          <a:spcPts val="600"/>
                        </a:spcBef>
                        <a:spcAft>
                          <a:spcPts val="600"/>
                        </a:spcAft>
                      </a:pPr>
                      <a:r>
                        <a:rPr lang="en-US" sz="2400" b="1" dirty="0">
                          <a:solidFill>
                            <a:schemeClr val="tx2"/>
                          </a:solidFill>
                          <a:latin typeface="Times New Roman"/>
                          <a:ea typeface="Times New Roman"/>
                          <a:cs typeface="Times New Roman"/>
                        </a:rPr>
                        <a:t>22 year-old level</a:t>
                      </a: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rtlCol="0">
            <a:normAutofit/>
          </a:bodyPr>
          <a:lstStyle/>
          <a:p>
            <a:pPr fontAlgn="auto">
              <a:spcAft>
                <a:spcPts val="0"/>
              </a:spcAft>
              <a:defRPr/>
            </a:pPr>
            <a:r>
              <a:rPr lang="en-US" dirty="0"/>
              <a:t>What is A Drink?</a:t>
            </a:r>
          </a:p>
        </p:txBody>
      </p:sp>
      <p:sp>
        <p:nvSpPr>
          <p:cNvPr id="43010" name="Content Placeholder 2"/>
          <p:cNvSpPr>
            <a:spLocks noGrp="1"/>
          </p:cNvSpPr>
          <p:nvPr>
            <p:ph idx="1"/>
          </p:nvPr>
        </p:nvSpPr>
        <p:spPr>
          <a:xfrm>
            <a:off x="533400" y="1600200"/>
            <a:ext cx="8153400" cy="4525963"/>
          </a:xfrm>
        </p:spPr>
        <p:txBody>
          <a:bodyPr/>
          <a:lstStyle/>
          <a:p>
            <a:pPr>
              <a:defRPr/>
            </a:pPr>
            <a:endParaRPr lang="en-US" dirty="0" smtClean="0"/>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66921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28600" y="0"/>
            <a:ext cx="8534400" cy="1087438"/>
          </a:xfrm>
        </p:spPr>
        <p:txBody>
          <a:bodyPr/>
          <a:lstStyle/>
          <a:p>
            <a:pPr eaLnBrk="1" hangingPunct="1"/>
            <a:r>
              <a:rPr lang="en-US" altLang="en-US" sz="3200" smtClean="0">
                <a:solidFill>
                  <a:schemeClr val="bg1"/>
                </a:solidFill>
              </a:rPr>
              <a:t>More Important Than IQ: </a:t>
            </a:r>
            <a:r>
              <a:rPr lang="en-US" altLang="en-US" sz="3200" i="1" smtClean="0">
                <a:solidFill>
                  <a:schemeClr val="bg1"/>
                </a:solidFill>
              </a:rPr>
              <a:t>Discrepancies</a:t>
            </a:r>
          </a:p>
        </p:txBody>
      </p:sp>
      <p:sp>
        <p:nvSpPr>
          <p:cNvPr id="111619" name="Rectangle 3"/>
          <p:cNvSpPr>
            <a:spLocks noGrp="1" noChangeArrowheads="1"/>
          </p:cNvSpPr>
          <p:nvPr>
            <p:ph idx="1"/>
          </p:nvPr>
        </p:nvSpPr>
        <p:spPr>
          <a:xfrm>
            <a:off x="533400" y="1447800"/>
            <a:ext cx="8229600" cy="3090863"/>
          </a:xfrm>
        </p:spPr>
        <p:txBody>
          <a:bodyPr/>
          <a:lstStyle/>
          <a:p>
            <a:pPr eaLnBrk="1" hangingPunct="1">
              <a:defRPr/>
            </a:pPr>
            <a:endParaRPr lang="en-US" dirty="0" smtClean="0"/>
          </a:p>
          <a:p>
            <a:pPr eaLnBrk="1" hangingPunct="1">
              <a:defRPr/>
            </a:pPr>
            <a:r>
              <a:rPr lang="en-US" dirty="0" smtClean="0"/>
              <a:t>IQ vs. adaptive skills</a:t>
            </a:r>
          </a:p>
          <a:p>
            <a:pPr eaLnBrk="1" hangingPunct="1">
              <a:spcBef>
                <a:spcPts val="1200"/>
              </a:spcBef>
              <a:defRPr/>
            </a:pPr>
            <a:r>
              <a:rPr lang="en-US" dirty="0" smtClean="0"/>
              <a:t>IQ vs. academic achievement</a:t>
            </a:r>
          </a:p>
          <a:p>
            <a:pPr eaLnBrk="1" hangingPunct="1">
              <a:spcBef>
                <a:spcPts val="1200"/>
              </a:spcBef>
              <a:defRPr/>
            </a:pPr>
            <a:r>
              <a:rPr lang="en-US" dirty="0" smtClean="0"/>
              <a:t>Verbal IQ vs. Performance IQ</a:t>
            </a:r>
          </a:p>
          <a:p>
            <a:pPr eaLnBrk="1" hangingPunct="1">
              <a:spcBef>
                <a:spcPts val="1200"/>
              </a:spcBef>
              <a:defRPr/>
            </a:pPr>
            <a:r>
              <a:rPr lang="en-US" dirty="0" smtClean="0"/>
              <a:t>Uneven profile of cognitive abilities</a:t>
            </a:r>
          </a:p>
        </p:txBody>
      </p:sp>
      <p:sp>
        <p:nvSpPr>
          <p:cNvPr id="123908" name="Footer Placeholder 1"/>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75000"/>
              </a:spcBef>
              <a:buClr>
                <a:schemeClr val="tx1"/>
              </a:buClr>
              <a:buFont typeface="Wingdings" pitchFamily="2" charset="2"/>
              <a:buChar char="§"/>
              <a:defRPr sz="2800">
                <a:solidFill>
                  <a:schemeClr val="tx2"/>
                </a:solidFill>
                <a:latin typeface="Trebuchet MS" pitchFamily="34" charset="0"/>
              </a:defRPr>
            </a:lvl1pPr>
            <a:lvl2pPr marL="742950" indent="-285750" eaLnBrk="0" hangingPunct="0">
              <a:spcBef>
                <a:spcPct val="20000"/>
              </a:spcBef>
              <a:buClr>
                <a:schemeClr val="tx1"/>
              </a:buClr>
              <a:buFont typeface="Wingdings" pitchFamily="2" charset="2"/>
              <a:buChar char="§"/>
              <a:defRPr sz="2400">
                <a:solidFill>
                  <a:schemeClr val="tx2"/>
                </a:solidFill>
                <a:latin typeface="Trebuchet MS" pitchFamily="34" charset="0"/>
              </a:defRPr>
            </a:lvl2pPr>
            <a:lvl3pPr marL="1143000" indent="-228600" eaLnBrk="0" hangingPunct="0">
              <a:spcBef>
                <a:spcPct val="20000"/>
              </a:spcBef>
              <a:buClr>
                <a:schemeClr val="tx1"/>
              </a:buClr>
              <a:buFont typeface="Wingdings" pitchFamily="2" charset="2"/>
              <a:buChar char="§"/>
              <a:defRPr sz="2400" i="1">
                <a:solidFill>
                  <a:schemeClr val="tx2"/>
                </a:solidFill>
                <a:latin typeface="Trebuchet MS" pitchFamily="34" charset="0"/>
              </a:defRPr>
            </a:lvl3pPr>
            <a:lvl4pPr marL="1600200" indent="-228600" eaLnBrk="0" hangingPunct="0">
              <a:spcBef>
                <a:spcPct val="20000"/>
              </a:spcBef>
              <a:buClr>
                <a:schemeClr val="tx1"/>
              </a:buClr>
              <a:buFont typeface="Wingdings" pitchFamily="2" charset="2"/>
              <a:buChar char="§"/>
              <a:defRPr sz="2000">
                <a:solidFill>
                  <a:schemeClr val="tx2"/>
                </a:solidFill>
                <a:latin typeface="Trebuchet MS" pitchFamily="34" charset="0"/>
              </a:defRPr>
            </a:lvl4pPr>
            <a:lvl5pPr marL="2057400" indent="-228600" eaLnBrk="0" hangingPunct="0">
              <a:spcBef>
                <a:spcPct val="20000"/>
              </a:spcBef>
              <a:buClr>
                <a:schemeClr val="tx1"/>
              </a:buClr>
              <a:buFont typeface="Wingdings" pitchFamily="2" charset="2"/>
              <a:buChar char="§"/>
              <a:defRPr sz="2000" i="1">
                <a:solidFill>
                  <a:schemeClr val="tx2"/>
                </a:solidFill>
                <a:latin typeface="Trebuchet MS" pitchFamily="34" charset="0"/>
              </a:defRPr>
            </a:lvl5pPr>
            <a:lvl6pPr marL="25146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6pPr>
            <a:lvl7pPr marL="29718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7pPr>
            <a:lvl8pPr marL="34290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8pPr>
            <a:lvl9pPr marL="3886200" indent="-228600" eaLnBrk="0" fontAlgn="base" hangingPunct="0">
              <a:spcBef>
                <a:spcPct val="20000"/>
              </a:spcBef>
              <a:spcAft>
                <a:spcPct val="0"/>
              </a:spcAft>
              <a:buClr>
                <a:schemeClr val="tx1"/>
              </a:buClr>
              <a:buFont typeface="Wingdings" pitchFamily="2" charset="2"/>
              <a:buChar char="§"/>
              <a:defRPr sz="2000" i="1">
                <a:solidFill>
                  <a:schemeClr val="tx2"/>
                </a:solidFill>
                <a:latin typeface="Trebuchet MS" pitchFamily="34" charset="0"/>
              </a:defRPr>
            </a:lvl9pPr>
          </a:lstStyle>
          <a:p>
            <a:pPr eaLnBrk="1" hangingPunct="1">
              <a:spcBef>
                <a:spcPct val="0"/>
              </a:spcBef>
              <a:buClrTx/>
              <a:buFontTx/>
              <a:buNone/>
            </a:pPr>
            <a:r>
              <a:rPr lang="en-US" altLang="en-US" sz="1800">
                <a:solidFill>
                  <a:schemeClr val="tx1"/>
                </a:solidFill>
                <a:latin typeface="Arial" pitchFamily="34" charset="0"/>
              </a:rPr>
              <a:t>Please do not reproduce without permission of presenter</a:t>
            </a:r>
          </a:p>
        </p:txBody>
      </p:sp>
      <p:sp>
        <p:nvSpPr>
          <p:cNvPr id="4" name="Date Placeholder 3"/>
          <p:cNvSpPr>
            <a:spLocks noGrp="1"/>
          </p:cNvSpPr>
          <p:nvPr>
            <p:ph type="dt" sz="quarter" idx="4294967295"/>
          </p:nvPr>
        </p:nvSpPr>
        <p:spPr bwMode="auto">
          <a:xfrm>
            <a:off x="7086600" y="6477000"/>
            <a:ext cx="1905000" cy="457200"/>
          </a:xfrm>
          <a:prstGeom prst="rect">
            <a:avLst/>
          </a:prstGeom>
          <a:ln>
            <a:miter lim="800000"/>
            <a:headEnd/>
            <a:tailEnd/>
          </a:ln>
        </p:spPr>
        <p:txBody>
          <a:bodyPr/>
          <a:lstStyle/>
          <a:p>
            <a:pPr algn="r">
              <a:defRPr/>
            </a:pPr>
            <a:r>
              <a:rPr lang="en-US" sz="900" kern="900">
                <a:solidFill>
                  <a:srgbClr val="FDFDFE"/>
                </a:solidFill>
                <a:latin typeface="+mj-lt"/>
              </a:rPr>
              <a:t>Susan D. Rich, MD, MPH</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04800" y="228600"/>
            <a:ext cx="8077200" cy="762000"/>
          </a:xfrm>
        </p:spPr>
        <p:txBody>
          <a:bodyPr/>
          <a:lstStyle/>
          <a:p>
            <a:pPr eaLnBrk="1" hangingPunct="1"/>
            <a:r>
              <a:rPr lang="en-US" altLang="en-US" smtClean="0">
                <a:solidFill>
                  <a:schemeClr val="bg1"/>
                </a:solidFill>
              </a:rPr>
              <a:t>Resources</a:t>
            </a:r>
          </a:p>
        </p:txBody>
      </p:sp>
      <p:sp>
        <p:nvSpPr>
          <p:cNvPr id="47108" name="Rectangle 3"/>
          <p:cNvSpPr>
            <a:spLocks noGrp="1" noChangeArrowheads="1"/>
          </p:cNvSpPr>
          <p:nvPr>
            <p:ph type="body" idx="1"/>
          </p:nvPr>
        </p:nvSpPr>
        <p:spPr>
          <a:xfrm>
            <a:off x="609600" y="990600"/>
            <a:ext cx="7772400" cy="4114800"/>
          </a:xfrm>
        </p:spPr>
        <p:txBody>
          <a:bodyPr/>
          <a:lstStyle/>
          <a:p>
            <a:pPr marL="0" indent="0" eaLnBrk="1" hangingPunct="1">
              <a:lnSpc>
                <a:spcPct val="80000"/>
              </a:lnSpc>
              <a:buFont typeface="Wingdings" pitchFamily="2" charset="2"/>
              <a:buNone/>
              <a:defRPr/>
            </a:pPr>
            <a:endParaRPr lang="en-US" altLang="en-US" dirty="0" smtClean="0"/>
          </a:p>
          <a:p>
            <a:pPr eaLnBrk="1" hangingPunct="1">
              <a:lnSpc>
                <a:spcPct val="80000"/>
              </a:lnSpc>
              <a:defRPr/>
            </a:pPr>
            <a:r>
              <a:rPr lang="en-US" altLang="en-US" dirty="0" smtClean="0"/>
              <a:t>SAMHSA FASD Center for Excellence: </a:t>
            </a:r>
            <a:r>
              <a:rPr lang="en-US" altLang="en-US" dirty="0" smtClean="0">
                <a:hlinkClick r:id="rId3"/>
              </a:rPr>
              <a:t>fasdcenter.samhsa.gov</a:t>
            </a:r>
            <a:endParaRPr lang="en-US" altLang="en-US" dirty="0" smtClean="0"/>
          </a:p>
          <a:p>
            <a:pPr eaLnBrk="1" hangingPunct="1">
              <a:lnSpc>
                <a:spcPct val="80000"/>
              </a:lnSpc>
              <a:defRPr/>
            </a:pPr>
            <a:r>
              <a:rPr lang="en-US" altLang="en-US" dirty="0" smtClean="0">
                <a:cs typeface="Times New Roman" pitchFamily="18" charset="0"/>
              </a:rPr>
              <a:t>Centers for Disease Control and Prevention FAS Prevention Team: </a:t>
            </a:r>
            <a:r>
              <a:rPr lang="en-US" altLang="en-US" dirty="0" smtClean="0">
                <a:cs typeface="Times New Roman" pitchFamily="18" charset="0"/>
                <a:hlinkClick r:id="rId4"/>
              </a:rPr>
              <a:t>www.cdc.gov/ncbddd/fas</a:t>
            </a:r>
            <a:endParaRPr lang="en-US" altLang="en-US" dirty="0" smtClean="0">
              <a:cs typeface="Times New Roman" pitchFamily="18" charset="0"/>
            </a:endParaRPr>
          </a:p>
          <a:p>
            <a:pPr eaLnBrk="1" hangingPunct="1">
              <a:lnSpc>
                <a:spcPct val="80000"/>
              </a:lnSpc>
              <a:defRPr/>
            </a:pPr>
            <a:r>
              <a:rPr lang="en-US" altLang="en-US" dirty="0" smtClean="0">
                <a:cs typeface="Times New Roman" pitchFamily="18" charset="0"/>
              </a:rPr>
              <a:t>National Institute on Alcohol Abuse and Alcoholism (NIAAA): </a:t>
            </a:r>
            <a:r>
              <a:rPr lang="en-US" altLang="en-US" dirty="0" smtClean="0">
                <a:cs typeface="Times New Roman" pitchFamily="18" charset="0"/>
                <a:hlinkClick r:id="rId5"/>
              </a:rPr>
              <a:t>www.niaaa.nih.gov/</a:t>
            </a:r>
            <a:endParaRPr lang="en-US" altLang="en-US" dirty="0" smtClean="0">
              <a:cs typeface="Times New Roman" pitchFamily="18" charset="0"/>
            </a:endParaRPr>
          </a:p>
          <a:p>
            <a:pPr eaLnBrk="1" hangingPunct="1">
              <a:lnSpc>
                <a:spcPct val="80000"/>
              </a:lnSpc>
              <a:defRPr/>
            </a:pPr>
            <a:r>
              <a:rPr lang="en-US" altLang="en-US" dirty="0" smtClean="0">
                <a:cs typeface="Times New Roman" pitchFamily="18" charset="0"/>
              </a:rPr>
              <a:t>National Organization on Fetal Alcohol Syndrome (NOFAS): </a:t>
            </a:r>
            <a:r>
              <a:rPr lang="en-US" altLang="en-US" dirty="0" smtClean="0">
                <a:cs typeface="Times New Roman" pitchFamily="18" charset="0"/>
                <a:hlinkClick r:id="rId6"/>
              </a:rPr>
              <a:t>www.nofas.org</a:t>
            </a:r>
            <a:endParaRPr lang="en-US" altLang="en-US" dirty="0" smtClean="0">
              <a:cs typeface="Times New Roman"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Content Placeholder 2"/>
          <p:cNvSpPr>
            <a:spLocks noGrp="1"/>
          </p:cNvSpPr>
          <p:nvPr>
            <p:ph idx="4294967295"/>
          </p:nvPr>
        </p:nvSpPr>
        <p:spPr>
          <a:xfrm>
            <a:off x="304800" y="1524000"/>
            <a:ext cx="8458200" cy="5105400"/>
          </a:xfrm>
        </p:spPr>
        <p:txBody>
          <a:bodyPr>
            <a:normAutofit fontScale="92500" lnSpcReduction="10000"/>
          </a:bodyPr>
          <a:lstStyle/>
          <a:p>
            <a:pPr>
              <a:buFontTx/>
              <a:buNone/>
            </a:pPr>
            <a:r>
              <a:rPr lang="en-US" sz="2400" b="1" i="1" dirty="0" smtClean="0"/>
              <a:t>Using </a:t>
            </a:r>
            <a:r>
              <a:rPr lang="en-US" sz="2400" b="1" i="1" dirty="0"/>
              <a:t>alcohol and other drug can affect one’s health and safety, </a:t>
            </a:r>
            <a:r>
              <a:rPr lang="en-US" sz="2400" b="1" i="1" dirty="0" smtClean="0"/>
              <a:t>as well as how one makes decisions and does in life. Therefore, we </a:t>
            </a:r>
            <a:r>
              <a:rPr lang="en-US" sz="2400" b="1" i="1" dirty="0"/>
              <a:t>ask </a:t>
            </a:r>
            <a:r>
              <a:rPr lang="en-US" sz="2400" b="1" i="1" dirty="0" smtClean="0"/>
              <a:t>all clients  questions </a:t>
            </a:r>
            <a:r>
              <a:rPr lang="en-US" sz="2400" b="1" i="1" dirty="0"/>
              <a:t>about their use of these substances. By alcohol, we mean beer, wine, wine coolers, or liquor. </a:t>
            </a:r>
          </a:p>
          <a:p>
            <a:pPr>
              <a:buFontTx/>
              <a:buNone/>
            </a:pPr>
            <a:endParaRPr lang="en-US" sz="1000" b="1" i="1" dirty="0"/>
          </a:p>
          <a:p>
            <a:pPr>
              <a:buFontTx/>
              <a:buNone/>
            </a:pPr>
            <a:r>
              <a:rPr lang="en-US" sz="2400" b="1" i="1" dirty="0"/>
              <a:t>By drugs we mean anything that one might </a:t>
            </a:r>
            <a:r>
              <a:rPr lang="en-US" sz="2400" b="1" i="1" dirty="0" smtClean="0"/>
              <a:t>use </a:t>
            </a:r>
            <a:r>
              <a:rPr lang="en-US" sz="2400" b="1" i="1" dirty="0"/>
              <a:t>for the feeling it causes including marijuana, cocaine, crystal meth, </a:t>
            </a:r>
            <a:r>
              <a:rPr lang="en-US" sz="2400" b="1" i="1" dirty="0" err="1" smtClean="0"/>
              <a:t>oxycontin</a:t>
            </a:r>
            <a:r>
              <a:rPr lang="en-US" sz="2400" b="1" i="1" dirty="0" smtClean="0"/>
              <a:t>, heroin</a:t>
            </a:r>
            <a:r>
              <a:rPr lang="en-US" sz="2400" b="1" i="1" dirty="0"/>
              <a:t>, </a:t>
            </a:r>
            <a:r>
              <a:rPr lang="en-US" sz="2400" b="1" i="1" dirty="0" err="1"/>
              <a:t>etc</a:t>
            </a:r>
            <a:endParaRPr lang="en-US" sz="2400" b="1" i="1" dirty="0"/>
          </a:p>
          <a:p>
            <a:pPr>
              <a:buFontTx/>
              <a:buNone/>
            </a:pPr>
            <a:endParaRPr lang="en-US" sz="1000" b="1" i="1" dirty="0"/>
          </a:p>
          <a:p>
            <a:pPr>
              <a:buFontTx/>
              <a:buNone/>
            </a:pPr>
            <a:r>
              <a:rPr lang="en-US" sz="2400" b="1" i="1" dirty="0"/>
              <a:t>All of your answers are strictly </a:t>
            </a:r>
            <a:r>
              <a:rPr lang="en-US" sz="2400" b="1" i="1" dirty="0" smtClean="0"/>
              <a:t>confidential, unless </a:t>
            </a:r>
            <a:r>
              <a:rPr lang="en-US" sz="2400" b="1" i="1" dirty="0"/>
              <a:t>you or someone else is in imminent danger</a:t>
            </a:r>
            <a:r>
              <a:rPr lang="en-US" sz="2400" b="1" i="1" dirty="0" smtClean="0"/>
              <a:t>.</a:t>
            </a:r>
            <a:endParaRPr lang="en-US" sz="1000" b="1" i="1" dirty="0"/>
          </a:p>
          <a:p>
            <a:pPr algn="ctr">
              <a:buFontTx/>
              <a:buNone/>
            </a:pPr>
            <a:r>
              <a:rPr lang="en-US" sz="2800" i="1" dirty="0"/>
              <a:t>Is it OK to ask you these questions?</a:t>
            </a:r>
          </a:p>
          <a:p>
            <a:pPr>
              <a:buFontTx/>
              <a:buNone/>
            </a:pPr>
            <a:endParaRPr lang="en-US" sz="2800" b="1" dirty="0"/>
          </a:p>
        </p:txBody>
      </p:sp>
      <p:sp>
        <p:nvSpPr>
          <p:cNvPr id="2" name="Rectangle 1"/>
          <p:cNvSpPr/>
          <p:nvPr/>
        </p:nvSpPr>
        <p:spPr>
          <a:xfrm>
            <a:off x="152400" y="152400"/>
            <a:ext cx="7620000" cy="954107"/>
          </a:xfrm>
          <a:prstGeom prst="rect">
            <a:avLst/>
          </a:prstGeom>
        </p:spPr>
        <p:txBody>
          <a:bodyPr wrap="square">
            <a:spAutoFit/>
          </a:bodyPr>
          <a:lstStyle/>
          <a:p>
            <a:r>
              <a:rPr lang="en-US" sz="2800" dirty="0">
                <a:solidFill>
                  <a:schemeClr val="bg2"/>
                </a:solidFill>
                <a:latin typeface="+mj-lt"/>
              </a:rPr>
              <a:t>Trauma-Informed Approach</a:t>
            </a:r>
            <a:br>
              <a:rPr lang="en-US" sz="2800" dirty="0">
                <a:solidFill>
                  <a:schemeClr val="bg2"/>
                </a:solidFill>
                <a:latin typeface="+mj-lt"/>
              </a:rPr>
            </a:br>
            <a:r>
              <a:rPr lang="en-US" sz="2800" dirty="0">
                <a:solidFill>
                  <a:schemeClr val="bg2"/>
                </a:solidFill>
                <a:latin typeface="+mj-lt"/>
              </a:rPr>
              <a:t> </a:t>
            </a:r>
            <a:r>
              <a:rPr lang="en-US" sz="2800" dirty="0" smtClean="0">
                <a:solidFill>
                  <a:schemeClr val="bg2"/>
                </a:solidFill>
                <a:latin typeface="+mj-lt"/>
              </a:rPr>
              <a:t>to Alcohol  and Other Drug Screening </a:t>
            </a:r>
            <a:endParaRPr lang="en-US" sz="2800" dirty="0">
              <a:latin typeface="+mj-lt"/>
            </a:endParaRPr>
          </a:p>
        </p:txBody>
      </p:sp>
    </p:spTree>
    <p:extLst>
      <p:ext uri="{BB962C8B-B14F-4D97-AF65-F5344CB8AC3E}">
        <p14:creationId xmlns:p14="http://schemas.microsoft.com/office/powerpoint/2010/main" val="134184361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5" name="Rectangle 5"/>
          <p:cNvSpPr>
            <a:spLocks noChangeArrowheads="1"/>
          </p:cNvSpPr>
          <p:nvPr/>
        </p:nvSpPr>
        <p:spPr bwMode="auto">
          <a:xfrm>
            <a:off x="304800" y="1344002"/>
            <a:ext cx="8305800" cy="675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457200" algn="l"/>
              </a:tabLst>
            </a:pPr>
            <a:endParaRPr lang="en-US" sz="1400" b="1" dirty="0" smtClean="0"/>
          </a:p>
          <a:p>
            <a:pPr>
              <a:tabLst>
                <a:tab pos="457200" algn="l"/>
              </a:tabLst>
            </a:pPr>
            <a:r>
              <a:rPr lang="en-US" sz="2800" b="1" dirty="0">
                <a:solidFill>
                  <a:schemeClr val="tx2"/>
                </a:solidFill>
              </a:rPr>
              <a:t>How many times in the past year did you     </a:t>
            </a:r>
          </a:p>
          <a:p>
            <a:pPr lvl="1">
              <a:buFontTx/>
              <a:buChar char="•"/>
              <a:tabLst>
                <a:tab pos="457200" algn="l"/>
              </a:tabLst>
            </a:pPr>
            <a:r>
              <a:rPr lang="en-US" sz="2800" b="1" dirty="0">
                <a:solidFill>
                  <a:schemeClr val="tx2"/>
                </a:solidFill>
              </a:rPr>
              <a:t>  drink any alcohol? ____</a:t>
            </a:r>
          </a:p>
          <a:p>
            <a:pPr lvl="1">
              <a:buFontTx/>
              <a:buChar char="•"/>
              <a:tabLst>
                <a:tab pos="457200" algn="l"/>
              </a:tabLst>
            </a:pPr>
            <a:endParaRPr lang="en-US" sz="1200" b="1" dirty="0">
              <a:solidFill>
                <a:schemeClr val="tx2"/>
              </a:solidFill>
            </a:endParaRPr>
          </a:p>
          <a:p>
            <a:pPr lvl="1">
              <a:buFontTx/>
              <a:buChar char="•"/>
              <a:tabLst>
                <a:tab pos="457200" algn="l"/>
              </a:tabLst>
            </a:pPr>
            <a:r>
              <a:rPr lang="en-US" sz="2800" b="1" dirty="0">
                <a:solidFill>
                  <a:schemeClr val="tx2"/>
                </a:solidFill>
              </a:rPr>
              <a:t>  smoke any </a:t>
            </a:r>
            <a:r>
              <a:rPr lang="en-US" sz="2800" b="1" dirty="0" smtClean="0">
                <a:solidFill>
                  <a:schemeClr val="tx2"/>
                </a:solidFill>
              </a:rPr>
              <a:t>marijuana? </a:t>
            </a:r>
            <a:r>
              <a:rPr lang="en-US" b="1" dirty="0">
                <a:solidFill>
                  <a:schemeClr val="tx2"/>
                </a:solidFill>
              </a:rPr>
              <a:t>____</a:t>
            </a:r>
            <a:endParaRPr lang="en-US" sz="2800" b="1" dirty="0">
              <a:solidFill>
                <a:schemeClr val="tx2"/>
              </a:solidFill>
            </a:endParaRPr>
          </a:p>
          <a:p>
            <a:pPr lvl="1">
              <a:buFontTx/>
              <a:buChar char="•"/>
              <a:tabLst>
                <a:tab pos="457200" algn="l"/>
              </a:tabLst>
            </a:pPr>
            <a:endParaRPr lang="en-US" sz="1200" b="1" dirty="0">
              <a:solidFill>
                <a:schemeClr val="tx2"/>
              </a:solidFill>
            </a:endParaRPr>
          </a:p>
          <a:p>
            <a:pPr lvl="1">
              <a:buFontTx/>
              <a:buChar char="•"/>
              <a:tabLst>
                <a:tab pos="457200" algn="l"/>
              </a:tabLst>
            </a:pPr>
            <a:r>
              <a:rPr lang="en-US" sz="2800" b="1" dirty="0">
                <a:solidFill>
                  <a:schemeClr val="tx2"/>
                </a:solidFill>
              </a:rPr>
              <a:t>  use anything else to get high? </a:t>
            </a:r>
            <a:r>
              <a:rPr lang="en-US" b="1" dirty="0">
                <a:solidFill>
                  <a:schemeClr val="tx2"/>
                </a:solidFill>
              </a:rPr>
              <a:t>____</a:t>
            </a:r>
          </a:p>
          <a:p>
            <a:pPr lvl="1">
              <a:tabLst>
                <a:tab pos="457200" algn="l"/>
              </a:tabLst>
            </a:pPr>
            <a:r>
              <a:rPr lang="en-US" sz="2400" i="1" dirty="0">
                <a:solidFill>
                  <a:schemeClr val="tx2"/>
                </a:solidFill>
              </a:rPr>
              <a:t>(“Anything else” includes illegal drugs, over the counter and prescription drugs, and things that you sniff or “huff”.)</a:t>
            </a:r>
          </a:p>
          <a:p>
            <a:pPr>
              <a:lnSpc>
                <a:spcPct val="80000"/>
              </a:lnSpc>
              <a:spcBef>
                <a:spcPct val="20000"/>
              </a:spcBef>
              <a:tabLst>
                <a:tab pos="457200" algn="l"/>
              </a:tabLst>
            </a:pPr>
            <a:endParaRPr lang="en-US" b="1" dirty="0">
              <a:solidFill>
                <a:schemeClr val="tx2"/>
              </a:solidFill>
            </a:endParaRPr>
          </a:p>
          <a:p>
            <a:pPr>
              <a:lnSpc>
                <a:spcPct val="80000"/>
              </a:lnSpc>
              <a:spcBef>
                <a:spcPct val="20000"/>
              </a:spcBef>
              <a:tabLst>
                <a:tab pos="457200" algn="l"/>
              </a:tabLst>
            </a:pPr>
            <a:r>
              <a:rPr lang="en-US" sz="2400" b="1" dirty="0">
                <a:solidFill>
                  <a:schemeClr val="tx2"/>
                </a:solidFill>
              </a:rPr>
              <a:t>If all answers are “NO”, Ask CAR question only, then stop.</a:t>
            </a:r>
          </a:p>
          <a:p>
            <a:pPr algn="ctr">
              <a:tabLst>
                <a:tab pos="457200" algn="l"/>
              </a:tabLst>
            </a:pPr>
            <a:endParaRPr lang="en-US" sz="2400" i="1"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p:txBody>
      </p:sp>
      <p:sp>
        <p:nvSpPr>
          <p:cNvPr id="317446" name="Rectangle 6"/>
          <p:cNvSpPr>
            <a:spLocks noGrp="1" noChangeArrowheads="1"/>
          </p:cNvSpPr>
          <p:nvPr>
            <p:ph type="title"/>
          </p:nvPr>
        </p:nvSpPr>
        <p:spPr>
          <a:xfrm>
            <a:off x="0" y="0"/>
            <a:ext cx="9144000" cy="1295400"/>
          </a:xfrm>
          <a:solidFill>
            <a:schemeClr val="tx2"/>
          </a:solidFill>
        </p:spPr>
        <p:txBody>
          <a:bodyPr>
            <a:normAutofit/>
          </a:bodyPr>
          <a:lstStyle/>
          <a:p>
            <a:r>
              <a:rPr lang="en-US" sz="4000" b="1" dirty="0" smtClean="0"/>
              <a:t/>
            </a:r>
            <a:br>
              <a:rPr lang="en-US" sz="4000" b="1" dirty="0" smtClean="0"/>
            </a:br>
            <a:r>
              <a:rPr lang="en-US" b="1" dirty="0" smtClean="0">
                <a:solidFill>
                  <a:schemeClr val="bg2"/>
                </a:solidFill>
              </a:rPr>
              <a:t>Pre-Screen Questions</a:t>
            </a:r>
            <a:endParaRPr lang="en-US" b="1" dirty="0">
              <a:solidFill>
                <a:schemeClr val="bg2"/>
              </a:solidFill>
              <a:effectLst>
                <a:outerShdw blurRad="38100" dist="38100" dir="2700000" algn="tl">
                  <a:srgbClr val="000000"/>
                </a:outerShdw>
              </a:effectLst>
            </a:endParaRPr>
          </a:p>
        </p:txBody>
      </p:sp>
      <p:sp>
        <p:nvSpPr>
          <p:cNvPr id="317447" name="Rectangle 7"/>
          <p:cNvSpPr>
            <a:spLocks noGrp="1" noChangeArrowheads="1"/>
          </p:cNvSpPr>
          <p:nvPr>
            <p:ph idx="1"/>
          </p:nvPr>
        </p:nvSpPr>
        <p:spPr>
          <a:xfrm>
            <a:off x="457200" y="2103437"/>
            <a:ext cx="8229600" cy="4754563"/>
          </a:xfrm>
        </p:spPr>
        <p:txBody>
          <a:bodyPr/>
          <a:lstStyle/>
          <a:p>
            <a:pPr>
              <a:buFontTx/>
              <a:buNone/>
            </a:pPr>
            <a:r>
              <a:rPr lang="en-US" dirty="0" smtClean="0"/>
              <a:t>   </a:t>
            </a:r>
            <a:endParaRPr lang="en-US" dirty="0"/>
          </a:p>
        </p:txBody>
      </p:sp>
    </p:spTree>
    <p:extLst>
      <p:ext uri="{BB962C8B-B14F-4D97-AF65-F5344CB8AC3E}">
        <p14:creationId xmlns:p14="http://schemas.microsoft.com/office/powerpoint/2010/main" val="356075251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272"/>
            <a:ext cx="9144000"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450207"/>
            <a:ext cx="2895600" cy="646331"/>
          </a:xfrm>
          <a:prstGeom prst="rect">
            <a:avLst/>
          </a:prstGeom>
        </p:spPr>
        <p:txBody>
          <a:bodyPr wrap="square">
            <a:spAutoFit/>
          </a:bodyPr>
          <a:lstStyle/>
          <a:p>
            <a:r>
              <a:rPr lang="en-US" b="1" i="1" dirty="0">
                <a:solidFill>
                  <a:schemeClr val="tx2"/>
                </a:solidFill>
              </a:rPr>
              <a:t>During the</a:t>
            </a:r>
            <a:r>
              <a:rPr lang="en-US" i="1" dirty="0">
                <a:solidFill>
                  <a:schemeClr val="tx2"/>
                </a:solidFill>
              </a:rPr>
              <a:t> </a:t>
            </a:r>
            <a:r>
              <a:rPr lang="en-US" b="1" i="1" dirty="0">
                <a:solidFill>
                  <a:schemeClr val="tx2"/>
                </a:solidFill>
              </a:rPr>
              <a:t>PAST 12 MONTHS</a:t>
            </a:r>
            <a:endParaRPr lang="en-US" dirty="0">
              <a:solidFill>
                <a:schemeClr val="tx2"/>
              </a:solidFill>
            </a:endParaRPr>
          </a:p>
        </p:txBody>
      </p:sp>
    </p:spTree>
    <p:extLst>
      <p:ext uri="{BB962C8B-B14F-4D97-AF65-F5344CB8AC3E}">
        <p14:creationId xmlns:p14="http://schemas.microsoft.com/office/powerpoint/2010/main" val="27484692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5883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25610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idx="4294967295"/>
          </p:nvPr>
        </p:nvSpPr>
        <p:spPr>
          <a:xfrm>
            <a:off x="1084263" y="838200"/>
            <a:ext cx="8077200" cy="762000"/>
          </a:xfrm>
        </p:spPr>
        <p:txBody>
          <a:bodyPr/>
          <a:lstStyle/>
          <a:p>
            <a:r>
              <a:rPr lang="en-US" altLang="en-US" sz="8800" smtClean="0">
                <a:solidFill>
                  <a:srgbClr val="6600CC"/>
                </a:solidFill>
              </a:rPr>
              <a:t>Interventions</a:t>
            </a:r>
          </a:p>
        </p:txBody>
      </p:sp>
      <p:pic>
        <p:nvPicPr>
          <p:cNvPr id="237570" name="Picture 2" descr="C:\Users\enidwatson\AppData\Local\Microsoft\Windows\Temporary Internet Files\Content.IE5\SGPPKLIU\MC91021633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2438400"/>
            <a:ext cx="30416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6" descr="C:\Users\enidwatson\AppData\Local\Microsoft\Windows\Temporary Internet Files\Content.IE5\SGPPKLIU\MC9002309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405063"/>
            <a:ext cx="259080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7570"/>
                                        </p:tgtEl>
                                        <p:attrNameLst>
                                          <p:attrName>style.visibility</p:attrName>
                                        </p:attrNameLst>
                                      </p:cBhvr>
                                      <p:to>
                                        <p:strVal val="visible"/>
                                      </p:to>
                                    </p:set>
                                    <p:anim calcmode="lin" valueType="num">
                                      <p:cBhvr additive="base">
                                        <p:cTn id="7" dur="500" fill="hold"/>
                                        <p:tgtEl>
                                          <p:spTgt spid="237570"/>
                                        </p:tgtEl>
                                        <p:attrNameLst>
                                          <p:attrName>ppt_x</p:attrName>
                                        </p:attrNameLst>
                                      </p:cBhvr>
                                      <p:tavLst>
                                        <p:tav tm="0">
                                          <p:val>
                                            <p:strVal val="#ppt_x"/>
                                          </p:val>
                                        </p:tav>
                                        <p:tav tm="100000">
                                          <p:val>
                                            <p:strVal val="#ppt_x"/>
                                          </p:val>
                                        </p:tav>
                                      </p:tavLst>
                                    </p:anim>
                                    <p:anim calcmode="lin" valueType="num">
                                      <p:cBhvr additive="base">
                                        <p:cTn id="8" dur="500" fill="hold"/>
                                        <p:tgtEl>
                                          <p:spTgt spid="2375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7574"/>
                                        </p:tgtEl>
                                        <p:attrNameLst>
                                          <p:attrName>style.visibility</p:attrName>
                                        </p:attrNameLst>
                                      </p:cBhvr>
                                      <p:to>
                                        <p:strVal val="visible"/>
                                      </p:to>
                                    </p:set>
                                    <p:anim calcmode="lin" valueType="num">
                                      <p:cBhvr additive="base">
                                        <p:cTn id="13" dur="500" fill="hold"/>
                                        <p:tgtEl>
                                          <p:spTgt spid="237574"/>
                                        </p:tgtEl>
                                        <p:attrNameLst>
                                          <p:attrName>ppt_x</p:attrName>
                                        </p:attrNameLst>
                                      </p:cBhvr>
                                      <p:tavLst>
                                        <p:tav tm="0">
                                          <p:val>
                                            <p:strVal val="#ppt_x"/>
                                          </p:val>
                                        </p:tav>
                                        <p:tav tm="100000">
                                          <p:val>
                                            <p:strVal val="#ppt_x"/>
                                          </p:val>
                                        </p:tav>
                                      </p:tavLst>
                                    </p:anim>
                                    <p:anim calcmode="lin" valueType="num">
                                      <p:cBhvr additive="base">
                                        <p:cTn id="14" dur="500" fill="hold"/>
                                        <p:tgtEl>
                                          <p:spTgt spid="2375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eding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086600" cy="572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29527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676400"/>
          </a:xfrm>
          <a:solidFill>
            <a:schemeClr val="accent1">
              <a:lumMod val="40000"/>
              <a:lumOff val="60000"/>
            </a:schemeClr>
          </a:solidFill>
        </p:spPr>
        <p:txBody>
          <a:bodyPr>
            <a:normAutofit/>
          </a:bodyPr>
          <a:lstStyle/>
          <a:p>
            <a:r>
              <a:rPr lang="en-US" sz="5400" b="1" dirty="0"/>
              <a:t>Motivational Interviewing….</a:t>
            </a:r>
          </a:p>
        </p:txBody>
      </p:sp>
      <p:sp>
        <p:nvSpPr>
          <p:cNvPr id="9219" name="Rectangle 3"/>
          <p:cNvSpPr>
            <a:spLocks noGrp="1" noChangeArrowheads="1"/>
          </p:cNvSpPr>
          <p:nvPr>
            <p:ph idx="1"/>
          </p:nvPr>
        </p:nvSpPr>
        <p:spPr>
          <a:xfrm>
            <a:off x="381000" y="2133600"/>
            <a:ext cx="8305800" cy="4449763"/>
          </a:xfrm>
        </p:spPr>
        <p:txBody>
          <a:bodyPr/>
          <a:lstStyle/>
          <a:p>
            <a:pPr>
              <a:lnSpc>
                <a:spcPct val="90000"/>
              </a:lnSpc>
              <a:buFontTx/>
              <a:buNone/>
            </a:pPr>
            <a:endParaRPr lang="en-US" sz="2400" b="1" u="sng" dirty="0"/>
          </a:p>
          <a:p>
            <a:pPr>
              <a:lnSpc>
                <a:spcPct val="90000"/>
              </a:lnSpc>
              <a:buFontTx/>
              <a:buNone/>
            </a:pPr>
            <a:r>
              <a:rPr lang="en-US" dirty="0"/>
              <a:t>   </a:t>
            </a:r>
            <a:r>
              <a:rPr lang="en-US" dirty="0" smtClean="0"/>
              <a:t> …</a:t>
            </a:r>
            <a:r>
              <a:rPr lang="en-US" b="1" dirty="0" smtClean="0"/>
              <a:t>was </a:t>
            </a:r>
            <a:r>
              <a:rPr lang="en-US" b="1" dirty="0"/>
              <a:t>developed from the rather simple notion that the way </a:t>
            </a:r>
            <a:r>
              <a:rPr lang="en-US" b="1" dirty="0" smtClean="0"/>
              <a:t>people </a:t>
            </a:r>
            <a:r>
              <a:rPr lang="en-US" b="1" dirty="0"/>
              <a:t>are spoken to about changing addictive behavior affects their willingness to talk freely about why and how they might change.</a:t>
            </a:r>
            <a:br>
              <a:rPr lang="en-US" b="1" dirty="0"/>
            </a:br>
            <a:endParaRPr lang="en-US" b="1" dirty="0"/>
          </a:p>
          <a:p>
            <a:pPr>
              <a:lnSpc>
                <a:spcPct val="90000"/>
              </a:lnSpc>
              <a:buFontTx/>
              <a:buNone/>
            </a:pPr>
            <a:endParaRPr lang="en-US" sz="2400" i="1" dirty="0" smtClean="0"/>
          </a:p>
          <a:p>
            <a:pPr>
              <a:lnSpc>
                <a:spcPct val="90000"/>
              </a:lnSpc>
              <a:buFontTx/>
              <a:buNone/>
            </a:pPr>
            <a:r>
              <a:rPr lang="en-US" sz="2400" i="1" dirty="0" smtClean="0"/>
              <a:t>Stephen </a:t>
            </a:r>
            <a:r>
              <a:rPr lang="en-US" sz="2400" i="1" dirty="0" err="1"/>
              <a:t>Rollnick</a:t>
            </a:r>
            <a:r>
              <a:rPr lang="en-US" sz="2400" i="1" dirty="0"/>
              <a:t>, PhD Addiction 2001; 96:1769-70.</a:t>
            </a:r>
            <a:endParaRPr lang="en-US" sz="2400" dirty="0"/>
          </a:p>
          <a:p>
            <a:pPr>
              <a:lnSpc>
                <a:spcPct val="90000"/>
              </a:lnSpc>
            </a:pPr>
            <a:endParaRPr lang="en-US" sz="2400" dirty="0"/>
          </a:p>
        </p:txBody>
      </p:sp>
    </p:spTree>
    <p:extLst>
      <p:ext uri="{BB962C8B-B14F-4D97-AF65-F5344CB8AC3E}">
        <p14:creationId xmlns:p14="http://schemas.microsoft.com/office/powerpoint/2010/main" val="188355111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95" y="152400"/>
            <a:ext cx="7010400" cy="649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52094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digital.hammacher.com/Items/84117/84117_1000x1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62000"/>
            <a:ext cx="4589888" cy="458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 y="5562600"/>
            <a:ext cx="8458200" cy="584775"/>
          </a:xfrm>
          <a:prstGeom prst="rect">
            <a:avLst/>
          </a:prstGeom>
        </p:spPr>
        <p:txBody>
          <a:bodyPr>
            <a:spAutoFit/>
          </a:bodyPr>
          <a:lstStyle/>
          <a:p>
            <a:pPr algn="ctr">
              <a:defRPr/>
            </a:pPr>
            <a:r>
              <a:rPr lang="en-US" sz="3200" dirty="0">
                <a:solidFill>
                  <a:schemeClr val="bg1">
                    <a:lumMod val="10000"/>
                  </a:schemeClr>
                </a:solidFill>
                <a:latin typeface="+mn-lt"/>
              </a:rPr>
              <a:t>The Full Bottle Wine </a:t>
            </a:r>
            <a:r>
              <a:rPr lang="en-US" sz="3200" dirty="0" smtClean="0">
                <a:solidFill>
                  <a:schemeClr val="bg1">
                    <a:lumMod val="10000"/>
                  </a:schemeClr>
                </a:solidFill>
                <a:latin typeface="+mn-lt"/>
              </a:rPr>
              <a:t>Glass</a:t>
            </a:r>
            <a:endParaRPr lang="en-US" sz="1400" dirty="0">
              <a:solidFill>
                <a:schemeClr val="bg1">
                  <a:lumMod val="10000"/>
                </a:schemeClr>
              </a:solidFill>
              <a:latin typeface="+mn-lt"/>
            </a:endParaRPr>
          </a:p>
        </p:txBody>
      </p:sp>
      <p:sp>
        <p:nvSpPr>
          <p:cNvPr id="2" name="TextBox 1"/>
          <p:cNvSpPr txBox="1"/>
          <p:nvPr/>
        </p:nvSpPr>
        <p:spPr>
          <a:xfrm>
            <a:off x="6096000" y="990600"/>
            <a:ext cx="2590800" cy="1569660"/>
          </a:xfrm>
          <a:prstGeom prst="rect">
            <a:avLst/>
          </a:prstGeom>
          <a:noFill/>
        </p:spPr>
        <p:txBody>
          <a:bodyPr wrap="square" rtlCol="0">
            <a:spAutoFit/>
          </a:bodyPr>
          <a:lstStyle/>
          <a:p>
            <a:pPr algn="l"/>
            <a:r>
              <a:rPr lang="en-US" sz="3200" dirty="0" smtClean="0">
                <a:solidFill>
                  <a:schemeClr val="accent6">
                    <a:lumMod val="75000"/>
                  </a:schemeClr>
                </a:solidFill>
                <a:latin typeface="+mj-lt"/>
              </a:rPr>
              <a:t>But I only had one drink…</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Content Placeholder 2"/>
          <p:cNvSpPr>
            <a:spLocks noGrp="1"/>
          </p:cNvSpPr>
          <p:nvPr>
            <p:ph sz="quarter" idx="4294967295"/>
          </p:nvPr>
        </p:nvSpPr>
        <p:spPr>
          <a:xfrm>
            <a:off x="4644788" y="1981200"/>
            <a:ext cx="4038600" cy="3429000"/>
          </a:xfrm>
        </p:spPr>
        <p:txBody>
          <a:bodyPr/>
          <a:lstStyle/>
          <a:p>
            <a:pPr eaLnBrk="1" hangingPunct="1">
              <a:buFontTx/>
              <a:buNone/>
            </a:pPr>
            <a:r>
              <a:rPr lang="en-US" altLang="en-US" dirty="0" smtClean="0"/>
              <a:t>	When people can voice their own reasons for change aloud, they are more likely to  make the change.</a:t>
            </a:r>
          </a:p>
          <a:p>
            <a:pPr eaLnBrk="1" hangingPunct="1"/>
            <a:endParaRPr lang="en-US" altLang="en-US" dirty="0" smtClean="0"/>
          </a:p>
          <a:p>
            <a:pPr eaLnBrk="1" hangingPunct="1">
              <a:buFontTx/>
              <a:buNone/>
            </a:pPr>
            <a:endParaRPr lang="en-US" altLang="en-US" dirty="0" smtClean="0"/>
          </a:p>
        </p:txBody>
      </p:sp>
      <p:pic>
        <p:nvPicPr>
          <p:cNvPr id="128005" name="Picture 6" descr="dglxass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146" y="1981200"/>
            <a:ext cx="28194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270301"/>
            <a:ext cx="8534400" cy="1200329"/>
          </a:xfrm>
          <a:prstGeom prst="rect">
            <a:avLst/>
          </a:prstGeom>
        </p:spPr>
        <p:txBody>
          <a:bodyPr wrap="square">
            <a:spAutoFit/>
          </a:bodyPr>
          <a:lstStyle/>
          <a:p>
            <a:r>
              <a:rPr lang="en-US" sz="3600" b="1" dirty="0">
                <a:solidFill>
                  <a:srgbClr val="5D5040"/>
                </a:solidFill>
              </a:rPr>
              <a:t>Take Home Message:</a:t>
            </a:r>
            <a:br>
              <a:rPr lang="en-US" sz="3600" b="1" dirty="0">
                <a:solidFill>
                  <a:srgbClr val="5D5040"/>
                </a:solidFill>
              </a:rPr>
            </a:br>
            <a:r>
              <a:rPr lang="en-US" sz="3600" b="1" dirty="0">
                <a:solidFill>
                  <a:srgbClr val="5D5040"/>
                </a:solidFill>
              </a:rPr>
              <a:t>Change Comes From Within</a:t>
            </a:r>
          </a:p>
        </p:txBody>
      </p:sp>
      <p:sp>
        <p:nvSpPr>
          <p:cNvPr id="5" name="Rectangle 2"/>
          <p:cNvSpPr txBox="1">
            <a:spLocks noChangeArrowheads="1"/>
          </p:cNvSpPr>
          <p:nvPr/>
        </p:nvSpPr>
        <p:spPr>
          <a:xfrm>
            <a:off x="0" y="0"/>
            <a:ext cx="9143999" cy="1676400"/>
          </a:xfrm>
          <a:prstGeom prst="rect">
            <a:avLst/>
          </a:prstGeom>
          <a:solidFill>
            <a:schemeClr val="accent1">
              <a:lumMod val="40000"/>
              <a:lumOff val="6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Take Home Message:</a:t>
            </a:r>
          </a:p>
          <a:p>
            <a:r>
              <a:rPr lang="en-US" sz="3600" b="1" dirty="0" smtClean="0"/>
              <a:t> Change Comes from Within</a:t>
            </a:r>
            <a:endParaRPr lang="en-US" sz="3600" b="1" dirty="0"/>
          </a:p>
        </p:txBody>
      </p:sp>
    </p:spTree>
    <p:extLst>
      <p:ext uri="{BB962C8B-B14F-4D97-AF65-F5344CB8AC3E}">
        <p14:creationId xmlns:p14="http://schemas.microsoft.com/office/powerpoint/2010/main" val="137675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
          <p:cNvSpPr>
            <a:spLocks noGrp="1" noChangeArrowheads="1"/>
          </p:cNvSpPr>
          <p:nvPr>
            <p:ph type="title" idx="4294967295"/>
          </p:nvPr>
        </p:nvSpPr>
        <p:spPr>
          <a:xfrm>
            <a:off x="609600" y="457200"/>
            <a:ext cx="8077200" cy="762000"/>
          </a:xfrm>
        </p:spPr>
        <p:txBody>
          <a:bodyPr>
            <a:normAutofit/>
          </a:bodyPr>
          <a:lstStyle/>
          <a:p>
            <a:pPr algn="l">
              <a:defRPr/>
            </a:pPr>
            <a:r>
              <a:rPr lang="en-US" sz="2800" b="1" dirty="0" smtClean="0">
                <a:latin typeface="Trebuchet MS" panose="020B0603020202020204" pitchFamily="34" charset="0"/>
              </a:rPr>
              <a:t>The MI Spirit</a:t>
            </a:r>
          </a:p>
        </p:txBody>
      </p:sp>
      <p:sp>
        <p:nvSpPr>
          <p:cNvPr id="28675" name="Content Placeholder 8"/>
          <p:cNvSpPr>
            <a:spLocks noGrp="1"/>
          </p:cNvSpPr>
          <p:nvPr>
            <p:ph idx="4294967295"/>
          </p:nvPr>
        </p:nvSpPr>
        <p:spPr>
          <a:xfrm>
            <a:off x="685800" y="1524000"/>
            <a:ext cx="7696200" cy="4038600"/>
          </a:xfrm>
        </p:spPr>
        <p:txBody>
          <a:bodyPr>
            <a:normAutofit/>
          </a:bodyPr>
          <a:lstStyle/>
          <a:p>
            <a:pPr>
              <a:spcBef>
                <a:spcPts val="600"/>
              </a:spcBef>
              <a:spcAft>
                <a:spcPts val="600"/>
              </a:spcAft>
            </a:pPr>
            <a:r>
              <a:rPr lang="en-US" altLang="en-US" sz="2400" dirty="0" smtClean="0">
                <a:latin typeface="Trebuchet MS" panose="020B0603020202020204" pitchFamily="34" charset="0"/>
              </a:rPr>
              <a:t>People are competent</a:t>
            </a:r>
          </a:p>
          <a:p>
            <a:pPr>
              <a:spcBef>
                <a:spcPts val="600"/>
              </a:spcBef>
              <a:spcAft>
                <a:spcPts val="600"/>
              </a:spcAft>
            </a:pPr>
            <a:r>
              <a:rPr lang="en-US" altLang="en-US" sz="2400" dirty="0" smtClean="0">
                <a:latin typeface="Trebuchet MS" panose="020B0603020202020204" pitchFamily="34" charset="0"/>
              </a:rPr>
              <a:t>We assume that they have self-knowledge, attitudes, and capabilities that can effect change</a:t>
            </a:r>
          </a:p>
          <a:p>
            <a:pPr>
              <a:spcBef>
                <a:spcPts val="600"/>
              </a:spcBef>
              <a:spcAft>
                <a:spcPts val="600"/>
              </a:spcAft>
            </a:pPr>
            <a:r>
              <a:rPr lang="en-US" altLang="en-US" sz="2400" dirty="0" smtClean="0">
                <a:latin typeface="Trebuchet MS" panose="020B0603020202020204" pitchFamily="34" charset="0"/>
              </a:rPr>
              <a:t>Our main focus is on </a:t>
            </a:r>
            <a:r>
              <a:rPr lang="en-US" altLang="en-US" sz="2400" b="1" dirty="0" smtClean="0">
                <a:latin typeface="Trebuchet MS" panose="020B0603020202020204" pitchFamily="34" charset="0"/>
              </a:rPr>
              <a:t>being present in a way that supports change</a:t>
            </a:r>
          </a:p>
        </p:txBody>
      </p:sp>
    </p:spTree>
    <p:extLst>
      <p:ext uri="{BB962C8B-B14F-4D97-AF65-F5344CB8AC3E}">
        <p14:creationId xmlns:p14="http://schemas.microsoft.com/office/powerpoint/2010/main" val="89849361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title"/>
          </p:nvPr>
        </p:nvSpPr>
        <p:spPr>
          <a:xfrm>
            <a:off x="304800" y="304800"/>
            <a:ext cx="8077200" cy="762000"/>
          </a:xfrm>
        </p:spPr>
        <p:txBody>
          <a:bodyPr/>
          <a:lstStyle/>
          <a:p>
            <a:pPr eaLnBrk="1" hangingPunct="1"/>
            <a:r>
              <a:rPr lang="en-US" altLang="en-US" dirty="0" smtClean="0">
                <a:solidFill>
                  <a:schemeClr val="bg1"/>
                </a:solidFill>
              </a:rPr>
              <a:t>MOTIVATIONAL INTERVIEWING</a:t>
            </a:r>
            <a:endParaRPr lang="en-US" altLang="en-US" b="1" dirty="0" smtClean="0">
              <a:solidFill>
                <a:schemeClr val="bg1"/>
              </a:solidFill>
            </a:endParaRPr>
          </a:p>
        </p:txBody>
      </p:sp>
      <p:pic>
        <p:nvPicPr>
          <p:cNvPr id="15363" name="Picture 9"/>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143000" y="1524000"/>
            <a:ext cx="5029200" cy="4267200"/>
          </a:xfrm>
          <a:noFill/>
        </p:spPr>
      </p:pic>
      <p:sp>
        <p:nvSpPr>
          <p:cNvPr id="47114" name="Rectangle 10"/>
          <p:cNvSpPr>
            <a:spLocks noGrp="1" noChangeArrowheads="1"/>
          </p:cNvSpPr>
          <p:nvPr>
            <p:ph type="body" sz="half" idx="2"/>
          </p:nvPr>
        </p:nvSpPr>
        <p:spPr>
          <a:xfrm>
            <a:off x="4572000" y="1600200"/>
            <a:ext cx="4038600" cy="4525963"/>
          </a:xfrm>
        </p:spPr>
        <p:txBody>
          <a:bodyPr/>
          <a:lstStyle/>
          <a:p>
            <a:pPr eaLnBrk="1" hangingPunct="1">
              <a:buFontTx/>
              <a:buNone/>
            </a:pPr>
            <a:endParaRPr lang="en-US" altLang="en-US" b="1" dirty="0" smtClean="0">
              <a:solidFill>
                <a:schemeClr val="accent2"/>
              </a:solidFill>
            </a:endParaRPr>
          </a:p>
          <a:p>
            <a:pPr eaLnBrk="1" hangingPunct="1">
              <a:buFontTx/>
              <a:buNone/>
            </a:pPr>
            <a:endParaRPr lang="en-US" altLang="en-US" b="1" dirty="0" smtClean="0">
              <a:solidFill>
                <a:schemeClr val="accent2"/>
              </a:solidFill>
            </a:endParaRPr>
          </a:p>
          <a:p>
            <a:pPr eaLnBrk="1" hangingPunct="1">
              <a:buFontTx/>
              <a:buNone/>
            </a:pPr>
            <a:endParaRPr lang="en-US" altLang="en-US" b="1" dirty="0" smtClean="0">
              <a:solidFill>
                <a:schemeClr val="accent2"/>
              </a:solidFill>
            </a:endParaRPr>
          </a:p>
          <a:p>
            <a:pPr eaLnBrk="1" hangingPunct="1">
              <a:buFontTx/>
              <a:buNone/>
            </a:pPr>
            <a:r>
              <a:rPr lang="en-US" altLang="en-US" sz="8000" b="1" dirty="0" smtClean="0">
                <a:solidFill>
                  <a:srgbClr val="FF3300"/>
                </a:solidFill>
              </a:rPr>
              <a:t>....</a:t>
            </a:r>
            <a:r>
              <a:rPr lang="en-US" altLang="en-US" sz="8800" b="1" u="sng" dirty="0" smtClean="0">
                <a:solidFill>
                  <a:srgbClr val="FF3300"/>
                </a:solidFill>
              </a:rPr>
              <a:t>NOT</a:t>
            </a:r>
          </a:p>
        </p:txBody>
      </p:sp>
    </p:spTree>
    <p:extLst>
      <p:ext uri="{BB962C8B-B14F-4D97-AF65-F5344CB8AC3E}">
        <p14:creationId xmlns:p14="http://schemas.microsoft.com/office/powerpoint/2010/main" val="96297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4">
                                            <p:txEl>
                                              <p:pRg st="3" end="3"/>
                                            </p:txEl>
                                          </p:spTgt>
                                        </p:tgtEl>
                                        <p:attrNameLst>
                                          <p:attrName>style.visibility</p:attrName>
                                        </p:attrNameLst>
                                      </p:cBhvr>
                                      <p:to>
                                        <p:strVal val="visible"/>
                                      </p:to>
                                    </p:set>
                                    <p:anim calcmode="lin" valueType="num">
                                      <p:cBhvr additive="base">
                                        <p:cTn id="7" dur="500" fill="hold"/>
                                        <p:tgtEl>
                                          <p:spTgt spid="4711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Ballroom dance exhibiti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600"/>
            <a:ext cx="464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58945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762000"/>
            <a:ext cx="4114800" cy="2554545"/>
          </a:xfrm>
          <a:prstGeom prst="rect">
            <a:avLst/>
          </a:prstGeom>
          <a:noFill/>
        </p:spPr>
        <p:txBody>
          <a:bodyPr wrap="square" rtlCol="0">
            <a:spAutoFit/>
          </a:bodyPr>
          <a:lstStyle/>
          <a:p>
            <a:pPr algn="l"/>
            <a:r>
              <a:rPr lang="en-US" sz="3200" dirty="0" smtClean="0">
                <a:solidFill>
                  <a:schemeClr val="tx2"/>
                </a:solidFill>
                <a:latin typeface="+mj-lt"/>
              </a:rPr>
              <a:t>Describe students like Bob:</a:t>
            </a:r>
          </a:p>
          <a:p>
            <a:pPr algn="l"/>
            <a:endParaRPr lang="en-US" sz="3200" dirty="0">
              <a:solidFill>
                <a:schemeClr val="tx2"/>
              </a:solidFill>
              <a:latin typeface="+mj-lt"/>
            </a:endParaRPr>
          </a:p>
          <a:p>
            <a:pPr marL="457200" indent="-457200" algn="l">
              <a:buFont typeface="Arial" panose="020B0604020202020204" pitchFamily="34" charset="0"/>
              <a:buChar char="•"/>
            </a:pPr>
            <a:endParaRPr lang="en-US" sz="3200" dirty="0" smtClean="0">
              <a:solidFill>
                <a:schemeClr val="tx2"/>
              </a:solidFill>
              <a:latin typeface="+mj-lt"/>
            </a:endParaRPr>
          </a:p>
          <a:p>
            <a:pPr marL="457200" indent="-457200" algn="l">
              <a:buFont typeface="Arial" panose="020B0604020202020204" pitchFamily="34" charset="0"/>
              <a:buChar char="•"/>
            </a:pPr>
            <a:endParaRPr lang="en-US" sz="3200" dirty="0" smtClean="0">
              <a:solidFill>
                <a:schemeClr val="tx2"/>
              </a:solidFill>
              <a:latin typeface="+mj-lt"/>
            </a:endParaRPr>
          </a:p>
        </p:txBody>
      </p:sp>
      <p:pic>
        <p:nvPicPr>
          <p:cNvPr id="3081" name="Picture 9" descr="C:\Users\enidwatson\AppData\Local\Microsoft\Windows\Temporary Internet Files\Content.IE5\59FAXRVE\MP9004424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49490"/>
            <a:ext cx="3274577"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46562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4"/>
          <p:cNvSpPr>
            <a:spLocks noGrp="1"/>
          </p:cNvSpPr>
          <p:nvPr>
            <p:ph idx="4294967295"/>
          </p:nvPr>
        </p:nvSpPr>
        <p:spPr>
          <a:xfrm>
            <a:off x="0" y="1789113"/>
            <a:ext cx="8229600" cy="4800600"/>
          </a:xfrm>
        </p:spPr>
        <p:txBody>
          <a:bodyPr/>
          <a:lstStyle/>
          <a:p>
            <a:pPr>
              <a:lnSpc>
                <a:spcPct val="80000"/>
              </a:lnSpc>
              <a:buFont typeface="Palatino" pitchFamily="18" charset="0"/>
              <a:buNone/>
            </a:pPr>
            <a:r>
              <a:rPr lang="en-US" altLang="en-US" sz="1400" smtClean="0"/>
              <a:t>	</a:t>
            </a:r>
            <a:r>
              <a:rPr lang="en-US" altLang="en-US" sz="5300" smtClean="0">
                <a:solidFill>
                  <a:srgbClr val="000000"/>
                </a:solidFill>
              </a:rPr>
              <a:t>	</a:t>
            </a:r>
            <a:endParaRPr lang="en-US" altLang="en-US" smtClean="0">
              <a:solidFill>
                <a:srgbClr val="000000"/>
              </a:solidFill>
            </a:endParaRPr>
          </a:p>
        </p:txBody>
      </p:sp>
      <p:pic>
        <p:nvPicPr>
          <p:cNvPr id="81924" name="Picture 7" descr="C:\Documents and Settings\enidwatson\Local Settings\Temporary Internet Files\Content.IE5\6F6S0LC1\MP900303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4000"/>
            <a:ext cx="459202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10"/>
          <p:cNvSpPr txBox="1">
            <a:spLocks noChangeArrowheads="1"/>
          </p:cNvSpPr>
          <p:nvPr/>
        </p:nvSpPr>
        <p:spPr bwMode="auto">
          <a:xfrm>
            <a:off x="762000" y="1752600"/>
            <a:ext cx="35814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0000"/>
              </a:lnSpc>
              <a:buFont typeface="Palatino" pitchFamily="18" charset="0"/>
              <a:buNone/>
            </a:pPr>
            <a:r>
              <a:rPr lang="en-US" altLang="en-US" sz="5400" dirty="0">
                <a:solidFill>
                  <a:srgbClr val="000000"/>
                </a:solidFill>
              </a:rPr>
              <a:t>Unsolicited advice is the junk mail of life.</a:t>
            </a:r>
          </a:p>
          <a:p>
            <a:pPr eaLnBrk="1" hangingPunct="1">
              <a:lnSpc>
                <a:spcPct val="80000"/>
              </a:lnSpc>
              <a:buFont typeface="Palatino" pitchFamily="18" charset="0"/>
              <a:buNone/>
            </a:pPr>
            <a:r>
              <a:rPr lang="en-US" altLang="en-US" dirty="0">
                <a:solidFill>
                  <a:srgbClr val="000000"/>
                </a:solidFill>
              </a:rPr>
              <a:t>				Bern Williams</a:t>
            </a:r>
          </a:p>
        </p:txBody>
      </p:sp>
      <p:sp>
        <p:nvSpPr>
          <p:cNvPr id="3" name="Rectangular Callout 2"/>
          <p:cNvSpPr/>
          <p:nvPr/>
        </p:nvSpPr>
        <p:spPr bwMode="auto">
          <a:xfrm>
            <a:off x="762000" y="228600"/>
            <a:ext cx="4658211" cy="1066800"/>
          </a:xfrm>
          <a:prstGeom prst="wedgeRectCallout">
            <a:avLst>
              <a:gd name="adj1" fmla="val -19075"/>
              <a:gd name="adj2" fmla="val 9832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400" b="1" i="0" u="none" strike="noStrike" cap="none" normalizeH="0" baseline="0" dirty="0" smtClean="0">
                <a:ln>
                  <a:noFill/>
                </a:ln>
                <a:solidFill>
                  <a:srgbClr val="FF0000"/>
                </a:solidFill>
                <a:effectLst/>
                <a:latin typeface="Tempus Sans ITC" panose="04020404030D07020202" pitchFamily="82" charset="0"/>
              </a:rPr>
              <a:t>Ask Permission</a:t>
            </a:r>
          </a:p>
        </p:txBody>
      </p:sp>
    </p:spTree>
    <p:extLst>
      <p:ext uri="{BB962C8B-B14F-4D97-AF65-F5344CB8AC3E}">
        <p14:creationId xmlns:p14="http://schemas.microsoft.com/office/powerpoint/2010/main" val="2711359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86854" y="1809466"/>
            <a:ext cx="5257800" cy="3505200"/>
          </a:xfrm>
          <a:prstGeom prst="rect">
            <a:avLst/>
          </a:prstGeom>
          <a:noFill/>
          <a:ln w="9525">
            <a:noFill/>
            <a:miter lim="800000"/>
            <a:headEnd/>
            <a:tailEnd/>
          </a:ln>
          <a:effectLst/>
        </p:spPr>
        <p:txBody>
          <a:bodyPr anchor="ctr"/>
          <a:lstStyle/>
          <a:p>
            <a:pPr algn="ctr" eaLnBrk="0" hangingPunct="0">
              <a:defRPr/>
            </a:pPr>
            <a:endParaRPr lang="en-US" sz="4800" b="1" kern="0" dirty="0">
              <a:latin typeface="+mj-lt"/>
              <a:ea typeface="+mj-ea"/>
              <a:cs typeface="+mj-cs"/>
            </a:endParaRPr>
          </a:p>
          <a:p>
            <a:pPr algn="ctr" eaLnBrk="0" hangingPunct="0">
              <a:defRPr/>
            </a:pPr>
            <a:r>
              <a:rPr lang="en-US" sz="4800" b="1" kern="0" dirty="0" smtClean="0">
                <a:latin typeface="+mj-lt"/>
                <a:ea typeface="+mj-ea"/>
                <a:cs typeface="+mj-cs"/>
              </a:rPr>
              <a:t>What </a:t>
            </a:r>
            <a:r>
              <a:rPr lang="en-US" sz="4800" b="1" kern="0" dirty="0">
                <a:latin typeface="+mj-lt"/>
                <a:ea typeface="+mj-ea"/>
                <a:cs typeface="+mj-cs"/>
              </a:rPr>
              <a:t>people </a:t>
            </a:r>
          </a:p>
          <a:p>
            <a:pPr algn="ctr" eaLnBrk="0" hangingPunct="0">
              <a:defRPr/>
            </a:pPr>
            <a:r>
              <a:rPr lang="en-US" sz="4800" b="1" kern="0" dirty="0">
                <a:latin typeface="+mj-lt"/>
                <a:ea typeface="+mj-ea"/>
                <a:cs typeface="+mj-cs"/>
              </a:rPr>
              <a:t>really need</a:t>
            </a:r>
          </a:p>
          <a:p>
            <a:pPr algn="ctr" eaLnBrk="0" hangingPunct="0">
              <a:defRPr/>
            </a:pPr>
            <a:r>
              <a:rPr lang="en-US" sz="4800" b="1" kern="0" dirty="0">
                <a:latin typeface="+mj-lt"/>
                <a:ea typeface="+mj-ea"/>
                <a:cs typeface="+mj-cs"/>
              </a:rPr>
              <a:t> is a</a:t>
            </a:r>
            <a:br>
              <a:rPr lang="en-US" sz="4800" b="1" kern="0" dirty="0">
                <a:latin typeface="+mj-lt"/>
                <a:ea typeface="+mj-ea"/>
                <a:cs typeface="+mj-cs"/>
              </a:rPr>
            </a:br>
            <a:r>
              <a:rPr lang="en-US" sz="4800" b="1" kern="0" dirty="0">
                <a:latin typeface="+mj-lt"/>
                <a:ea typeface="+mj-ea"/>
                <a:cs typeface="+mj-cs"/>
              </a:rPr>
              <a:t> good listening to.</a:t>
            </a:r>
            <a:r>
              <a:rPr lang="en-US" sz="3200" b="1" kern="0" dirty="0">
                <a:latin typeface="+mj-lt"/>
                <a:ea typeface="+mj-ea"/>
                <a:cs typeface="+mj-cs"/>
              </a:rPr>
              <a:t/>
            </a:r>
            <a:br>
              <a:rPr lang="en-US" sz="3200" b="1" kern="0" dirty="0">
                <a:latin typeface="+mj-lt"/>
                <a:ea typeface="+mj-ea"/>
                <a:cs typeface="+mj-cs"/>
              </a:rPr>
            </a:br>
            <a:r>
              <a:rPr lang="en-US" sz="3200" b="1" kern="0" dirty="0">
                <a:latin typeface="+mj-lt"/>
                <a:ea typeface="+mj-ea"/>
                <a:cs typeface="+mj-cs"/>
              </a:rPr>
              <a:t/>
            </a:r>
            <a:br>
              <a:rPr lang="en-US" sz="3200" b="1" kern="0" dirty="0">
                <a:latin typeface="+mj-lt"/>
                <a:ea typeface="+mj-ea"/>
                <a:cs typeface="+mj-cs"/>
              </a:rPr>
            </a:br>
            <a:endParaRPr lang="en-US" sz="3200" b="1" kern="0" dirty="0">
              <a:latin typeface="+mj-lt"/>
              <a:ea typeface="+mj-ea"/>
              <a:cs typeface="+mj-cs"/>
            </a:endParaRPr>
          </a:p>
        </p:txBody>
      </p:sp>
      <p:pic>
        <p:nvPicPr>
          <p:cNvPr id="44037" name="Picture 6" descr="C:\Documents and Settings\enidwatson\Local Settings\Temporary Internet Files\Content.IE5\G7LPVFYL\MC9000787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828800"/>
            <a:ext cx="309245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35625" y="5452389"/>
            <a:ext cx="2286000" cy="861774"/>
          </a:xfrm>
          <a:prstGeom prst="rect">
            <a:avLst/>
          </a:prstGeom>
        </p:spPr>
        <p:txBody>
          <a:bodyPr>
            <a:spAutoFit/>
          </a:bodyPr>
          <a:lstStyle/>
          <a:p>
            <a:pPr lvl="0">
              <a:defRPr/>
            </a:pPr>
            <a:r>
              <a:rPr lang="en-US" sz="1800" b="1" kern="0" dirty="0">
                <a:solidFill>
                  <a:srgbClr val="5091CD"/>
                </a:solidFill>
                <a:latin typeface="Trebuchet MS"/>
                <a:ea typeface="+mj-ea"/>
                <a:cs typeface="+mj-cs"/>
              </a:rPr>
              <a:t>Mary Lou Casey</a:t>
            </a:r>
            <a:r>
              <a:rPr lang="en-US" sz="3200" b="1" kern="0" dirty="0">
                <a:solidFill>
                  <a:srgbClr val="5091CD"/>
                </a:solidFill>
                <a:latin typeface="Trebuchet MS"/>
                <a:ea typeface="+mj-ea"/>
                <a:cs typeface="+mj-cs"/>
              </a:rPr>
              <a:t/>
            </a:r>
            <a:br>
              <a:rPr lang="en-US" sz="3200" b="1" kern="0" dirty="0">
                <a:solidFill>
                  <a:srgbClr val="5091CD"/>
                </a:solidFill>
                <a:latin typeface="Trebuchet MS"/>
                <a:ea typeface="+mj-ea"/>
                <a:cs typeface="+mj-cs"/>
              </a:rPr>
            </a:br>
            <a:endParaRPr lang="en-US" sz="3200" b="1" kern="0" dirty="0">
              <a:solidFill>
                <a:srgbClr val="5091CD"/>
              </a:solidFill>
              <a:latin typeface="Trebuchet MS"/>
              <a:ea typeface="+mj-ea"/>
              <a:cs typeface="+mj-cs"/>
            </a:endParaRPr>
          </a:p>
        </p:txBody>
      </p:sp>
    </p:spTree>
    <p:extLst>
      <p:ext uri="{BB962C8B-B14F-4D97-AF65-F5344CB8AC3E}">
        <p14:creationId xmlns:p14="http://schemas.microsoft.com/office/powerpoint/2010/main" val="5235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4294967295"/>
          </p:nvPr>
        </p:nvSpPr>
        <p:spPr>
          <a:xfrm>
            <a:off x="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solidFill>
                  <a:schemeClr val="hlink"/>
                </a:solidFill>
              </a:rPr>
              <a:t>Institute for Health and Recovery</a:t>
            </a:r>
          </a:p>
        </p:txBody>
      </p:sp>
      <p:sp>
        <p:nvSpPr>
          <p:cNvPr id="1012738" name="Rectangle 2"/>
          <p:cNvSpPr>
            <a:spLocks noGrp="1" noChangeArrowheads="1"/>
          </p:cNvSpPr>
          <p:nvPr>
            <p:ph type="title" idx="4294967295"/>
          </p:nvPr>
        </p:nvSpPr>
        <p:spPr>
          <a:xfrm>
            <a:off x="457200" y="304800"/>
            <a:ext cx="8077200" cy="762000"/>
          </a:xfrm>
        </p:spPr>
        <p:txBody>
          <a:bodyPr/>
          <a:lstStyle/>
          <a:p>
            <a:pPr eaLnBrk="1" hangingPunct="1">
              <a:defRPr/>
            </a:pPr>
            <a:r>
              <a:rPr lang="en-US" dirty="0" smtClean="0"/>
              <a:t>Ambivalence Precedes Change</a:t>
            </a:r>
            <a:endParaRPr lang="en-US" dirty="0"/>
          </a:p>
        </p:txBody>
      </p:sp>
      <p:pic>
        <p:nvPicPr>
          <p:cNvPr id="26628" name="Picture 4" descr="j0433216"/>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371600" y="1371600"/>
            <a:ext cx="6400800" cy="4279900"/>
          </a:xfrm>
        </p:spPr>
      </p:pic>
    </p:spTree>
    <p:extLst>
      <p:ext uri="{BB962C8B-B14F-4D97-AF65-F5344CB8AC3E}">
        <p14:creationId xmlns:p14="http://schemas.microsoft.com/office/powerpoint/2010/main" val="173837107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enidwatson\AppData\Local\Microsoft\Windows\Temporary Internet Files\Content.IE5\CI1L2NKD\261176578_3736dd8931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66079"/>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idx="4294967295"/>
          </p:nvPr>
        </p:nvSpPr>
        <p:spPr>
          <a:xfrm>
            <a:off x="7010400" y="2209800"/>
            <a:ext cx="2133600" cy="1066800"/>
          </a:xfrm>
        </p:spPr>
        <p:txBody>
          <a:bodyPr>
            <a:normAutofit fontScale="90000"/>
          </a:bodyPr>
          <a:lstStyle/>
          <a:p>
            <a:pPr eaLnBrk="1" hangingPunct="1"/>
            <a:r>
              <a:rPr lang="en-US" altLang="en-US" sz="3600" b="1" dirty="0" smtClean="0">
                <a:solidFill>
                  <a:srgbClr val="33CC33"/>
                </a:solidFill>
                <a:effectLst/>
              </a:rPr>
              <a:t>Behavior</a:t>
            </a:r>
            <a:br>
              <a:rPr lang="en-US" altLang="en-US" sz="3600" b="1" dirty="0" smtClean="0">
                <a:solidFill>
                  <a:srgbClr val="33CC33"/>
                </a:solidFill>
                <a:effectLst/>
              </a:rPr>
            </a:br>
            <a:r>
              <a:rPr lang="en-US" altLang="en-US" sz="3600" b="1" dirty="0" smtClean="0">
                <a:solidFill>
                  <a:srgbClr val="33CC33"/>
                </a:solidFill>
                <a:effectLst/>
              </a:rPr>
              <a:t>Change</a:t>
            </a:r>
          </a:p>
        </p:txBody>
      </p:sp>
      <p:sp>
        <p:nvSpPr>
          <p:cNvPr id="91140" name="Line 6"/>
          <p:cNvSpPr>
            <a:spLocks noChangeShapeType="1"/>
          </p:cNvSpPr>
          <p:nvPr/>
        </p:nvSpPr>
        <p:spPr bwMode="auto">
          <a:xfrm>
            <a:off x="5638800" y="2819400"/>
            <a:ext cx="609600"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lstStyle/>
          <a:p>
            <a:endParaRPr lang="en-US"/>
          </a:p>
        </p:txBody>
      </p:sp>
      <p:pic>
        <p:nvPicPr>
          <p:cNvPr id="91142" name="Picture 8" descr="Mini Stag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45720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40710"/>
            <a:ext cx="9144000" cy="1417638"/>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0900">
              <a:defRPr/>
            </a:pPr>
            <a:r>
              <a:rPr lang="en-US" b="1" dirty="0" smtClean="0">
                <a:solidFill>
                  <a:schemeClr val="tx2"/>
                </a:solidFill>
              </a:rPr>
              <a:t>Steps to Change</a:t>
            </a:r>
          </a:p>
        </p:txBody>
      </p:sp>
    </p:spTree>
    <p:extLst>
      <p:ext uri="{BB962C8B-B14F-4D97-AF65-F5344CB8AC3E}">
        <p14:creationId xmlns:p14="http://schemas.microsoft.com/office/powerpoint/2010/main" val="401335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New PP Template">
  <a:themeElements>
    <a:clrScheme name="">
      <a:dk1>
        <a:srgbClr val="000000"/>
      </a:dk1>
      <a:lt1>
        <a:srgbClr val="E5E5FF"/>
      </a:lt1>
      <a:dk2>
        <a:srgbClr val="660066"/>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fontScheme name="New PP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ew PP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w PP Template 13">
        <a:dk1>
          <a:srgbClr val="3E3E5C"/>
        </a:dk1>
        <a:lt1>
          <a:srgbClr val="FFFFFF"/>
        </a:lt1>
        <a:dk2>
          <a:srgbClr val="6F7091"/>
        </a:dk2>
        <a:lt2>
          <a:srgbClr val="FFFFFF"/>
        </a:lt2>
        <a:accent1>
          <a:srgbClr val="60597B"/>
        </a:accent1>
        <a:accent2>
          <a:srgbClr val="6666FF"/>
        </a:accent2>
        <a:accent3>
          <a:srgbClr val="BBBBC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 Template 14">
        <a:dk1>
          <a:srgbClr val="000000"/>
        </a:dk1>
        <a:lt1>
          <a:srgbClr val="CCCCFF"/>
        </a:lt1>
        <a:dk2>
          <a:srgbClr val="000000"/>
        </a:dk2>
        <a:lt2>
          <a:srgbClr val="808080"/>
        </a:lt2>
        <a:accent1>
          <a:srgbClr val="9999FF"/>
        </a:accent1>
        <a:accent2>
          <a:srgbClr val="6699FF"/>
        </a:accent2>
        <a:accent3>
          <a:srgbClr val="E2E2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New PP Template 15">
        <a:dk1>
          <a:srgbClr val="000000"/>
        </a:dk1>
        <a:lt1>
          <a:srgbClr val="D9D9FF"/>
        </a:lt1>
        <a:dk2>
          <a:srgbClr val="000000"/>
        </a:dk2>
        <a:lt2>
          <a:srgbClr val="808080"/>
        </a:lt2>
        <a:accent1>
          <a:srgbClr val="9999FF"/>
        </a:accent1>
        <a:accent2>
          <a:srgbClr val="6699FF"/>
        </a:accent2>
        <a:accent3>
          <a:srgbClr val="E9E9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New PP Template 16">
        <a:dk1>
          <a:srgbClr val="000000"/>
        </a:dk1>
        <a:lt1>
          <a:srgbClr val="E5E5FF"/>
        </a:lt1>
        <a:dk2>
          <a:srgbClr val="000000"/>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New PP Template">
  <a:themeElements>
    <a:clrScheme name="">
      <a:dk1>
        <a:srgbClr val="000000"/>
      </a:dk1>
      <a:lt1>
        <a:srgbClr val="E5E5FF"/>
      </a:lt1>
      <a:dk2>
        <a:srgbClr val="660066"/>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fontScheme name="3_New PP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_New PP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New PP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New PP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New PP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New PP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New PP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New PP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New PP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New PP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New PP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New PP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New PP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New PP Template 13">
        <a:dk1>
          <a:srgbClr val="3E3E5C"/>
        </a:dk1>
        <a:lt1>
          <a:srgbClr val="FFFFFF"/>
        </a:lt1>
        <a:dk2>
          <a:srgbClr val="6F7091"/>
        </a:dk2>
        <a:lt2>
          <a:srgbClr val="FFFFFF"/>
        </a:lt2>
        <a:accent1>
          <a:srgbClr val="60597B"/>
        </a:accent1>
        <a:accent2>
          <a:srgbClr val="6666FF"/>
        </a:accent2>
        <a:accent3>
          <a:srgbClr val="BBBBC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New PP Template 14">
        <a:dk1>
          <a:srgbClr val="000000"/>
        </a:dk1>
        <a:lt1>
          <a:srgbClr val="CCCCFF"/>
        </a:lt1>
        <a:dk2>
          <a:srgbClr val="000000"/>
        </a:dk2>
        <a:lt2>
          <a:srgbClr val="808080"/>
        </a:lt2>
        <a:accent1>
          <a:srgbClr val="9999FF"/>
        </a:accent1>
        <a:accent2>
          <a:srgbClr val="6699FF"/>
        </a:accent2>
        <a:accent3>
          <a:srgbClr val="E2E2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3_New PP Template 15">
        <a:dk1>
          <a:srgbClr val="000000"/>
        </a:dk1>
        <a:lt1>
          <a:srgbClr val="D9D9FF"/>
        </a:lt1>
        <a:dk2>
          <a:srgbClr val="000000"/>
        </a:dk2>
        <a:lt2>
          <a:srgbClr val="808080"/>
        </a:lt2>
        <a:accent1>
          <a:srgbClr val="9999FF"/>
        </a:accent1>
        <a:accent2>
          <a:srgbClr val="6699FF"/>
        </a:accent2>
        <a:accent3>
          <a:srgbClr val="E9E9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3_New PP Template 16">
        <a:dk1>
          <a:srgbClr val="000000"/>
        </a:dk1>
        <a:lt1>
          <a:srgbClr val="E5E5FF"/>
        </a:lt1>
        <a:dk2>
          <a:srgbClr val="000000"/>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ew PP Template">
  <a:themeElements>
    <a:clrScheme name="">
      <a:dk1>
        <a:srgbClr val="000000"/>
      </a:dk1>
      <a:lt1>
        <a:srgbClr val="E5E5FF"/>
      </a:lt1>
      <a:dk2>
        <a:srgbClr val="660066"/>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fontScheme name="1_New PP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New PP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New PP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New PP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New PP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New PP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New PP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New PP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New PP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New PP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New PP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New PP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New PP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New PP Template 13">
        <a:dk1>
          <a:srgbClr val="3E3E5C"/>
        </a:dk1>
        <a:lt1>
          <a:srgbClr val="FFFFFF"/>
        </a:lt1>
        <a:dk2>
          <a:srgbClr val="6F7091"/>
        </a:dk2>
        <a:lt2>
          <a:srgbClr val="FFFFFF"/>
        </a:lt2>
        <a:accent1>
          <a:srgbClr val="60597B"/>
        </a:accent1>
        <a:accent2>
          <a:srgbClr val="6666FF"/>
        </a:accent2>
        <a:accent3>
          <a:srgbClr val="BBBBC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New PP Template 14">
        <a:dk1>
          <a:srgbClr val="000000"/>
        </a:dk1>
        <a:lt1>
          <a:srgbClr val="CCCCFF"/>
        </a:lt1>
        <a:dk2>
          <a:srgbClr val="000000"/>
        </a:dk2>
        <a:lt2>
          <a:srgbClr val="808080"/>
        </a:lt2>
        <a:accent1>
          <a:srgbClr val="9999FF"/>
        </a:accent1>
        <a:accent2>
          <a:srgbClr val="6699FF"/>
        </a:accent2>
        <a:accent3>
          <a:srgbClr val="E2E2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1_New PP Template 15">
        <a:dk1>
          <a:srgbClr val="000000"/>
        </a:dk1>
        <a:lt1>
          <a:srgbClr val="D9D9FF"/>
        </a:lt1>
        <a:dk2>
          <a:srgbClr val="000000"/>
        </a:dk2>
        <a:lt2>
          <a:srgbClr val="808080"/>
        </a:lt2>
        <a:accent1>
          <a:srgbClr val="9999FF"/>
        </a:accent1>
        <a:accent2>
          <a:srgbClr val="6699FF"/>
        </a:accent2>
        <a:accent3>
          <a:srgbClr val="E9E9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1_New PP Template 16">
        <a:dk1>
          <a:srgbClr val="000000"/>
        </a:dk1>
        <a:lt1>
          <a:srgbClr val="E5E5FF"/>
        </a:lt1>
        <a:dk2>
          <a:srgbClr val="000000"/>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w PP Template">
  <a:themeElements>
    <a:clrScheme name="">
      <a:dk1>
        <a:srgbClr val="000000"/>
      </a:dk1>
      <a:lt1>
        <a:srgbClr val="E5E5FF"/>
      </a:lt1>
      <a:dk2>
        <a:srgbClr val="660066"/>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fontScheme name="2_New PP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New PP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 PP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 PP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 PP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 PP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 PP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 PP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 PP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 PP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 PP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 PP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 PP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New PP Template 13">
        <a:dk1>
          <a:srgbClr val="3E3E5C"/>
        </a:dk1>
        <a:lt1>
          <a:srgbClr val="FFFFFF"/>
        </a:lt1>
        <a:dk2>
          <a:srgbClr val="6F7091"/>
        </a:dk2>
        <a:lt2>
          <a:srgbClr val="FFFFFF"/>
        </a:lt2>
        <a:accent1>
          <a:srgbClr val="60597B"/>
        </a:accent1>
        <a:accent2>
          <a:srgbClr val="6666FF"/>
        </a:accent2>
        <a:accent3>
          <a:srgbClr val="BBBBC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 PP Template 14">
        <a:dk1>
          <a:srgbClr val="000000"/>
        </a:dk1>
        <a:lt1>
          <a:srgbClr val="CCCCFF"/>
        </a:lt1>
        <a:dk2>
          <a:srgbClr val="000000"/>
        </a:dk2>
        <a:lt2>
          <a:srgbClr val="808080"/>
        </a:lt2>
        <a:accent1>
          <a:srgbClr val="9999FF"/>
        </a:accent1>
        <a:accent2>
          <a:srgbClr val="6699FF"/>
        </a:accent2>
        <a:accent3>
          <a:srgbClr val="E2E2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2_New PP Template 15">
        <a:dk1>
          <a:srgbClr val="000000"/>
        </a:dk1>
        <a:lt1>
          <a:srgbClr val="D9D9FF"/>
        </a:lt1>
        <a:dk2>
          <a:srgbClr val="000000"/>
        </a:dk2>
        <a:lt2>
          <a:srgbClr val="808080"/>
        </a:lt2>
        <a:accent1>
          <a:srgbClr val="9999FF"/>
        </a:accent1>
        <a:accent2>
          <a:srgbClr val="6699FF"/>
        </a:accent2>
        <a:accent3>
          <a:srgbClr val="E9E9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2_New PP Template 16">
        <a:dk1>
          <a:srgbClr val="000000"/>
        </a:dk1>
        <a:lt1>
          <a:srgbClr val="E5E5FF"/>
        </a:lt1>
        <a:dk2>
          <a:srgbClr val="000000"/>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ew PP Template">
  <a:themeElements>
    <a:clrScheme name="">
      <a:dk1>
        <a:srgbClr val="000000"/>
      </a:dk1>
      <a:lt1>
        <a:srgbClr val="E5E5FF"/>
      </a:lt1>
      <a:dk2>
        <a:srgbClr val="660066"/>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fontScheme name="New PP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ew PP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w PP Template 13">
        <a:dk1>
          <a:srgbClr val="3E3E5C"/>
        </a:dk1>
        <a:lt1>
          <a:srgbClr val="FFFFFF"/>
        </a:lt1>
        <a:dk2>
          <a:srgbClr val="6F7091"/>
        </a:dk2>
        <a:lt2>
          <a:srgbClr val="FFFFFF"/>
        </a:lt2>
        <a:accent1>
          <a:srgbClr val="60597B"/>
        </a:accent1>
        <a:accent2>
          <a:srgbClr val="6666FF"/>
        </a:accent2>
        <a:accent3>
          <a:srgbClr val="BBBBC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 Template 14">
        <a:dk1>
          <a:srgbClr val="000000"/>
        </a:dk1>
        <a:lt1>
          <a:srgbClr val="CCCCFF"/>
        </a:lt1>
        <a:dk2>
          <a:srgbClr val="000000"/>
        </a:dk2>
        <a:lt2>
          <a:srgbClr val="808080"/>
        </a:lt2>
        <a:accent1>
          <a:srgbClr val="9999FF"/>
        </a:accent1>
        <a:accent2>
          <a:srgbClr val="6699FF"/>
        </a:accent2>
        <a:accent3>
          <a:srgbClr val="E2E2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New PP Template 15">
        <a:dk1>
          <a:srgbClr val="000000"/>
        </a:dk1>
        <a:lt1>
          <a:srgbClr val="D9D9FF"/>
        </a:lt1>
        <a:dk2>
          <a:srgbClr val="000000"/>
        </a:dk2>
        <a:lt2>
          <a:srgbClr val="808080"/>
        </a:lt2>
        <a:accent1>
          <a:srgbClr val="9999FF"/>
        </a:accent1>
        <a:accent2>
          <a:srgbClr val="6699FF"/>
        </a:accent2>
        <a:accent3>
          <a:srgbClr val="E9E9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
      <a:clrScheme name="New PP Template 16">
        <a:dk1>
          <a:srgbClr val="000000"/>
        </a:dk1>
        <a:lt1>
          <a:srgbClr val="E5E5FF"/>
        </a:lt1>
        <a:dk2>
          <a:srgbClr val="000000"/>
        </a:dk2>
        <a:lt2>
          <a:srgbClr val="808080"/>
        </a:lt2>
        <a:accent1>
          <a:srgbClr val="9999FF"/>
        </a:accent1>
        <a:accent2>
          <a:srgbClr val="6699FF"/>
        </a:accent2>
        <a:accent3>
          <a:srgbClr val="F0F0FF"/>
        </a:accent3>
        <a:accent4>
          <a:srgbClr val="000000"/>
        </a:accent4>
        <a:accent5>
          <a:srgbClr val="CACAFF"/>
        </a:accent5>
        <a:accent6>
          <a:srgbClr val="5C8AE7"/>
        </a:accent6>
        <a:hlink>
          <a:srgbClr val="9900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u_powerpoint_temp">
  <a:themeElements>
    <a:clrScheme name="Custom 10">
      <a:dk1>
        <a:srgbClr val="5091CD"/>
      </a:dk1>
      <a:lt1>
        <a:srgbClr val="FDFDFE"/>
      </a:lt1>
      <a:dk2>
        <a:srgbClr val="4F2683"/>
      </a:dk2>
      <a:lt2>
        <a:srgbClr val="FDFDFE"/>
      </a:lt2>
      <a:accent1>
        <a:srgbClr val="7BA5D7"/>
      </a:accent1>
      <a:accent2>
        <a:srgbClr val="8DC63F"/>
      </a:accent2>
      <a:accent3>
        <a:srgbClr val="A8D166"/>
      </a:accent3>
      <a:accent4>
        <a:srgbClr val="F7955B"/>
      </a:accent4>
      <a:accent5>
        <a:srgbClr val="F6D565"/>
      </a:accent5>
      <a:accent6>
        <a:srgbClr val="4F2683"/>
      </a:accent6>
      <a:hlink>
        <a:srgbClr val="5091CD"/>
      </a:hlink>
      <a:folHlink>
        <a:srgbClr val="4F2683"/>
      </a:folHlink>
    </a:clrScheme>
    <a:fontScheme name="IH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4" charset="0"/>
          </a:defRPr>
        </a:defPPr>
      </a:lstStyle>
    </a:lnDef>
    <a:txDef>
      <a:spPr>
        <a:noFill/>
      </a:spPr>
      <a:bodyPr wrap="square" rtlCol="0">
        <a:spAutoFit/>
      </a:bodyPr>
      <a:lstStyle>
        <a:defPPr algn="l">
          <a:defRPr sz="3200" dirty="0" smtClean="0">
            <a:latin typeface="+mj-lt"/>
          </a:defRPr>
        </a:defPPr>
      </a:lstStyle>
    </a:txDef>
  </a:objectDefaults>
  <a:extraClrSchemeLst>
    <a:extraClrScheme>
      <a:clrScheme name="nu_powerpoint_tem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u_powerpoint_tem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u_powerpoint_tem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u_powerpoint_tem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u_powerpoint_te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u_powerpoint_te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u_powerpoint_te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PP Template</Template>
  <TotalTime>5231</TotalTime>
  <Words>9163</Words>
  <Application>Microsoft Office PowerPoint</Application>
  <PresentationFormat>On-screen Show (4:3)</PresentationFormat>
  <Paragraphs>1282</Paragraphs>
  <Slides>187</Slides>
  <Notes>45</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187</vt:i4>
      </vt:variant>
    </vt:vector>
  </HeadingPairs>
  <TitlesOfParts>
    <vt:vector size="201" baseType="lpstr">
      <vt:lpstr>New PP Template</vt:lpstr>
      <vt:lpstr>3_New PP Template</vt:lpstr>
      <vt:lpstr>1_New PP Template</vt:lpstr>
      <vt:lpstr>2_New PP Template</vt:lpstr>
      <vt:lpstr>4_New PP Template</vt:lpstr>
      <vt:lpstr>nu_powerpoint_temp</vt:lpstr>
      <vt:lpstr>Office Theme</vt:lpstr>
      <vt:lpstr>1_Office Theme</vt:lpstr>
      <vt:lpstr>2_Office Theme</vt:lpstr>
      <vt:lpstr>Clarity</vt:lpstr>
      <vt:lpstr>Blends</vt:lpstr>
      <vt:lpstr>1_Blends</vt:lpstr>
      <vt:lpstr>2_Blends</vt:lpstr>
      <vt:lpstr>Presentation</vt:lpstr>
      <vt:lpstr>PowerPoint Presentation</vt:lpstr>
      <vt:lpstr>Substance Use  and Traumatic  Brain Injuries:  An Approach   </vt:lpstr>
      <vt:lpstr>Today’s Agenda</vt:lpstr>
      <vt:lpstr>When you were young, did you dream of growing up to become addicted to alcohol or other drugs?</vt:lpstr>
      <vt:lpstr>PowerPoint Presentation</vt:lpstr>
      <vt:lpstr>PowerPoint Presentation</vt:lpstr>
      <vt:lpstr>Mothers With Substance Use Disorders</vt:lpstr>
      <vt:lpstr>What is A Drink?</vt:lpstr>
      <vt:lpstr>PowerPoint Presentation</vt:lpstr>
      <vt:lpstr>PowerPoint Presentation</vt:lpstr>
      <vt:lpstr>PowerPoint Presentation</vt:lpstr>
      <vt:lpstr>Risky Use (Adults)</vt:lpstr>
      <vt:lpstr>1 Drink for Females = 2 Drinks for Males</vt:lpstr>
      <vt:lpstr>Prevalence of Lifetime Diagnosis of Alcohol Dependence  by Age of Onset of Drinking</vt:lpstr>
      <vt:lpstr>Common Models of Addiction</vt:lpstr>
      <vt:lpstr>Disease Model of Addiction </vt:lpstr>
      <vt:lpstr>Addiction is a Disease</vt:lpstr>
      <vt:lpstr>PowerPoint Presentation</vt:lpstr>
      <vt:lpstr>Substance Use Disorders</vt:lpstr>
      <vt:lpstr>DSM-5 Substance Use Disorders</vt:lpstr>
      <vt:lpstr>DSM-5 SUD Diagnostic Scoring</vt:lpstr>
      <vt:lpstr>SUD: True or False?</vt:lpstr>
      <vt:lpstr>Treatment (Tx) Modalities</vt:lpstr>
      <vt:lpstr>Selected Pharmocotherapy </vt:lpstr>
      <vt:lpstr>Referral to Treatment www.helpline-online.com </vt:lpstr>
      <vt:lpstr>Adverse Childhood Events (ACE) Study</vt:lpstr>
      <vt:lpstr>ACE Study</vt:lpstr>
      <vt:lpstr>ACE Study</vt:lpstr>
      <vt:lpstr>PowerPoint Presentation</vt:lpstr>
      <vt:lpstr>PowerPoint Presentation</vt:lpstr>
      <vt:lpstr>“Denial”</vt:lpstr>
      <vt:lpstr>Forms of Denial</vt:lpstr>
      <vt:lpstr>A Poem About Denial</vt:lpstr>
      <vt:lpstr>PowerPoint Presentation</vt:lpstr>
      <vt:lpstr>Building Trust: A Game!</vt:lpstr>
      <vt:lpstr>True or False?</vt:lpstr>
      <vt:lpstr>True or False?</vt:lpstr>
      <vt:lpstr>True or False</vt:lpstr>
      <vt:lpstr>PowerPoint Presentation</vt:lpstr>
      <vt:lpstr>Of all substances of abuse (including cocaine, heroin, and marijuana), alcohol produces by far the most serious neurobehavioral effects in the fetus. </vt:lpstr>
      <vt:lpstr> Patrick Kennedy…</vt:lpstr>
      <vt:lpstr>The Effects of Alcohol Consumption  on a Developing Baby</vt:lpstr>
      <vt:lpstr>Fetal Alcohol Spectrum Disorders (FASD)</vt:lpstr>
      <vt:lpstr>PowerPoint Presentation</vt:lpstr>
      <vt:lpstr>PowerPoint Presentation</vt:lpstr>
      <vt:lpstr>PowerPoint Presentation</vt:lpstr>
      <vt:lpstr>PowerPoint Presentation</vt:lpstr>
      <vt:lpstr>Areas of the Brain Damage Affected by Prenatal Alcohol Exposure</vt:lpstr>
      <vt:lpstr>PowerPoint Presentation</vt:lpstr>
      <vt:lpstr>FAS: Central Nervous System </vt:lpstr>
      <vt:lpstr>Common Comorbid MH Issues </vt:lpstr>
      <vt:lpstr>TNeurobehavioral features of FASD are specific</vt:lpstr>
      <vt:lpstr>Comparing ADHD, FASD &amp;  Oppositional Defiant Disorder</vt:lpstr>
      <vt:lpstr>PowerPoint Presentation</vt:lpstr>
      <vt:lpstr>Meet Morgan</vt:lpstr>
      <vt:lpstr>PowerPoint Presentation</vt:lpstr>
      <vt:lpstr>Missed and Mis-Diagnoses in  Foster/Adoptive Children</vt:lpstr>
      <vt:lpstr>PowerPoint Presentation</vt:lpstr>
      <vt:lpstr>The Etiology of Behaviors</vt:lpstr>
      <vt:lpstr>Differential Diagnoses</vt:lpstr>
      <vt:lpstr>Possible Secondary Disabilities</vt:lpstr>
      <vt:lpstr>The Invisible Disability</vt:lpstr>
      <vt:lpstr>Sensory Processing Disorder &amp; FASD</vt:lpstr>
      <vt:lpstr>Language Issues</vt:lpstr>
      <vt:lpstr>PowerPoint Presentation</vt:lpstr>
      <vt:lpstr>Literal Thinking</vt:lpstr>
      <vt:lpstr>Verbal Receptive Language  is the Basis for…</vt:lpstr>
      <vt:lpstr>Difficulties with Compliance</vt:lpstr>
      <vt:lpstr>Social Situations</vt:lpstr>
      <vt:lpstr>Difficulties in School</vt:lpstr>
      <vt:lpstr>Prevalence in Foster Care</vt:lpstr>
      <vt:lpstr>FASD and Juvenile Justice</vt:lpstr>
      <vt:lpstr>Prevalence of FASD in Criminal Justice</vt:lpstr>
      <vt:lpstr>Protective Factors</vt:lpstr>
      <vt:lpstr>Evaluation of ND-PAE</vt:lpstr>
      <vt:lpstr>ND-PAE</vt:lpstr>
      <vt:lpstr>PowerPoint Presentation</vt:lpstr>
      <vt:lpstr>Profile of 80 Birth Mothers  of Children with FAS</vt:lpstr>
      <vt:lpstr>Neuropsych Testing Results for Alice,  22 y/o with an FASD</vt:lpstr>
      <vt:lpstr>More Important Than IQ: Discrepancies</vt:lpstr>
      <vt:lpstr>Resources</vt:lpstr>
      <vt:lpstr>PowerPoint Presentation</vt:lpstr>
      <vt:lpstr> Pre-Screen Questions</vt:lpstr>
      <vt:lpstr>PowerPoint Presentation</vt:lpstr>
      <vt:lpstr>PowerPoint Presentation</vt:lpstr>
      <vt:lpstr>Interventions</vt:lpstr>
      <vt:lpstr>PowerPoint Presentation</vt:lpstr>
      <vt:lpstr>Motivational Interviewing….</vt:lpstr>
      <vt:lpstr>PowerPoint Presentation</vt:lpstr>
      <vt:lpstr>PowerPoint Presentation</vt:lpstr>
      <vt:lpstr>The MI Spirit</vt:lpstr>
      <vt:lpstr>MOTIVATIONAL INTERVIEWING</vt:lpstr>
      <vt:lpstr>PowerPoint Presentation</vt:lpstr>
      <vt:lpstr>PowerPoint Presentation</vt:lpstr>
      <vt:lpstr>PowerPoint Presentation</vt:lpstr>
      <vt:lpstr>PowerPoint Presentation</vt:lpstr>
      <vt:lpstr>Ambivalence Precedes Change</vt:lpstr>
      <vt:lpstr>PowerPoint Presentation</vt:lpstr>
      <vt:lpstr>Behavior Change</vt:lpstr>
      <vt:lpstr>              OARS </vt:lpstr>
      <vt:lpstr>PowerPoint Presentation</vt:lpstr>
      <vt:lpstr>              OARS </vt:lpstr>
      <vt:lpstr>OARS: Open-Ended Questions</vt:lpstr>
      <vt:lpstr>Guidelines with Questions</vt:lpstr>
      <vt:lpstr>PowerPoint Presentation</vt:lpstr>
      <vt:lpstr>OARS: Affirmations</vt:lpstr>
      <vt:lpstr>Build on Strengths</vt:lpstr>
      <vt:lpstr>AFFIRM</vt:lpstr>
      <vt:lpstr>Practice</vt:lpstr>
      <vt:lpstr>PowerPoint Presentation</vt:lpstr>
      <vt:lpstr>Reflective (Active) Listening</vt:lpstr>
      <vt:lpstr>Simple v. Complex Reflections</vt:lpstr>
      <vt:lpstr>PowerPoint Presentation</vt:lpstr>
      <vt:lpstr>PowerPoint Presentation</vt:lpstr>
      <vt:lpstr>“I only drink on the week-ends.”</vt:lpstr>
      <vt:lpstr>Read the Sentence Stem…Group Answers</vt:lpstr>
      <vt:lpstr>Sentence Stems</vt:lpstr>
      <vt:lpstr>PowerPoint Presentation</vt:lpstr>
      <vt:lpstr>PowerPoint Presentation</vt:lpstr>
      <vt:lpstr>PowerPoint Presentation</vt:lpstr>
      <vt:lpstr>OARS Summarize</vt:lpstr>
      <vt:lpstr>PowerPoint Presentation</vt:lpstr>
      <vt:lpstr>OARS Exercise: Think of a Change…</vt:lpstr>
      <vt:lpstr>Stages of Change</vt:lpstr>
      <vt:lpstr>Seeing things differently</vt:lpstr>
      <vt:lpstr>PowerPoint Presentation</vt:lpstr>
      <vt:lpstr>Behavioral Interventions</vt:lpstr>
      <vt:lpstr>Adapting Treatment</vt:lpstr>
      <vt:lpstr>Paradigm Shift</vt:lpstr>
      <vt:lpstr>Strategies</vt:lpstr>
      <vt:lpstr>Strategies</vt:lpstr>
      <vt:lpstr>A Strength-Based Approach to Improving Outcomes</vt:lpstr>
      <vt:lpstr>Modifying MI for Individuals with   Cognitive Challenges</vt:lpstr>
      <vt:lpstr>Good and Not So Good Things</vt:lpstr>
      <vt:lpstr>What Helps? What Doesn’t Help?</vt:lpstr>
      <vt:lpstr>Cognitive/educational interventions</vt:lpstr>
      <vt:lpstr>Adaptive Interventions</vt:lpstr>
      <vt:lpstr>Adaptive Interventions</vt:lpstr>
      <vt:lpstr>A Strengths Based Approach to  people with an FASD/TBImproving Outcomes</vt:lpstr>
      <vt:lpstr>Strategies for Improving Outcomes for Individuals With an FASD</vt:lpstr>
      <vt:lpstr>Strategies for Improving Outcomes for Individuals With an FASD/TBI</vt:lpstr>
      <vt:lpstr>Strategies for Improving Outcomes for  Individuals With an FASD</vt:lpstr>
      <vt:lpstr>Strategies for Improving Outcomes for  Individuals With an FASD/TBI</vt:lpstr>
      <vt:lpstr>Use Literal Language</vt:lpstr>
      <vt:lpstr>Person First Language</vt:lpstr>
      <vt:lpstr>Selected Recovery Supports</vt:lpstr>
      <vt:lpstr>Provide concrete examples of AA</vt:lpstr>
      <vt:lpstr>For Individuals with Severe Brain Injury Provide concrete examples of AA</vt:lpstr>
      <vt:lpstr>More Tips for 12 Step Meetings</vt:lpstr>
      <vt:lpstr>More Tips…</vt:lpstr>
      <vt:lpstr>PowerPoint Presentation</vt:lpstr>
      <vt:lpstr>Feedback from Individuals in Recovery</vt:lpstr>
      <vt:lpstr>What They said…..</vt:lpstr>
      <vt:lpstr>What They said…..</vt:lpstr>
      <vt:lpstr>PowerPoint Presentation</vt:lpstr>
      <vt:lpstr>Never underestimate the value the participants place on your opinions and advice</vt:lpstr>
      <vt:lpstr>The 12 Steps Revisited for Individuals with  FASD and Their Families </vt:lpstr>
      <vt:lpstr>Disclaimer:</vt:lpstr>
      <vt:lpstr>PowerPoint Presentation</vt:lpstr>
      <vt:lpstr>PowerPoint Presentation</vt:lpstr>
      <vt:lpstr>12 Step Recovery for individuals with an FASD: </vt:lpstr>
      <vt:lpstr>AA Slogans…but will they work?</vt:lpstr>
      <vt:lpstr> STEP ONE: I CAN’T</vt:lpstr>
      <vt:lpstr>Consequences (help to identify what’s changed)</vt:lpstr>
      <vt:lpstr>     God grant me the serenity</vt:lpstr>
      <vt:lpstr>Step 2: GOD  God can do for us, what we cannot do for ourselves </vt:lpstr>
      <vt:lpstr>Gentleness</vt:lpstr>
      <vt:lpstr> Step 3   Turn it Over</vt:lpstr>
      <vt:lpstr>STEP 4 Made a searching &amp; fearless moral inventory of ourselves.</vt:lpstr>
      <vt:lpstr> Step 5 Tell someone about the things    I do not like about myself list  </vt:lpstr>
      <vt:lpstr>Step 7 Humbly ask God/HP to remove    behaviors that make you sad, feel   bad, or hurt. </vt:lpstr>
      <vt:lpstr> Step 8 Make a list of all persons we had    harmed and became willing to make   amends to them all. </vt:lpstr>
      <vt:lpstr>Step 9    Make direct amends to such people whenever possible, except when to do so would injure them or others. </vt:lpstr>
      <vt:lpstr>Step 9 according to Dr. Seuss</vt:lpstr>
      <vt:lpstr>Step 10 Continued to take personal inventory and when we were wrong promptly admitted it.                          </vt:lpstr>
      <vt:lpstr> Step 11…      </vt:lpstr>
      <vt:lpstr>Affirmations (paste them everywhere!) </vt:lpstr>
      <vt:lpstr> God as we understood Him </vt:lpstr>
      <vt:lpstr>PowerPoint Presentation</vt:lpstr>
      <vt:lpstr> As a result of these steps, I now  care about myself and others… </vt:lpstr>
      <vt:lpstr>The Twelve Promises of A.A. </vt:lpstr>
      <vt:lpstr>The Twelve Promises of A.A. </vt:lpstr>
      <vt:lpstr>A journey of a thousand miles begins with a single step. </vt:lpstr>
      <vt:lpstr>Be Strengths-Based</vt:lpstr>
      <vt:lpstr>Final Thoughts to Keep in Mind</vt:lpstr>
      <vt:lpstr>FASD is 100% Preventable</vt:lpstr>
      <vt:lpstr>PowerPoint Presentation</vt:lpstr>
    </vt:vector>
  </TitlesOfParts>
  <Company>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Healing from Trauma: Clinical Considerations</dc:title>
  <dc:creator>karasmith</dc:creator>
  <cp:lastModifiedBy>Instructor</cp:lastModifiedBy>
  <cp:revision>665</cp:revision>
  <cp:lastPrinted>2015-06-01T16:51:03Z</cp:lastPrinted>
  <dcterms:created xsi:type="dcterms:W3CDTF">2007-05-24T18:41:48Z</dcterms:created>
  <dcterms:modified xsi:type="dcterms:W3CDTF">2015-06-02T16:46:42Z</dcterms:modified>
</cp:coreProperties>
</file>