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handoutMasterIdLst>
    <p:handoutMasterId r:id="rId25"/>
  </p:handoutMasterIdLst>
  <p:sldIdLst>
    <p:sldId id="281" r:id="rId2"/>
    <p:sldId id="301" r:id="rId3"/>
    <p:sldId id="330" r:id="rId4"/>
    <p:sldId id="298" r:id="rId5"/>
    <p:sldId id="331" r:id="rId6"/>
    <p:sldId id="312"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Lst>
  <p:sldSz cx="9144000" cy="6858000" type="screen4x3"/>
  <p:notesSz cx="6858000" cy="9144000"/>
  <p:defaultTextStyle>
    <a:defPPr>
      <a:defRPr lang="en-US"/>
    </a:defPPr>
    <a:lvl1pPr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576">
          <p15:clr>
            <a:srgbClr val="A4A3A4"/>
          </p15:clr>
        </p15:guide>
        <p15:guide id="3" orient="horz" pos="3744">
          <p15:clr>
            <a:srgbClr val="A4A3A4"/>
          </p15:clr>
        </p15:guide>
        <p15:guide id="4" orient="horz" pos="4224">
          <p15:clr>
            <a:srgbClr val="A4A3A4"/>
          </p15:clr>
        </p15:guide>
        <p15:guide id="5" pos="2880">
          <p15:clr>
            <a:srgbClr val="A4A3A4"/>
          </p15:clr>
        </p15:guide>
        <p15:guide id="6" pos="96">
          <p15:clr>
            <a:srgbClr val="A4A3A4"/>
          </p15:clr>
        </p15:guide>
        <p15:guide id="7" pos="56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tzer, Nicholas (DDS)" initials="DN(" lastIdx="2" clrIdx="0">
    <p:extLst>
      <p:ext uri="{19B8F6BF-5375-455C-9EA6-DF929625EA0E}">
        <p15:presenceInfo xmlns:p15="http://schemas.microsoft.com/office/powerpoint/2012/main" userId="S::Nicholas.Dantzer@mass.gov::c55477f5-5de0-4b80-983d-edc13cc17f91" providerId="AD"/>
      </p:ext>
    </p:extLst>
  </p:cmAuthor>
  <p:cmAuthor id="2" name="Patchin, Richard (EHS)" initials="PR(" lastIdx="3" clrIdx="1">
    <p:extLst>
      <p:ext uri="{19B8F6BF-5375-455C-9EA6-DF929625EA0E}">
        <p15:presenceInfo xmlns:p15="http://schemas.microsoft.com/office/powerpoint/2012/main" userId="S::Richard.Patchin@mass.gov::c141eeac-de63-4073-9a12-043be3a10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5B5B"/>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1" autoAdjust="0"/>
    <p:restoredTop sz="97884" autoAdjust="0"/>
  </p:normalViewPr>
  <p:slideViewPr>
    <p:cSldViewPr>
      <p:cViewPr varScale="1">
        <p:scale>
          <a:sx n="63" d="100"/>
          <a:sy n="63" d="100"/>
        </p:scale>
        <p:origin x="576" y="67"/>
      </p:cViewPr>
      <p:guideLst>
        <p:guide orient="horz" pos="2448"/>
        <p:guide orient="horz" pos="576"/>
        <p:guide orient="horz" pos="3744"/>
        <p:guide orient="horz" pos="4224"/>
        <p:guide pos="2880"/>
        <p:guide pos="9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D675DC7-1217-4FEA-901A-AC860159044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ltLang="en-US" dirty="0"/>
          </a:p>
        </p:txBody>
      </p:sp>
      <p:sp>
        <p:nvSpPr>
          <p:cNvPr id="20483" name="Rectangle 3">
            <a:extLst>
              <a:ext uri="{FF2B5EF4-FFF2-40B4-BE49-F238E27FC236}">
                <a16:creationId xmlns:a16="http://schemas.microsoft.com/office/drawing/2014/main" id="{86CD451B-3883-4518-9EF9-C76B10FD8D6D}"/>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20484" name="Rectangle 4">
            <a:extLst>
              <a:ext uri="{FF2B5EF4-FFF2-40B4-BE49-F238E27FC236}">
                <a16:creationId xmlns:a16="http://schemas.microsoft.com/office/drawing/2014/main" id="{7ADD69E1-9B85-4CD4-A7D8-0F43541FAE9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ltLang="en-US" dirty="0"/>
          </a:p>
        </p:txBody>
      </p:sp>
      <p:sp>
        <p:nvSpPr>
          <p:cNvPr id="20485" name="Rectangle 5">
            <a:extLst>
              <a:ext uri="{FF2B5EF4-FFF2-40B4-BE49-F238E27FC236}">
                <a16:creationId xmlns:a16="http://schemas.microsoft.com/office/drawing/2014/main" id="{F9F9918F-CC32-4110-8862-7D28DE94F99E}"/>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F4DBF60A-9AB5-4F19-AAD8-726C0DB0D08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0C86E84-53E9-4529-8EAB-3BF63B24741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ltLang="en-US" dirty="0"/>
          </a:p>
        </p:txBody>
      </p:sp>
      <p:sp>
        <p:nvSpPr>
          <p:cNvPr id="14339" name="Rectangle 3">
            <a:extLst>
              <a:ext uri="{FF2B5EF4-FFF2-40B4-BE49-F238E27FC236}">
                <a16:creationId xmlns:a16="http://schemas.microsoft.com/office/drawing/2014/main" id="{970F3513-C33B-4C4B-BC27-9334EF24E54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4340" name="Rectangle 4">
            <a:extLst>
              <a:ext uri="{FF2B5EF4-FFF2-40B4-BE49-F238E27FC236}">
                <a16:creationId xmlns:a16="http://schemas.microsoft.com/office/drawing/2014/main" id="{490ACBDA-96BC-4383-BC3B-520DC1756D5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85734A62-F842-4D1F-B289-31532EAA7786}"/>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2" name="Rectangle 6">
            <a:extLst>
              <a:ext uri="{FF2B5EF4-FFF2-40B4-BE49-F238E27FC236}">
                <a16:creationId xmlns:a16="http://schemas.microsoft.com/office/drawing/2014/main" id="{76761CFA-8F66-4C63-AD8B-79BE3958C43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ltLang="en-US" dirty="0"/>
          </a:p>
        </p:txBody>
      </p:sp>
      <p:sp>
        <p:nvSpPr>
          <p:cNvPr id="14343" name="Rectangle 7">
            <a:extLst>
              <a:ext uri="{FF2B5EF4-FFF2-40B4-BE49-F238E27FC236}">
                <a16:creationId xmlns:a16="http://schemas.microsoft.com/office/drawing/2014/main" id="{AD2D59CE-5399-46EF-A93A-106123EBEAE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fld id="{28DEBAD5-6399-4624-BD7D-1DF0536F16E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usembassy.de/usa/stateimages/massachsuettsseal.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01EDBDEE-3583-4152-A282-3D84C8E436EC}"/>
              </a:ext>
            </a:extLst>
          </p:cNvPr>
          <p:cNvGrpSpPr>
            <a:grpSpLocks/>
          </p:cNvGrpSpPr>
          <p:nvPr/>
        </p:nvGrpSpPr>
        <p:grpSpPr bwMode="auto">
          <a:xfrm>
            <a:off x="-4763" y="0"/>
            <a:ext cx="9186863" cy="6861175"/>
            <a:chOff x="-3" y="0"/>
            <a:chExt cx="5787" cy="4322"/>
          </a:xfrm>
        </p:grpSpPr>
        <p:pic>
          <p:nvPicPr>
            <p:cNvPr id="19459" name="Picture 3" descr="blue swoop">
              <a:extLst>
                <a:ext uri="{FF2B5EF4-FFF2-40B4-BE49-F238E27FC236}">
                  <a16:creationId xmlns:a16="http://schemas.microsoft.com/office/drawing/2014/main" id="{D448EAEB-873A-45DB-9A0D-CFD4BBC67C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 y="0"/>
              <a:ext cx="5787" cy="4322"/>
            </a:xfrm>
            <a:prstGeom prst="rect">
              <a:avLst/>
            </a:prstGeom>
            <a:noFill/>
            <a:extLst>
              <a:ext uri="{909E8E84-426E-40DD-AFC4-6F175D3DCCD1}">
                <a14:hiddenFill xmlns:a14="http://schemas.microsoft.com/office/drawing/2010/main">
                  <a:solidFill>
                    <a:srgbClr val="FFFFFF"/>
                  </a:solidFill>
                </a14:hiddenFill>
              </a:ext>
            </a:extLst>
          </p:spPr>
        </p:pic>
        <p:sp>
          <p:nvSpPr>
            <p:cNvPr id="19460" name="Rectangle 4">
              <a:extLst>
                <a:ext uri="{FF2B5EF4-FFF2-40B4-BE49-F238E27FC236}">
                  <a16:creationId xmlns:a16="http://schemas.microsoft.com/office/drawing/2014/main" id="{A8B3ADE4-DF3A-4060-BE97-6D071383EFB0}"/>
                </a:ext>
              </a:extLst>
            </p:cNvPr>
            <p:cNvSpPr>
              <a:spLocks noChangeArrowheads="1"/>
            </p:cNvSpPr>
            <p:nvPr userDrawn="1"/>
          </p:nvSpPr>
          <p:spPr bwMode="gray">
            <a:xfrm>
              <a:off x="96" y="0"/>
              <a:ext cx="576" cy="384"/>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dirty="0"/>
            </a:p>
          </p:txBody>
        </p:sp>
      </p:grpSp>
      <p:sp>
        <p:nvSpPr>
          <p:cNvPr id="19461" name="Rectangle 5">
            <a:extLst>
              <a:ext uri="{FF2B5EF4-FFF2-40B4-BE49-F238E27FC236}">
                <a16:creationId xmlns:a16="http://schemas.microsoft.com/office/drawing/2014/main" id="{95884A13-8D4E-4FB4-8D10-22CF12117DF8}"/>
              </a:ext>
            </a:extLst>
          </p:cNvPr>
          <p:cNvSpPr>
            <a:spLocks noGrp="1" noChangeArrowheads="1"/>
          </p:cNvSpPr>
          <p:nvPr>
            <p:ph type="subTitle" sz="quarter" idx="1"/>
          </p:nvPr>
        </p:nvSpPr>
        <p:spPr>
          <a:xfrm>
            <a:off x="3733800" y="3124200"/>
            <a:ext cx="5200650" cy="2139950"/>
          </a:xfrm>
        </p:spPr>
        <p:txBody>
          <a:bodyPr lIns="91440" tIns="45720" rIns="91440" bIns="45720"/>
          <a:lstStyle>
            <a:lvl1pPr algn="r">
              <a:defRPr sz="2400">
                <a:solidFill>
                  <a:srgbClr val="003366"/>
                </a:solidFill>
              </a:defRPr>
            </a:lvl1pPr>
          </a:lstStyle>
          <a:p>
            <a:pPr lvl="0"/>
            <a:r>
              <a:rPr lang="en-US" altLang="en-US" noProof="0"/>
              <a:t>Click to edit Master subtitle style</a:t>
            </a:r>
          </a:p>
        </p:txBody>
      </p:sp>
      <p:pic>
        <p:nvPicPr>
          <p:cNvPr id="19462" name="Picture 6" descr="massachsuettsseal">
            <a:hlinkClick r:id="rId3"/>
            <a:extLst>
              <a:ext uri="{FF2B5EF4-FFF2-40B4-BE49-F238E27FC236}">
                <a16:creationId xmlns:a16="http://schemas.microsoft.com/office/drawing/2014/main" id="{802481AF-AD30-42C4-A01A-854FCA0FF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533400"/>
            <a:ext cx="1627188" cy="1616075"/>
          </a:xfrm>
          <a:prstGeom prst="rect">
            <a:avLst/>
          </a:prstGeom>
          <a:noFill/>
          <a:extLst>
            <a:ext uri="{909E8E84-426E-40DD-AFC4-6F175D3DCCD1}">
              <a14:hiddenFill xmlns:a14="http://schemas.microsoft.com/office/drawing/2010/main">
                <a:solidFill>
                  <a:srgbClr val="FFFFFF"/>
                </a:solidFill>
              </a14:hiddenFill>
            </a:ext>
          </a:extLst>
        </p:spPr>
      </p:pic>
      <p:sp>
        <p:nvSpPr>
          <p:cNvPr id="19464" name="Rectangle 8">
            <a:extLst>
              <a:ext uri="{FF2B5EF4-FFF2-40B4-BE49-F238E27FC236}">
                <a16:creationId xmlns:a16="http://schemas.microsoft.com/office/drawing/2014/main" id="{EA49074E-A5BB-4907-B59B-B532D565FC81}"/>
              </a:ext>
            </a:extLst>
          </p:cNvPr>
          <p:cNvSpPr>
            <a:spLocks noChangeArrowheads="1"/>
          </p:cNvSpPr>
          <p:nvPr/>
        </p:nvSpPr>
        <p:spPr bwMode="white">
          <a:xfrm>
            <a:off x="152400" y="1143000"/>
            <a:ext cx="49593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tabLst>
                <a:tab pos="915988" algn="l"/>
              </a:tabLst>
              <a:defRPr>
                <a:solidFill>
                  <a:schemeClr val="tx1"/>
                </a:solidFill>
                <a:latin typeface="Arial" panose="020B0604020202020204" pitchFamily="34" charset="0"/>
              </a:defRPr>
            </a:lvl1pPr>
            <a:lvl2pPr algn="l">
              <a:tabLst>
                <a:tab pos="915988" algn="l"/>
              </a:tabLst>
              <a:defRPr>
                <a:solidFill>
                  <a:schemeClr val="tx1"/>
                </a:solidFill>
                <a:latin typeface="Arial" panose="020B0604020202020204" pitchFamily="34" charset="0"/>
              </a:defRPr>
            </a:lvl2pPr>
            <a:lvl3pPr algn="l">
              <a:tabLst>
                <a:tab pos="915988" algn="l"/>
              </a:tabLst>
              <a:defRPr>
                <a:solidFill>
                  <a:schemeClr val="tx1"/>
                </a:solidFill>
                <a:latin typeface="Arial" panose="020B0604020202020204" pitchFamily="34" charset="0"/>
              </a:defRPr>
            </a:lvl3pPr>
            <a:lvl4pPr algn="l">
              <a:tabLst>
                <a:tab pos="915988" algn="l"/>
              </a:tabLst>
              <a:defRPr>
                <a:solidFill>
                  <a:schemeClr val="tx1"/>
                </a:solidFill>
                <a:latin typeface="Arial" panose="020B0604020202020204" pitchFamily="34" charset="0"/>
              </a:defRPr>
            </a:lvl4pPr>
            <a:lvl5pPr algn="l">
              <a:tabLst>
                <a:tab pos="915988" algn="l"/>
              </a:tabLst>
              <a:defRPr>
                <a:solidFill>
                  <a:schemeClr val="tx1"/>
                </a:solidFill>
                <a:latin typeface="Arial" panose="020B0604020202020204" pitchFamily="34" charset="0"/>
              </a:defRPr>
            </a:lvl5pPr>
            <a:lvl6pPr marL="457200" fontAlgn="base">
              <a:spcBef>
                <a:spcPct val="0"/>
              </a:spcBef>
              <a:spcAft>
                <a:spcPct val="0"/>
              </a:spcAft>
              <a:tabLst>
                <a:tab pos="915988" algn="l"/>
              </a:tabLst>
              <a:defRPr>
                <a:solidFill>
                  <a:schemeClr val="tx1"/>
                </a:solidFill>
                <a:latin typeface="Arial" panose="020B0604020202020204" pitchFamily="34" charset="0"/>
              </a:defRPr>
            </a:lvl6pPr>
            <a:lvl7pPr marL="914400" fontAlgn="base">
              <a:spcBef>
                <a:spcPct val="0"/>
              </a:spcBef>
              <a:spcAft>
                <a:spcPct val="0"/>
              </a:spcAft>
              <a:tabLst>
                <a:tab pos="915988" algn="l"/>
              </a:tabLst>
              <a:defRPr>
                <a:solidFill>
                  <a:schemeClr val="tx1"/>
                </a:solidFill>
                <a:latin typeface="Arial" panose="020B0604020202020204" pitchFamily="34" charset="0"/>
              </a:defRPr>
            </a:lvl7pPr>
            <a:lvl8pPr marL="1371600" fontAlgn="base">
              <a:spcBef>
                <a:spcPct val="0"/>
              </a:spcBef>
              <a:spcAft>
                <a:spcPct val="0"/>
              </a:spcAft>
              <a:tabLst>
                <a:tab pos="915988" algn="l"/>
              </a:tabLst>
              <a:defRPr>
                <a:solidFill>
                  <a:schemeClr val="tx1"/>
                </a:solidFill>
                <a:latin typeface="Arial" panose="020B0604020202020204" pitchFamily="34" charset="0"/>
              </a:defRPr>
            </a:lvl8pPr>
            <a:lvl9pPr marL="1828800" fontAlgn="base">
              <a:spcBef>
                <a:spcPct val="0"/>
              </a:spcBef>
              <a:spcAft>
                <a:spcPct val="0"/>
              </a:spcAft>
              <a:tabLst>
                <a:tab pos="915988" algn="l"/>
              </a:tabLst>
              <a:defRPr>
                <a:solidFill>
                  <a:schemeClr val="tx1"/>
                </a:solidFill>
                <a:latin typeface="Arial" panose="020B0604020202020204" pitchFamily="34" charset="0"/>
              </a:defRPr>
            </a:lvl9pPr>
          </a:lstStyle>
          <a:p>
            <a:pPr>
              <a:spcBef>
                <a:spcPct val="20000"/>
              </a:spcBef>
            </a:pPr>
            <a:r>
              <a:rPr lang="en-US" altLang="en-US" sz="1800" b="1" dirty="0">
                <a:solidFill>
                  <a:srgbClr val="F8F8F8"/>
                </a:solidFill>
              </a:rPr>
              <a:t>Commonwealth of Massachusetts</a:t>
            </a:r>
            <a:br>
              <a:rPr lang="en-US" altLang="en-US" sz="1800" b="1" dirty="0">
                <a:solidFill>
                  <a:srgbClr val="F8F8F8"/>
                </a:solidFill>
              </a:rPr>
            </a:br>
            <a:r>
              <a:rPr lang="en-US" altLang="en-US" sz="1800" b="1" dirty="0">
                <a:solidFill>
                  <a:srgbClr val="F8F8F8"/>
                </a:solidFill>
              </a:rPr>
              <a:t>Department of Developmental Services</a:t>
            </a:r>
          </a:p>
          <a:p>
            <a:pPr>
              <a:spcBef>
                <a:spcPct val="20000"/>
              </a:spcBef>
            </a:pPr>
            <a:endParaRPr lang="en-US" altLang="en-US" sz="1800" b="1" dirty="0">
              <a:solidFill>
                <a:srgbClr val="F8F8F8"/>
              </a:solidFill>
            </a:endParaRPr>
          </a:p>
        </p:txBody>
      </p:sp>
      <p:sp>
        <p:nvSpPr>
          <p:cNvPr id="19465" name="Rectangle 9">
            <a:extLst>
              <a:ext uri="{FF2B5EF4-FFF2-40B4-BE49-F238E27FC236}">
                <a16:creationId xmlns:a16="http://schemas.microsoft.com/office/drawing/2014/main" id="{2D22CE32-C7EB-4778-BDA8-6B3021008C28}"/>
              </a:ext>
            </a:extLst>
          </p:cNvPr>
          <p:cNvSpPr>
            <a:spLocks noGrp="1" noChangeArrowheads="1"/>
          </p:cNvSpPr>
          <p:nvPr>
            <p:ph type="sldNum" sz="quarter" idx="4"/>
          </p:nvPr>
        </p:nvSpPr>
        <p:spPr>
          <a:xfrm>
            <a:off x="6553200" y="6245225"/>
            <a:ext cx="2133600" cy="476250"/>
          </a:xfrm>
        </p:spPr>
        <p:txBody>
          <a:bodyPr/>
          <a:lstStyle>
            <a:lvl1pPr>
              <a:defRPr sz="1400">
                <a:latin typeface="Times New Roman" panose="02020603050405020304" pitchFamily="18" charset="0"/>
              </a:defRPr>
            </a:lvl1pPr>
          </a:lstStyle>
          <a:p>
            <a:fld id="{11F2A7F7-62AE-4A65-8C20-79EF7FC70061}" type="slidenum">
              <a:rPr lang="en-US" altLang="en-US"/>
              <a:pPr/>
              <a:t>‹#›</a:t>
            </a:fld>
            <a:endParaRPr lang="en-US"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C6F6-3F29-4F44-998E-4A4DEF32C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E9313B-D57D-4AC2-9650-2DFB050AA5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8B77360-9CF2-48FA-995A-45068893D38E}"/>
              </a:ext>
            </a:extLst>
          </p:cNvPr>
          <p:cNvSpPr>
            <a:spLocks noGrp="1"/>
          </p:cNvSpPr>
          <p:nvPr>
            <p:ph type="sldNum" sz="quarter" idx="10"/>
          </p:nvPr>
        </p:nvSpPr>
        <p:spPr/>
        <p:txBody>
          <a:bodyPr/>
          <a:lstStyle>
            <a:lvl1pPr>
              <a:defRPr/>
            </a:lvl1pPr>
          </a:lstStyle>
          <a:p>
            <a:fld id="{110D8DBC-FF35-4CFF-ACDD-5E0C0A1C11B1}" type="slidenum">
              <a:rPr lang="en-US" altLang="en-US"/>
              <a:pPr/>
              <a:t>‹#›</a:t>
            </a:fld>
            <a:endParaRPr lang="en-US" altLang="en-US" dirty="0"/>
          </a:p>
        </p:txBody>
      </p:sp>
    </p:spTree>
    <p:extLst>
      <p:ext uri="{BB962C8B-B14F-4D97-AF65-F5344CB8AC3E}">
        <p14:creationId xmlns:p14="http://schemas.microsoft.com/office/powerpoint/2010/main" val="21952999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5F35D-794F-4EDB-AFF8-AA4EBEFA4D7F}"/>
              </a:ext>
            </a:extLst>
          </p:cNvPr>
          <p:cNvSpPr>
            <a:spLocks noGrp="1"/>
          </p:cNvSpPr>
          <p:nvPr>
            <p:ph type="title" orient="vert"/>
          </p:nvPr>
        </p:nvSpPr>
        <p:spPr>
          <a:xfrm>
            <a:off x="6667500" y="166688"/>
            <a:ext cx="2095500" cy="61960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0C427-6F5B-44CD-9884-02D7D5CD1F69}"/>
              </a:ext>
            </a:extLst>
          </p:cNvPr>
          <p:cNvSpPr>
            <a:spLocks noGrp="1"/>
          </p:cNvSpPr>
          <p:nvPr>
            <p:ph type="body" orient="vert" idx="1"/>
          </p:nvPr>
        </p:nvSpPr>
        <p:spPr>
          <a:xfrm>
            <a:off x="381000" y="166688"/>
            <a:ext cx="6134100" cy="6196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73A3FB3-B7F5-4E4A-B307-8EEB3B2BCA63}"/>
              </a:ext>
            </a:extLst>
          </p:cNvPr>
          <p:cNvSpPr>
            <a:spLocks noGrp="1"/>
          </p:cNvSpPr>
          <p:nvPr>
            <p:ph type="sldNum" sz="quarter" idx="10"/>
          </p:nvPr>
        </p:nvSpPr>
        <p:spPr/>
        <p:txBody>
          <a:bodyPr/>
          <a:lstStyle>
            <a:lvl1pPr>
              <a:defRPr/>
            </a:lvl1pPr>
          </a:lstStyle>
          <a:p>
            <a:fld id="{117F62D1-4A70-4618-A5FF-104E9A8694A3}" type="slidenum">
              <a:rPr lang="en-US" altLang="en-US"/>
              <a:pPr/>
              <a:t>‹#›</a:t>
            </a:fld>
            <a:endParaRPr lang="en-US" altLang="en-US" dirty="0"/>
          </a:p>
        </p:txBody>
      </p:sp>
    </p:spTree>
    <p:extLst>
      <p:ext uri="{BB962C8B-B14F-4D97-AF65-F5344CB8AC3E}">
        <p14:creationId xmlns:p14="http://schemas.microsoft.com/office/powerpoint/2010/main" val="38103139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35AD1-DF3E-4654-A766-0B3896B10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E9847-14E2-4F53-AB00-515E240B4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5BD337D-4A63-47FB-B72D-EC64D7B8C565}"/>
              </a:ext>
            </a:extLst>
          </p:cNvPr>
          <p:cNvSpPr>
            <a:spLocks noGrp="1"/>
          </p:cNvSpPr>
          <p:nvPr>
            <p:ph type="sldNum" sz="quarter" idx="10"/>
          </p:nvPr>
        </p:nvSpPr>
        <p:spPr/>
        <p:txBody>
          <a:bodyPr/>
          <a:lstStyle>
            <a:lvl1pPr>
              <a:defRPr/>
            </a:lvl1pPr>
          </a:lstStyle>
          <a:p>
            <a:fld id="{A86E1535-C196-4635-8B22-18A9155A5B8B}" type="slidenum">
              <a:rPr lang="en-US" altLang="en-US"/>
              <a:pPr/>
              <a:t>‹#›</a:t>
            </a:fld>
            <a:endParaRPr lang="en-US" altLang="en-US" dirty="0"/>
          </a:p>
        </p:txBody>
      </p:sp>
    </p:spTree>
    <p:extLst>
      <p:ext uri="{BB962C8B-B14F-4D97-AF65-F5344CB8AC3E}">
        <p14:creationId xmlns:p14="http://schemas.microsoft.com/office/powerpoint/2010/main" val="1209304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0419C-389B-49EE-B26B-5963CEAC7E6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255CF9-E48B-482A-B8F0-1BC7C78EA6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818D8468-7E82-449A-A128-49C2BF16427F}"/>
              </a:ext>
            </a:extLst>
          </p:cNvPr>
          <p:cNvSpPr>
            <a:spLocks noGrp="1"/>
          </p:cNvSpPr>
          <p:nvPr>
            <p:ph type="sldNum" sz="quarter" idx="10"/>
          </p:nvPr>
        </p:nvSpPr>
        <p:spPr/>
        <p:txBody>
          <a:bodyPr/>
          <a:lstStyle>
            <a:lvl1pPr>
              <a:defRPr/>
            </a:lvl1pPr>
          </a:lstStyle>
          <a:p>
            <a:fld id="{2F3BB189-058B-4BB2-96E9-26B3A13206BD}" type="slidenum">
              <a:rPr lang="en-US" altLang="en-US"/>
              <a:pPr/>
              <a:t>‹#›</a:t>
            </a:fld>
            <a:endParaRPr lang="en-US" altLang="en-US" dirty="0"/>
          </a:p>
        </p:txBody>
      </p:sp>
    </p:spTree>
    <p:extLst>
      <p:ext uri="{BB962C8B-B14F-4D97-AF65-F5344CB8AC3E}">
        <p14:creationId xmlns:p14="http://schemas.microsoft.com/office/powerpoint/2010/main" val="39925958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A2F4-4640-4443-989B-6C88DC3EB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E29148-5445-49A3-B894-91E36B42AACD}"/>
              </a:ext>
            </a:extLst>
          </p:cNvPr>
          <p:cNvSpPr>
            <a:spLocks noGrp="1"/>
          </p:cNvSpPr>
          <p:nvPr>
            <p:ph sz="half" idx="1"/>
          </p:nvPr>
        </p:nvSpPr>
        <p:spPr>
          <a:xfrm>
            <a:off x="381000" y="1409700"/>
            <a:ext cx="411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EB6FB-0585-44C2-ADB3-8AA8C07AB33C}"/>
              </a:ext>
            </a:extLst>
          </p:cNvPr>
          <p:cNvSpPr>
            <a:spLocks noGrp="1"/>
          </p:cNvSpPr>
          <p:nvPr>
            <p:ph sz="half" idx="2"/>
          </p:nvPr>
        </p:nvSpPr>
        <p:spPr>
          <a:xfrm>
            <a:off x="4648200" y="1409700"/>
            <a:ext cx="411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58CF89F-BD38-499F-B28F-5D5A9EA277CA}"/>
              </a:ext>
            </a:extLst>
          </p:cNvPr>
          <p:cNvSpPr>
            <a:spLocks noGrp="1"/>
          </p:cNvSpPr>
          <p:nvPr>
            <p:ph type="sldNum" sz="quarter" idx="10"/>
          </p:nvPr>
        </p:nvSpPr>
        <p:spPr/>
        <p:txBody>
          <a:bodyPr/>
          <a:lstStyle>
            <a:lvl1pPr>
              <a:defRPr/>
            </a:lvl1pPr>
          </a:lstStyle>
          <a:p>
            <a:fld id="{DA08403C-5E34-4E4F-99A0-F87905D8A795}" type="slidenum">
              <a:rPr lang="en-US" altLang="en-US"/>
              <a:pPr/>
              <a:t>‹#›</a:t>
            </a:fld>
            <a:endParaRPr lang="en-US" altLang="en-US" dirty="0"/>
          </a:p>
        </p:txBody>
      </p:sp>
    </p:spTree>
    <p:extLst>
      <p:ext uri="{BB962C8B-B14F-4D97-AF65-F5344CB8AC3E}">
        <p14:creationId xmlns:p14="http://schemas.microsoft.com/office/powerpoint/2010/main" val="25475413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C2AE-68E4-4076-A8E5-20CF50C6A9E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7833E9-B417-4D33-BF08-17A472D16E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495FE8-16E3-4FB0-A194-A2569027507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2A13B-5BF2-4302-95B8-CA31177771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1CCE5-5A90-4F8E-9449-AC75DCB5A4A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AD08D6D-2191-4204-9BD3-2F6DB9649C53}"/>
              </a:ext>
            </a:extLst>
          </p:cNvPr>
          <p:cNvSpPr>
            <a:spLocks noGrp="1"/>
          </p:cNvSpPr>
          <p:nvPr>
            <p:ph type="sldNum" sz="quarter" idx="10"/>
          </p:nvPr>
        </p:nvSpPr>
        <p:spPr/>
        <p:txBody>
          <a:bodyPr/>
          <a:lstStyle>
            <a:lvl1pPr>
              <a:defRPr/>
            </a:lvl1pPr>
          </a:lstStyle>
          <a:p>
            <a:fld id="{09D80A16-707E-4C93-9D93-84CD47684092}" type="slidenum">
              <a:rPr lang="en-US" altLang="en-US"/>
              <a:pPr/>
              <a:t>‹#›</a:t>
            </a:fld>
            <a:endParaRPr lang="en-US" altLang="en-US" dirty="0"/>
          </a:p>
        </p:txBody>
      </p:sp>
    </p:spTree>
    <p:extLst>
      <p:ext uri="{BB962C8B-B14F-4D97-AF65-F5344CB8AC3E}">
        <p14:creationId xmlns:p14="http://schemas.microsoft.com/office/powerpoint/2010/main" val="155925710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8588-5D1A-4E62-859D-F397063A143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8E202AB-E38E-4F12-BBC2-A5B1C29FC093}"/>
              </a:ext>
            </a:extLst>
          </p:cNvPr>
          <p:cNvSpPr>
            <a:spLocks noGrp="1"/>
          </p:cNvSpPr>
          <p:nvPr>
            <p:ph type="sldNum" sz="quarter" idx="10"/>
          </p:nvPr>
        </p:nvSpPr>
        <p:spPr/>
        <p:txBody>
          <a:bodyPr/>
          <a:lstStyle>
            <a:lvl1pPr>
              <a:defRPr/>
            </a:lvl1pPr>
          </a:lstStyle>
          <a:p>
            <a:fld id="{25219C31-F7C7-45DA-80F5-030859D51ACD}" type="slidenum">
              <a:rPr lang="en-US" altLang="en-US"/>
              <a:pPr/>
              <a:t>‹#›</a:t>
            </a:fld>
            <a:endParaRPr lang="en-US" altLang="en-US" dirty="0"/>
          </a:p>
        </p:txBody>
      </p:sp>
    </p:spTree>
    <p:extLst>
      <p:ext uri="{BB962C8B-B14F-4D97-AF65-F5344CB8AC3E}">
        <p14:creationId xmlns:p14="http://schemas.microsoft.com/office/powerpoint/2010/main" val="34472167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58243F-3890-465E-A928-0D756B41BC53}"/>
              </a:ext>
            </a:extLst>
          </p:cNvPr>
          <p:cNvSpPr>
            <a:spLocks noGrp="1"/>
          </p:cNvSpPr>
          <p:nvPr>
            <p:ph type="sldNum" sz="quarter" idx="10"/>
          </p:nvPr>
        </p:nvSpPr>
        <p:spPr/>
        <p:txBody>
          <a:bodyPr/>
          <a:lstStyle>
            <a:lvl1pPr>
              <a:defRPr/>
            </a:lvl1pPr>
          </a:lstStyle>
          <a:p>
            <a:fld id="{E0CB0509-3858-4A2E-99DB-9BBD843137C4}" type="slidenum">
              <a:rPr lang="en-US" altLang="en-US"/>
              <a:pPr/>
              <a:t>‹#›</a:t>
            </a:fld>
            <a:endParaRPr lang="en-US" altLang="en-US" dirty="0"/>
          </a:p>
        </p:txBody>
      </p:sp>
    </p:spTree>
    <p:extLst>
      <p:ext uri="{BB962C8B-B14F-4D97-AF65-F5344CB8AC3E}">
        <p14:creationId xmlns:p14="http://schemas.microsoft.com/office/powerpoint/2010/main" val="29508731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A624-E8F7-4F5D-B19D-FFC27D36DE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7DC97F-68B2-4314-BC09-5C048CF8196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B89DD-C1E1-495B-9FF7-2DE168BB12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9394A91E-63A5-4730-A822-EF52EE65130A}"/>
              </a:ext>
            </a:extLst>
          </p:cNvPr>
          <p:cNvSpPr>
            <a:spLocks noGrp="1"/>
          </p:cNvSpPr>
          <p:nvPr>
            <p:ph type="sldNum" sz="quarter" idx="10"/>
          </p:nvPr>
        </p:nvSpPr>
        <p:spPr/>
        <p:txBody>
          <a:bodyPr/>
          <a:lstStyle>
            <a:lvl1pPr>
              <a:defRPr/>
            </a:lvl1pPr>
          </a:lstStyle>
          <a:p>
            <a:fld id="{FF6D3D14-02CE-4FE9-930B-4B372AD76457}" type="slidenum">
              <a:rPr lang="en-US" altLang="en-US"/>
              <a:pPr/>
              <a:t>‹#›</a:t>
            </a:fld>
            <a:endParaRPr lang="en-US" altLang="en-US" dirty="0"/>
          </a:p>
        </p:txBody>
      </p:sp>
    </p:spTree>
    <p:extLst>
      <p:ext uri="{BB962C8B-B14F-4D97-AF65-F5344CB8AC3E}">
        <p14:creationId xmlns:p14="http://schemas.microsoft.com/office/powerpoint/2010/main" val="295871026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14F8-71D8-42EE-A948-7950B3D1B96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04F7E9-912E-47EA-8347-0095678EDB4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9288BC-79B1-4628-8035-C50D2149A5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03595AF2-B69E-4B21-910E-1644B026A3D9}"/>
              </a:ext>
            </a:extLst>
          </p:cNvPr>
          <p:cNvSpPr>
            <a:spLocks noGrp="1"/>
          </p:cNvSpPr>
          <p:nvPr>
            <p:ph type="sldNum" sz="quarter" idx="10"/>
          </p:nvPr>
        </p:nvSpPr>
        <p:spPr/>
        <p:txBody>
          <a:bodyPr/>
          <a:lstStyle>
            <a:lvl1pPr>
              <a:defRPr/>
            </a:lvl1pPr>
          </a:lstStyle>
          <a:p>
            <a:fld id="{0A0E767D-612A-4751-9A44-8500FB83D476}" type="slidenum">
              <a:rPr lang="en-US" altLang="en-US"/>
              <a:pPr/>
              <a:t>‹#›</a:t>
            </a:fld>
            <a:endParaRPr lang="en-US" altLang="en-US" dirty="0"/>
          </a:p>
        </p:txBody>
      </p:sp>
    </p:spTree>
    <p:extLst>
      <p:ext uri="{BB962C8B-B14F-4D97-AF65-F5344CB8AC3E}">
        <p14:creationId xmlns:p14="http://schemas.microsoft.com/office/powerpoint/2010/main" val="16110320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8434" name="Picture 2" descr="top blue">
            <a:extLst>
              <a:ext uri="{FF2B5EF4-FFF2-40B4-BE49-F238E27FC236}">
                <a16:creationId xmlns:a16="http://schemas.microsoft.com/office/drawing/2014/main" id="{AFD0168A-CE93-4277-B88A-E81B4DDB176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9155113" cy="715963"/>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3">
            <a:extLst>
              <a:ext uri="{FF2B5EF4-FFF2-40B4-BE49-F238E27FC236}">
                <a16:creationId xmlns:a16="http://schemas.microsoft.com/office/drawing/2014/main" id="{3390B0F8-B83F-49BF-AACA-2392F64A8254}"/>
              </a:ext>
            </a:extLst>
          </p:cNvPr>
          <p:cNvSpPr>
            <a:spLocks noGrp="1" noChangeArrowheads="1"/>
          </p:cNvSpPr>
          <p:nvPr>
            <p:ph type="title"/>
          </p:nvPr>
        </p:nvSpPr>
        <p:spPr bwMode="auto">
          <a:xfrm>
            <a:off x="838200" y="166688"/>
            <a:ext cx="67818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8436" name="Rectangle 4">
            <a:extLst>
              <a:ext uri="{FF2B5EF4-FFF2-40B4-BE49-F238E27FC236}">
                <a16:creationId xmlns:a16="http://schemas.microsoft.com/office/drawing/2014/main" id="{B0AB6822-0C77-42F3-BD50-A517FB00234A}"/>
              </a:ext>
            </a:extLst>
          </p:cNvPr>
          <p:cNvSpPr>
            <a:spLocks noGrp="1" noChangeArrowheads="1"/>
          </p:cNvSpPr>
          <p:nvPr>
            <p:ph type="body" idx="1"/>
          </p:nvPr>
        </p:nvSpPr>
        <p:spPr bwMode="auto">
          <a:xfrm>
            <a:off x="381000" y="1409700"/>
            <a:ext cx="838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7" name="Line 5">
            <a:extLst>
              <a:ext uri="{FF2B5EF4-FFF2-40B4-BE49-F238E27FC236}">
                <a16:creationId xmlns:a16="http://schemas.microsoft.com/office/drawing/2014/main" id="{B2B4627C-85A7-4A17-8C94-5D51E738AC9C}"/>
              </a:ext>
            </a:extLst>
          </p:cNvPr>
          <p:cNvSpPr>
            <a:spLocks noChangeShapeType="1"/>
          </p:cNvSpPr>
          <p:nvPr/>
        </p:nvSpPr>
        <p:spPr bwMode="auto">
          <a:xfrm>
            <a:off x="-15875" y="6856413"/>
            <a:ext cx="915987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endParaRPr lang="en-US" dirty="0"/>
          </a:p>
        </p:txBody>
      </p:sp>
      <p:pic>
        <p:nvPicPr>
          <p:cNvPr id="18438" name="Picture 6" descr="best ver2b seal">
            <a:extLst>
              <a:ext uri="{FF2B5EF4-FFF2-40B4-BE49-F238E27FC236}">
                <a16:creationId xmlns:a16="http://schemas.microsoft.com/office/drawing/2014/main" id="{357E8540-5ABB-4433-BCF4-D6FE038E5140}"/>
              </a:ext>
            </a:extLst>
          </p:cNvPr>
          <p:cNvPicPr>
            <a:picLocks noChangeAspect="1" noChangeArrowheads="1"/>
          </p:cNvPicPr>
          <p:nvPr/>
        </p:nvPicPr>
        <p:blipFill>
          <a:blip r:embed="rId14">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9525" y="30163"/>
            <a:ext cx="650875" cy="623887"/>
          </a:xfrm>
          <a:prstGeom prst="rect">
            <a:avLst/>
          </a:prstGeom>
          <a:noFill/>
          <a:extLst>
            <a:ext uri="{909E8E84-426E-40DD-AFC4-6F175D3DCCD1}">
              <a14:hiddenFill xmlns:a14="http://schemas.microsoft.com/office/drawing/2010/main">
                <a:solidFill>
                  <a:srgbClr val="FFFFFF"/>
                </a:solidFill>
              </a14:hiddenFill>
            </a:ext>
          </a:extLst>
        </p:spPr>
      </p:pic>
      <p:sp>
        <p:nvSpPr>
          <p:cNvPr id="18440" name="Rectangle 8">
            <a:extLst>
              <a:ext uri="{FF2B5EF4-FFF2-40B4-BE49-F238E27FC236}">
                <a16:creationId xmlns:a16="http://schemas.microsoft.com/office/drawing/2014/main" id="{44053E54-94B5-48A9-B179-FECC59BE8B7E}"/>
              </a:ext>
            </a:extLst>
          </p:cNvPr>
          <p:cNvSpPr>
            <a:spLocks noGrp="1" noChangeArrowheads="1"/>
          </p:cNvSpPr>
          <p:nvPr>
            <p:ph type="sldNum" sz="quarter" idx="4"/>
          </p:nvPr>
        </p:nvSpPr>
        <p:spPr bwMode="auto">
          <a:xfrm>
            <a:off x="6019800" y="6229350"/>
            <a:ext cx="2667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fld id="{BDD862D4-0328-42DA-9215-B66DE785A2C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algn="l" rtl="0" fontAlgn="base">
        <a:lnSpc>
          <a:spcPct val="85000"/>
        </a:lnSpc>
        <a:spcBef>
          <a:spcPct val="0"/>
        </a:spcBef>
        <a:spcAft>
          <a:spcPct val="0"/>
        </a:spcAft>
        <a:defRPr sz="2000" b="1" kern="1200">
          <a:solidFill>
            <a:schemeClr val="bg1"/>
          </a:solidFill>
          <a:latin typeface="+mj-lt"/>
          <a:ea typeface="+mj-ea"/>
          <a:cs typeface="+mj-cs"/>
        </a:defRPr>
      </a:lvl1pPr>
      <a:lvl2pPr algn="l" rtl="0" fontAlgn="base">
        <a:lnSpc>
          <a:spcPct val="85000"/>
        </a:lnSpc>
        <a:spcBef>
          <a:spcPct val="0"/>
        </a:spcBef>
        <a:spcAft>
          <a:spcPct val="0"/>
        </a:spcAft>
        <a:defRPr sz="2000" b="1">
          <a:solidFill>
            <a:schemeClr val="bg1"/>
          </a:solidFill>
          <a:latin typeface="Arial" panose="020B0604020202020204" pitchFamily="34" charset="0"/>
        </a:defRPr>
      </a:lvl2pPr>
      <a:lvl3pPr algn="l" rtl="0" fontAlgn="base">
        <a:lnSpc>
          <a:spcPct val="85000"/>
        </a:lnSpc>
        <a:spcBef>
          <a:spcPct val="0"/>
        </a:spcBef>
        <a:spcAft>
          <a:spcPct val="0"/>
        </a:spcAft>
        <a:defRPr sz="2000" b="1">
          <a:solidFill>
            <a:schemeClr val="bg1"/>
          </a:solidFill>
          <a:latin typeface="Arial" panose="020B0604020202020204" pitchFamily="34" charset="0"/>
        </a:defRPr>
      </a:lvl3pPr>
      <a:lvl4pPr algn="l" rtl="0" fontAlgn="base">
        <a:lnSpc>
          <a:spcPct val="85000"/>
        </a:lnSpc>
        <a:spcBef>
          <a:spcPct val="0"/>
        </a:spcBef>
        <a:spcAft>
          <a:spcPct val="0"/>
        </a:spcAft>
        <a:defRPr sz="2000" b="1">
          <a:solidFill>
            <a:schemeClr val="bg1"/>
          </a:solidFill>
          <a:latin typeface="Arial" panose="020B0604020202020204" pitchFamily="34" charset="0"/>
        </a:defRPr>
      </a:lvl4pPr>
      <a:lvl5pPr algn="l" rtl="0" fontAlgn="base">
        <a:lnSpc>
          <a:spcPct val="85000"/>
        </a:lnSpc>
        <a:spcBef>
          <a:spcPct val="0"/>
        </a:spcBef>
        <a:spcAft>
          <a:spcPct val="0"/>
        </a:spcAft>
        <a:defRPr sz="2000" b="1">
          <a:solidFill>
            <a:schemeClr val="bg1"/>
          </a:solidFill>
          <a:latin typeface="Arial" panose="020B0604020202020204" pitchFamily="34" charset="0"/>
        </a:defRPr>
      </a:lvl5pPr>
      <a:lvl6pPr marL="457200" algn="l" rtl="0" fontAlgn="base">
        <a:lnSpc>
          <a:spcPct val="85000"/>
        </a:lnSpc>
        <a:spcBef>
          <a:spcPct val="0"/>
        </a:spcBef>
        <a:spcAft>
          <a:spcPct val="0"/>
        </a:spcAft>
        <a:defRPr sz="2000" b="1">
          <a:solidFill>
            <a:schemeClr val="bg1"/>
          </a:solidFill>
          <a:latin typeface="Arial" panose="020B0604020202020204" pitchFamily="34" charset="0"/>
        </a:defRPr>
      </a:lvl6pPr>
      <a:lvl7pPr marL="914400" algn="l" rtl="0" fontAlgn="base">
        <a:lnSpc>
          <a:spcPct val="85000"/>
        </a:lnSpc>
        <a:spcBef>
          <a:spcPct val="0"/>
        </a:spcBef>
        <a:spcAft>
          <a:spcPct val="0"/>
        </a:spcAft>
        <a:defRPr sz="2000" b="1">
          <a:solidFill>
            <a:schemeClr val="bg1"/>
          </a:solidFill>
          <a:latin typeface="Arial" panose="020B0604020202020204" pitchFamily="34" charset="0"/>
        </a:defRPr>
      </a:lvl7pPr>
      <a:lvl8pPr marL="1371600" algn="l" rtl="0" fontAlgn="base">
        <a:lnSpc>
          <a:spcPct val="85000"/>
        </a:lnSpc>
        <a:spcBef>
          <a:spcPct val="0"/>
        </a:spcBef>
        <a:spcAft>
          <a:spcPct val="0"/>
        </a:spcAft>
        <a:defRPr sz="2000" b="1">
          <a:solidFill>
            <a:schemeClr val="bg1"/>
          </a:solidFill>
          <a:latin typeface="Arial" panose="020B0604020202020204" pitchFamily="34" charset="0"/>
        </a:defRPr>
      </a:lvl8pPr>
      <a:lvl9pPr marL="1828800" algn="l" rtl="0" fontAlgn="base">
        <a:lnSpc>
          <a:spcPct val="85000"/>
        </a:lnSpc>
        <a:spcBef>
          <a:spcPct val="0"/>
        </a:spcBef>
        <a:spcAft>
          <a:spcPct val="0"/>
        </a:spcAft>
        <a:defRPr sz="2000" b="1">
          <a:solidFill>
            <a:schemeClr val="bg1"/>
          </a:solidFill>
          <a:latin typeface="Arial" panose="020B0604020202020204" pitchFamily="34" charset="0"/>
        </a:defRPr>
      </a:lvl9pPr>
    </p:titleStyle>
    <p:bodyStyle>
      <a:lvl1pPr algn="l" rtl="0" fontAlgn="base">
        <a:lnSpc>
          <a:spcPct val="90000"/>
        </a:lnSpc>
        <a:spcBef>
          <a:spcPct val="25000"/>
        </a:spcBef>
        <a:spcAft>
          <a:spcPct val="0"/>
        </a:spcAft>
        <a:buClr>
          <a:srgbClr val="CC0033"/>
        </a:buClr>
        <a:defRPr kern="1200">
          <a:solidFill>
            <a:schemeClr val="tx1"/>
          </a:solidFill>
          <a:latin typeface="+mn-lt"/>
          <a:ea typeface="+mn-ea"/>
          <a:cs typeface="+mn-cs"/>
        </a:defRPr>
      </a:lvl1pPr>
      <a:lvl2pPr marL="282575" indent="-168275" algn="l" rtl="0" fontAlgn="base">
        <a:lnSpc>
          <a:spcPct val="90000"/>
        </a:lnSpc>
        <a:spcBef>
          <a:spcPct val="25000"/>
        </a:spcBef>
        <a:spcAft>
          <a:spcPct val="0"/>
        </a:spcAft>
        <a:buClr>
          <a:srgbClr val="CC0033"/>
        </a:buClr>
        <a:buChar char="•"/>
        <a:defRPr sz="1600" kern="1200">
          <a:solidFill>
            <a:schemeClr val="tx1"/>
          </a:solidFill>
          <a:latin typeface="+mn-lt"/>
          <a:ea typeface="+mn-ea"/>
          <a:cs typeface="+mn-cs"/>
        </a:defRPr>
      </a:lvl2pPr>
      <a:lvl3pPr marL="566738" indent="-169863" algn="l" rtl="0" fontAlgn="base">
        <a:lnSpc>
          <a:spcPct val="90000"/>
        </a:lnSpc>
        <a:spcBef>
          <a:spcPct val="25000"/>
        </a:spcBef>
        <a:spcAft>
          <a:spcPct val="0"/>
        </a:spcAft>
        <a:buClr>
          <a:srgbClr val="CC0033"/>
        </a:buClr>
        <a:buFont typeface="Wingdings" panose="05000000000000000000" pitchFamily="2" charset="2"/>
        <a:buChar char="§"/>
        <a:defRPr sz="1400" kern="1200">
          <a:solidFill>
            <a:schemeClr val="tx1"/>
          </a:solidFill>
          <a:latin typeface="+mn-lt"/>
          <a:ea typeface="+mn-ea"/>
          <a:cs typeface="+mn-cs"/>
        </a:defRPr>
      </a:lvl3pPr>
      <a:lvl4pPr marL="914400" indent="-233363" algn="l" rtl="0" fontAlgn="base">
        <a:lnSpc>
          <a:spcPct val="90000"/>
        </a:lnSpc>
        <a:spcBef>
          <a:spcPct val="25000"/>
        </a:spcBef>
        <a:spcAft>
          <a:spcPct val="0"/>
        </a:spcAft>
        <a:buClr>
          <a:srgbClr val="CC0033"/>
        </a:buClr>
        <a:buChar char="–"/>
        <a:defRPr sz="1200" kern="1200">
          <a:solidFill>
            <a:schemeClr val="tx1"/>
          </a:solidFill>
          <a:latin typeface="+mn-lt"/>
          <a:ea typeface="+mn-ea"/>
          <a:cs typeface="+mn-cs"/>
        </a:defRPr>
      </a:lvl4pPr>
      <a:lvl5pPr marL="1262063" indent="-233363" algn="l" rtl="0" fontAlgn="base">
        <a:lnSpc>
          <a:spcPct val="90000"/>
        </a:lnSpc>
        <a:spcBef>
          <a:spcPct val="25000"/>
        </a:spcBef>
        <a:spcAft>
          <a:spcPct val="0"/>
        </a:spcAft>
        <a:buClr>
          <a:srgbClr val="CC0033"/>
        </a:buClr>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commons.wikimedia.org/wiki/File:Smartphone_icon_-_Noun_Project_283536.sv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mathematica.stackexchange.com/questions/26268/qr-code-in-shopping-cart-handle" TargetMode="Externa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mathematica.stackexchange.com/questions/26268/qr-code-in-shopping-cart-handle" TargetMode="Externa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mathematica.stackexchange.com/questions/26268/qr-code-in-shopping-cart-handle"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openclipart.org/detail/177571/dwcheckyes---complete-by-forest51690-177571" TargetMode="External"/><Relationship Id="rId7" Type="http://schemas.openxmlformats.org/officeDocument/2006/relationships/hyperlink" Target="http://mathematica.stackexchange.com/questions/26268/qr-code-in-shopping-cart-handle"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otss.my.centrif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otss.my.centrify.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0DF12F1E-DCFF-4A85-9257-A2D3786BDDBD}"/>
              </a:ext>
            </a:extLst>
          </p:cNvPr>
          <p:cNvSpPr>
            <a:spLocks noGrp="1" noChangeArrowheads="1"/>
          </p:cNvSpPr>
          <p:nvPr>
            <p:ph type="subTitle" idx="1"/>
          </p:nvPr>
        </p:nvSpPr>
        <p:spPr>
          <a:xfrm>
            <a:off x="3429000" y="4038600"/>
            <a:ext cx="5505450" cy="2139950"/>
          </a:xfrm>
        </p:spPr>
        <p:txBody>
          <a:bodyPr/>
          <a:lstStyle/>
          <a:p>
            <a:pPr algn="l"/>
            <a:r>
              <a:rPr lang="en-US" altLang="en-US" sz="2000" b="1" dirty="0"/>
              <a:t>DDS MFA and VPN setup Demonstration</a:t>
            </a:r>
          </a:p>
          <a:p>
            <a:pPr algn="l"/>
            <a:endParaRPr lang="en-US" altLang="en-US" sz="2000" b="1" dirty="0"/>
          </a:p>
          <a:p>
            <a:pPr algn="l"/>
            <a:r>
              <a:rPr lang="en-US" altLang="en-US" sz="2000" dirty="0"/>
              <a:t>June 4, 2020</a:t>
            </a:r>
          </a:p>
          <a:p>
            <a:endParaRPr lang="en-US" altLang="en-US" sz="2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10</a:t>
            </a:fld>
            <a:endParaRPr lang="en-US" altLang="en-US" dirty="0"/>
          </a:p>
        </p:txBody>
      </p:sp>
      <p:sp>
        <p:nvSpPr>
          <p:cNvPr id="13" name="TextBox 12">
            <a:extLst>
              <a:ext uri="{FF2B5EF4-FFF2-40B4-BE49-F238E27FC236}">
                <a16:creationId xmlns:a16="http://schemas.microsoft.com/office/drawing/2014/main" id="{32788F40-E551-4D2B-B54A-8B19D8469068}"/>
              </a:ext>
            </a:extLst>
          </p:cNvPr>
          <p:cNvSpPr txBox="1"/>
          <p:nvPr/>
        </p:nvSpPr>
        <p:spPr>
          <a:xfrm>
            <a:off x="352425" y="1273506"/>
            <a:ext cx="7954297" cy="769441"/>
          </a:xfrm>
          <a:prstGeom prst="rect">
            <a:avLst/>
          </a:prstGeom>
          <a:solidFill>
            <a:srgbClr val="FFFF00"/>
          </a:solidFill>
        </p:spPr>
        <p:txBody>
          <a:bodyPr wrap="square" rtlCol="0">
            <a:spAutoFit/>
          </a:bodyPr>
          <a:lstStyle/>
          <a:p>
            <a:r>
              <a:rPr lang="en-US" sz="2200" u="sng" dirty="0">
                <a:latin typeface="Gill Sans MT" panose="020B0502020104020203" pitchFamily="34" charset="0"/>
              </a:rPr>
              <a:t>Step 3: </a:t>
            </a:r>
            <a:r>
              <a:rPr lang="en-US" sz="2200" dirty="0">
                <a:latin typeface="Gill Sans MT" panose="020B0502020104020203" pitchFamily="34" charset="0"/>
              </a:rPr>
              <a:t> For this step, you will need the Centrify webpage open on your computer and you will need your smartphone readily available.  </a:t>
            </a:r>
          </a:p>
        </p:txBody>
      </p:sp>
      <p:grpSp>
        <p:nvGrpSpPr>
          <p:cNvPr id="14" name="Group 13">
            <a:extLst>
              <a:ext uri="{FF2B5EF4-FFF2-40B4-BE49-F238E27FC236}">
                <a16:creationId xmlns:a16="http://schemas.microsoft.com/office/drawing/2014/main" id="{536FCAAF-58F1-41DE-AEDE-50052CD80366}"/>
              </a:ext>
            </a:extLst>
          </p:cNvPr>
          <p:cNvGrpSpPr/>
          <p:nvPr/>
        </p:nvGrpSpPr>
        <p:grpSpPr>
          <a:xfrm>
            <a:off x="938161" y="2317737"/>
            <a:ext cx="4628217" cy="3361744"/>
            <a:chOff x="422460" y="1975778"/>
            <a:chExt cx="6364965" cy="4186841"/>
          </a:xfrm>
        </p:grpSpPr>
        <p:pic>
          <p:nvPicPr>
            <p:cNvPr id="15" name="Picture 14">
              <a:extLst>
                <a:ext uri="{FF2B5EF4-FFF2-40B4-BE49-F238E27FC236}">
                  <a16:creationId xmlns:a16="http://schemas.microsoft.com/office/drawing/2014/main" id="{CDDD33E3-FFFA-44CE-A606-D2B6C8B79D0D}"/>
                </a:ext>
              </a:extLst>
            </p:cNvPr>
            <p:cNvPicPr>
              <a:picLocks noChangeAspect="1"/>
            </p:cNvPicPr>
            <p:nvPr/>
          </p:nvPicPr>
          <p:blipFill rotWithShape="1">
            <a:blip r:embed="rId2"/>
            <a:srcRect t="10155" b="8625"/>
            <a:stretch/>
          </p:blipFill>
          <p:spPr>
            <a:xfrm>
              <a:off x="422460" y="1975778"/>
              <a:ext cx="6364965" cy="4186841"/>
            </a:xfrm>
            <a:prstGeom prst="rect">
              <a:avLst/>
            </a:prstGeom>
            <a:ln>
              <a:solidFill>
                <a:srgbClr val="CCC9BA"/>
              </a:solidFill>
            </a:ln>
          </p:spPr>
        </p:pic>
        <p:sp>
          <p:nvSpPr>
            <p:cNvPr id="17" name="Rectangle 16">
              <a:extLst>
                <a:ext uri="{FF2B5EF4-FFF2-40B4-BE49-F238E27FC236}">
                  <a16:creationId xmlns:a16="http://schemas.microsoft.com/office/drawing/2014/main" id="{A70C0A28-8307-4609-AC40-CC1F6FE60D91}"/>
                </a:ext>
              </a:extLst>
            </p:cNvPr>
            <p:cNvSpPr/>
            <p:nvPr/>
          </p:nvSpPr>
          <p:spPr>
            <a:xfrm>
              <a:off x="1006454" y="2774715"/>
              <a:ext cx="601417" cy="21413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5961501-D248-4ED4-878F-5160DA038B91}"/>
                </a:ext>
              </a:extLst>
            </p:cNvPr>
            <p:cNvSpPr/>
            <p:nvPr/>
          </p:nvSpPr>
          <p:spPr>
            <a:xfrm>
              <a:off x="1006454" y="3015055"/>
              <a:ext cx="355941" cy="17717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ABCCAF15-14C0-4359-BEBC-7E811D5673CC}"/>
              </a:ext>
            </a:extLst>
          </p:cNvPr>
          <p:cNvGrpSpPr/>
          <p:nvPr/>
        </p:nvGrpSpPr>
        <p:grpSpPr>
          <a:xfrm>
            <a:off x="5194134" y="2402052"/>
            <a:ext cx="3088592" cy="3088592"/>
            <a:chOff x="5110009" y="2340965"/>
            <a:chExt cx="3088592" cy="3088592"/>
          </a:xfrm>
        </p:grpSpPr>
        <p:pic>
          <p:nvPicPr>
            <p:cNvPr id="21" name="Picture 20">
              <a:extLst>
                <a:ext uri="{FF2B5EF4-FFF2-40B4-BE49-F238E27FC236}">
                  <a16:creationId xmlns:a16="http://schemas.microsoft.com/office/drawing/2014/main" id="{EE9897D1-9EDC-467C-9661-CC5D52A903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10009" y="2340965"/>
              <a:ext cx="3088592" cy="3088592"/>
            </a:xfrm>
            <a:prstGeom prst="rect">
              <a:avLst/>
            </a:prstGeom>
          </p:spPr>
        </p:pic>
        <p:pic>
          <p:nvPicPr>
            <p:cNvPr id="22" name="Picture 21">
              <a:extLst>
                <a:ext uri="{FF2B5EF4-FFF2-40B4-BE49-F238E27FC236}">
                  <a16:creationId xmlns:a16="http://schemas.microsoft.com/office/drawing/2014/main" id="{53581CB8-6241-4B07-AEF9-4D46C5280A11}"/>
                </a:ext>
              </a:extLst>
            </p:cNvPr>
            <p:cNvPicPr>
              <a:picLocks noChangeAspect="1"/>
            </p:cNvPicPr>
            <p:nvPr/>
          </p:nvPicPr>
          <p:blipFill rotWithShape="1">
            <a:blip r:embed="rId5"/>
            <a:srcRect l="3587" t="7431" r="72126" b="80960"/>
            <a:stretch/>
          </p:blipFill>
          <p:spPr>
            <a:xfrm>
              <a:off x="6053397" y="3074726"/>
              <a:ext cx="514145" cy="532130"/>
            </a:xfrm>
            <a:prstGeom prst="rect">
              <a:avLst/>
            </a:prstGeom>
            <a:ln>
              <a:noFill/>
            </a:ln>
          </p:spPr>
        </p:pic>
      </p:grpSp>
      <p:sp>
        <p:nvSpPr>
          <p:cNvPr id="23" name="Rectangle 22">
            <a:extLst>
              <a:ext uri="{FF2B5EF4-FFF2-40B4-BE49-F238E27FC236}">
                <a16:creationId xmlns:a16="http://schemas.microsoft.com/office/drawing/2014/main" id="{B1758BE0-4741-4840-95DD-4CA30C3BBFC3}"/>
              </a:ext>
            </a:extLst>
          </p:cNvPr>
          <p:cNvSpPr/>
          <p:nvPr/>
        </p:nvSpPr>
        <p:spPr>
          <a:xfrm>
            <a:off x="349804" y="2091041"/>
            <a:ext cx="7560677" cy="38740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00035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11</a:t>
            </a:fld>
            <a:endParaRPr lang="en-US" altLang="en-US" dirty="0"/>
          </a:p>
        </p:txBody>
      </p:sp>
      <p:sp>
        <p:nvSpPr>
          <p:cNvPr id="18" name="TextBox 17">
            <a:extLst>
              <a:ext uri="{FF2B5EF4-FFF2-40B4-BE49-F238E27FC236}">
                <a16:creationId xmlns:a16="http://schemas.microsoft.com/office/drawing/2014/main" id="{06F403E0-E8B7-4EB0-B260-7A866089F4DE}"/>
              </a:ext>
            </a:extLst>
          </p:cNvPr>
          <p:cNvSpPr txBox="1"/>
          <p:nvPr/>
        </p:nvSpPr>
        <p:spPr>
          <a:xfrm>
            <a:off x="422460" y="1303625"/>
            <a:ext cx="7954297" cy="830997"/>
          </a:xfrm>
          <a:prstGeom prst="rect">
            <a:avLst/>
          </a:prstGeom>
          <a:noFill/>
        </p:spPr>
        <p:txBody>
          <a:bodyPr wrap="square" rtlCol="0">
            <a:spAutoFit/>
          </a:bodyPr>
          <a:lstStyle/>
          <a:p>
            <a:pPr algn="l"/>
            <a:r>
              <a:rPr lang="en-US" sz="2400" u="sng" dirty="0">
                <a:latin typeface="Gill Sans MT" panose="020B0502020104020203" pitchFamily="34" charset="0"/>
              </a:rPr>
              <a:t>Step 3: </a:t>
            </a:r>
            <a:r>
              <a:rPr lang="en-US" sz="2400" dirty="0">
                <a:latin typeface="Gill Sans MT" panose="020B0502020104020203" pitchFamily="34" charset="0"/>
              </a:rPr>
              <a:t> Select Authentication Factors and click “Show QR Code” under OATH OTP Client.</a:t>
            </a:r>
          </a:p>
        </p:txBody>
      </p:sp>
      <p:sp>
        <p:nvSpPr>
          <p:cNvPr id="24" name="Arrow: Bent-Up 23">
            <a:extLst>
              <a:ext uri="{FF2B5EF4-FFF2-40B4-BE49-F238E27FC236}">
                <a16:creationId xmlns:a16="http://schemas.microsoft.com/office/drawing/2014/main" id="{334E94DD-8710-40F9-B34C-B8C86786187B}"/>
              </a:ext>
            </a:extLst>
          </p:cNvPr>
          <p:cNvSpPr/>
          <p:nvPr/>
        </p:nvSpPr>
        <p:spPr>
          <a:xfrm rot="16200000" flipH="1">
            <a:off x="6279082" y="4799941"/>
            <a:ext cx="1584802" cy="446383"/>
          </a:xfrm>
          <a:prstGeom prst="bentUpArrow">
            <a:avLst>
              <a:gd name="adj1" fmla="val 20865"/>
              <a:gd name="adj2" fmla="val 25000"/>
              <a:gd name="adj3" fmla="val 25000"/>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B38874B-7350-47DA-BC5F-871642692851}"/>
              </a:ext>
            </a:extLst>
          </p:cNvPr>
          <p:cNvSpPr txBox="1"/>
          <p:nvPr/>
        </p:nvSpPr>
        <p:spPr>
          <a:xfrm>
            <a:off x="6878455" y="3633075"/>
            <a:ext cx="1700712" cy="523220"/>
          </a:xfrm>
          <a:prstGeom prst="rect">
            <a:avLst/>
          </a:prstGeom>
          <a:solidFill>
            <a:schemeClr val="bg1"/>
          </a:solidFill>
          <a:ln>
            <a:solidFill>
              <a:schemeClr val="tx1"/>
            </a:solidFill>
          </a:ln>
        </p:spPr>
        <p:txBody>
          <a:bodyPr wrap="square" rtlCol="0">
            <a:spAutoFit/>
          </a:bodyPr>
          <a:lstStyle/>
          <a:p>
            <a:pPr algn="l"/>
            <a:r>
              <a:rPr lang="en-US" dirty="0">
                <a:latin typeface="Gill Sans MT" panose="020B0502020104020203" pitchFamily="34" charset="0"/>
              </a:rPr>
              <a:t>Click “Show QR Code”</a:t>
            </a:r>
          </a:p>
        </p:txBody>
      </p:sp>
      <p:cxnSp>
        <p:nvCxnSpPr>
          <p:cNvPr id="26" name="Connector: Elbow 25">
            <a:extLst>
              <a:ext uri="{FF2B5EF4-FFF2-40B4-BE49-F238E27FC236}">
                <a16:creationId xmlns:a16="http://schemas.microsoft.com/office/drawing/2014/main" id="{FB6DB812-C6EB-4E3B-8680-54985DCFF329}"/>
              </a:ext>
            </a:extLst>
          </p:cNvPr>
          <p:cNvCxnSpPr>
            <a:cxnSpLocks/>
          </p:cNvCxnSpPr>
          <p:nvPr/>
        </p:nvCxnSpPr>
        <p:spPr>
          <a:xfrm>
            <a:off x="1558775" y="3709764"/>
            <a:ext cx="317110" cy="2084980"/>
          </a:xfrm>
          <a:prstGeom prst="bentConnector3">
            <a:avLst>
              <a:gd name="adj1" fmla="val 36453"/>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93B19CB4-7F29-4FD7-B731-753C0F839D9B}"/>
              </a:ext>
            </a:extLst>
          </p:cNvPr>
          <p:cNvPicPr>
            <a:picLocks noChangeAspect="1"/>
          </p:cNvPicPr>
          <p:nvPr/>
        </p:nvPicPr>
        <p:blipFill rotWithShape="1">
          <a:blip r:embed="rId2"/>
          <a:srcRect t="10155" b="8625"/>
          <a:stretch/>
        </p:blipFill>
        <p:spPr>
          <a:xfrm>
            <a:off x="513490" y="2137310"/>
            <a:ext cx="6364965" cy="4186841"/>
          </a:xfrm>
          <a:prstGeom prst="rect">
            <a:avLst/>
          </a:prstGeom>
          <a:ln>
            <a:solidFill>
              <a:srgbClr val="CCC9BA"/>
            </a:solidFill>
          </a:ln>
        </p:spPr>
      </p:pic>
      <p:sp>
        <p:nvSpPr>
          <p:cNvPr id="28" name="Rectangle 27">
            <a:extLst>
              <a:ext uri="{FF2B5EF4-FFF2-40B4-BE49-F238E27FC236}">
                <a16:creationId xmlns:a16="http://schemas.microsoft.com/office/drawing/2014/main" id="{62F79279-B772-4E0F-ABE9-FEF99A28C8FB}"/>
              </a:ext>
            </a:extLst>
          </p:cNvPr>
          <p:cNvSpPr/>
          <p:nvPr/>
        </p:nvSpPr>
        <p:spPr>
          <a:xfrm>
            <a:off x="693515" y="3736357"/>
            <a:ext cx="1017660" cy="2516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C2381EF-690C-484F-9730-928CFD35D7B9}"/>
              </a:ext>
            </a:extLst>
          </p:cNvPr>
          <p:cNvSpPr/>
          <p:nvPr/>
        </p:nvSpPr>
        <p:spPr>
          <a:xfrm>
            <a:off x="2028285" y="5652060"/>
            <a:ext cx="4850170" cy="5901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cxnSp>
        <p:nvCxnSpPr>
          <p:cNvPr id="30" name="Connector: Elbow 29">
            <a:extLst>
              <a:ext uri="{FF2B5EF4-FFF2-40B4-BE49-F238E27FC236}">
                <a16:creationId xmlns:a16="http://schemas.microsoft.com/office/drawing/2014/main" id="{EE1A025A-DDFB-41D5-98ED-D730C2F70A71}"/>
              </a:ext>
            </a:extLst>
          </p:cNvPr>
          <p:cNvCxnSpPr>
            <a:cxnSpLocks/>
            <a:endCxn id="29" idx="1"/>
          </p:cNvCxnSpPr>
          <p:nvPr/>
        </p:nvCxnSpPr>
        <p:spPr>
          <a:xfrm rot="16200000" flipH="1">
            <a:off x="902833" y="4821691"/>
            <a:ext cx="2013319" cy="23758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6521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12</a:t>
            </a:fld>
            <a:endParaRPr lang="en-US" altLang="en-US" dirty="0"/>
          </a:p>
        </p:txBody>
      </p:sp>
      <p:sp>
        <p:nvSpPr>
          <p:cNvPr id="13" name="TextBox 12">
            <a:extLst>
              <a:ext uri="{FF2B5EF4-FFF2-40B4-BE49-F238E27FC236}">
                <a16:creationId xmlns:a16="http://schemas.microsoft.com/office/drawing/2014/main" id="{3C842B72-A9F8-499A-A8B3-C49D50DB7A61}"/>
              </a:ext>
            </a:extLst>
          </p:cNvPr>
          <p:cNvSpPr txBox="1"/>
          <p:nvPr/>
        </p:nvSpPr>
        <p:spPr>
          <a:xfrm>
            <a:off x="352425" y="1225193"/>
            <a:ext cx="7954297" cy="830997"/>
          </a:xfrm>
          <a:prstGeom prst="rect">
            <a:avLst/>
          </a:prstGeom>
          <a:noFill/>
        </p:spPr>
        <p:txBody>
          <a:bodyPr wrap="square" rtlCol="0">
            <a:spAutoFit/>
          </a:bodyPr>
          <a:lstStyle/>
          <a:p>
            <a:pPr algn="l"/>
            <a:r>
              <a:rPr lang="en-US" sz="2400" u="sng" dirty="0">
                <a:latin typeface="Gill Sans MT" panose="020B0502020104020203" pitchFamily="34" charset="0"/>
              </a:rPr>
              <a:t>Step 3: </a:t>
            </a:r>
            <a:r>
              <a:rPr lang="en-US" sz="2400" dirty="0">
                <a:latin typeface="Gill Sans MT" panose="020B0502020104020203" pitchFamily="34" charset="0"/>
              </a:rPr>
              <a:t> This will bring up the OATH OTP Client QR Code. </a:t>
            </a:r>
            <a:r>
              <a:rPr lang="en-US" sz="2400" dirty="0">
                <a:highlight>
                  <a:srgbClr val="FFFF00"/>
                </a:highlight>
                <a:latin typeface="Gill Sans MT" panose="020B0502020104020203" pitchFamily="34" charset="0"/>
              </a:rPr>
              <a:t>Keep this page open. </a:t>
            </a:r>
          </a:p>
        </p:txBody>
      </p:sp>
      <p:grpSp>
        <p:nvGrpSpPr>
          <p:cNvPr id="14" name="Group 13">
            <a:extLst>
              <a:ext uri="{FF2B5EF4-FFF2-40B4-BE49-F238E27FC236}">
                <a16:creationId xmlns:a16="http://schemas.microsoft.com/office/drawing/2014/main" id="{078C1219-5BCD-48D5-8167-E458F555FCF4}"/>
              </a:ext>
            </a:extLst>
          </p:cNvPr>
          <p:cNvGrpSpPr/>
          <p:nvPr/>
        </p:nvGrpSpPr>
        <p:grpSpPr>
          <a:xfrm>
            <a:off x="1460732" y="2341940"/>
            <a:ext cx="5536735" cy="3601660"/>
            <a:chOff x="541116" y="2182718"/>
            <a:chExt cx="6199502" cy="3804723"/>
          </a:xfrm>
        </p:grpSpPr>
        <p:pic>
          <p:nvPicPr>
            <p:cNvPr id="15" name="Picture 14">
              <a:extLst>
                <a:ext uri="{FF2B5EF4-FFF2-40B4-BE49-F238E27FC236}">
                  <a16:creationId xmlns:a16="http://schemas.microsoft.com/office/drawing/2014/main" id="{C8DA6CFB-F7BA-4483-B692-575BDCBC03F8}"/>
                </a:ext>
              </a:extLst>
            </p:cNvPr>
            <p:cNvPicPr>
              <a:picLocks noChangeAspect="1"/>
            </p:cNvPicPr>
            <p:nvPr/>
          </p:nvPicPr>
          <p:blipFill>
            <a:blip r:embed="rId2"/>
            <a:stretch>
              <a:fillRect/>
            </a:stretch>
          </p:blipFill>
          <p:spPr>
            <a:xfrm>
              <a:off x="541116" y="2182718"/>
              <a:ext cx="6199502" cy="3804723"/>
            </a:xfrm>
            <a:prstGeom prst="rect">
              <a:avLst/>
            </a:prstGeom>
            <a:ln w="38100">
              <a:solidFill>
                <a:schemeClr val="accent1"/>
              </a:solidFill>
            </a:ln>
          </p:spPr>
        </p:pic>
        <p:pic>
          <p:nvPicPr>
            <p:cNvPr id="16" name="Picture 15">
              <a:extLst>
                <a:ext uri="{FF2B5EF4-FFF2-40B4-BE49-F238E27FC236}">
                  <a16:creationId xmlns:a16="http://schemas.microsoft.com/office/drawing/2014/main" id="{AB68B869-7B96-49AE-8C3D-1A329C2FE63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63758" y="3218283"/>
              <a:ext cx="1174964" cy="1174964"/>
            </a:xfrm>
            <a:prstGeom prst="rect">
              <a:avLst/>
            </a:prstGeom>
            <a:ln>
              <a:noFill/>
            </a:ln>
          </p:spPr>
        </p:pic>
      </p:grpSp>
    </p:spTree>
    <p:extLst>
      <p:ext uri="{BB962C8B-B14F-4D97-AF65-F5344CB8AC3E}">
        <p14:creationId xmlns:p14="http://schemas.microsoft.com/office/powerpoint/2010/main" val="29702879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13</a:t>
            </a:fld>
            <a:endParaRPr lang="en-US" altLang="en-US" dirty="0"/>
          </a:p>
        </p:txBody>
      </p:sp>
      <p:sp>
        <p:nvSpPr>
          <p:cNvPr id="9" name="TextBox 8">
            <a:extLst>
              <a:ext uri="{FF2B5EF4-FFF2-40B4-BE49-F238E27FC236}">
                <a16:creationId xmlns:a16="http://schemas.microsoft.com/office/drawing/2014/main" id="{F6C00E75-4531-4668-AC11-871584D18AE8}"/>
              </a:ext>
            </a:extLst>
          </p:cNvPr>
          <p:cNvSpPr txBox="1"/>
          <p:nvPr/>
        </p:nvSpPr>
        <p:spPr>
          <a:xfrm>
            <a:off x="381000" y="1183054"/>
            <a:ext cx="7954297" cy="830997"/>
          </a:xfrm>
          <a:prstGeom prst="rect">
            <a:avLst/>
          </a:prstGeom>
          <a:noFill/>
        </p:spPr>
        <p:txBody>
          <a:bodyPr wrap="square" rtlCol="0">
            <a:spAutoFit/>
          </a:bodyPr>
          <a:lstStyle/>
          <a:p>
            <a:pPr algn="l"/>
            <a:r>
              <a:rPr lang="en-US" sz="2400" u="sng" dirty="0">
                <a:latin typeface="Gill Sans MT" panose="020B0502020104020203" pitchFamily="34" charset="0"/>
              </a:rPr>
              <a:t>Step 3 Continued:</a:t>
            </a:r>
            <a:r>
              <a:rPr lang="en-US" sz="2400" dirty="0">
                <a:latin typeface="Gill Sans MT" panose="020B0502020104020203" pitchFamily="34" charset="0"/>
              </a:rPr>
              <a:t>  Open the Authenticator app on your phone and select “Scan QR code”. </a:t>
            </a:r>
          </a:p>
        </p:txBody>
      </p:sp>
      <p:pic>
        <p:nvPicPr>
          <p:cNvPr id="10" name="Picture 9">
            <a:extLst>
              <a:ext uri="{FF2B5EF4-FFF2-40B4-BE49-F238E27FC236}">
                <a16:creationId xmlns:a16="http://schemas.microsoft.com/office/drawing/2014/main" id="{0B98F570-F742-4BC7-958B-C4300CA079CF}"/>
              </a:ext>
            </a:extLst>
          </p:cNvPr>
          <p:cNvPicPr/>
          <p:nvPr/>
        </p:nvPicPr>
        <p:blipFill rotWithShape="1">
          <a:blip r:embed="rId2" cstate="print">
            <a:extLst>
              <a:ext uri="{28A0092B-C50C-407E-A947-70E740481C1C}">
                <a14:useLocalDpi xmlns:a14="http://schemas.microsoft.com/office/drawing/2010/main" val="0"/>
              </a:ext>
            </a:extLst>
          </a:blip>
          <a:srcRect t="4084"/>
          <a:stretch/>
        </p:blipFill>
        <p:spPr bwMode="auto">
          <a:xfrm>
            <a:off x="1084720" y="2089609"/>
            <a:ext cx="1996309" cy="4144887"/>
          </a:xfrm>
          <a:prstGeom prst="rect">
            <a:avLst/>
          </a:prstGeom>
          <a:noFill/>
          <a:ln>
            <a:solidFill>
              <a:srgbClr val="4472C4"/>
            </a:solidFill>
          </a:ln>
        </p:spPr>
      </p:pic>
      <p:sp>
        <p:nvSpPr>
          <p:cNvPr id="11" name="TextBox 10">
            <a:extLst>
              <a:ext uri="{FF2B5EF4-FFF2-40B4-BE49-F238E27FC236}">
                <a16:creationId xmlns:a16="http://schemas.microsoft.com/office/drawing/2014/main" id="{0D12F274-732B-4D3F-B4E8-4775E7161615}"/>
              </a:ext>
            </a:extLst>
          </p:cNvPr>
          <p:cNvSpPr txBox="1"/>
          <p:nvPr/>
        </p:nvSpPr>
        <p:spPr>
          <a:xfrm>
            <a:off x="557714" y="4995373"/>
            <a:ext cx="2098824" cy="954107"/>
          </a:xfrm>
          <a:prstGeom prst="rect">
            <a:avLst/>
          </a:prstGeom>
          <a:solidFill>
            <a:schemeClr val="bg1"/>
          </a:solidFill>
          <a:ln>
            <a:solidFill>
              <a:schemeClr val="tx1"/>
            </a:solidFill>
          </a:ln>
        </p:spPr>
        <p:txBody>
          <a:bodyPr wrap="square" rtlCol="0">
            <a:spAutoFit/>
          </a:bodyPr>
          <a:lstStyle/>
          <a:p>
            <a:r>
              <a:rPr lang="en-US" sz="1400" dirty="0">
                <a:latin typeface="Gill Sans MT" panose="020B0502020104020203" pitchFamily="34" charset="0"/>
              </a:rPr>
              <a:t>Open the Microsoft Authenticator app. Click “OK” to allow access to the camera if prompted.</a:t>
            </a:r>
          </a:p>
        </p:txBody>
      </p:sp>
      <p:pic>
        <p:nvPicPr>
          <p:cNvPr id="12" name="Picture 11">
            <a:extLst>
              <a:ext uri="{FF2B5EF4-FFF2-40B4-BE49-F238E27FC236}">
                <a16:creationId xmlns:a16="http://schemas.microsoft.com/office/drawing/2014/main" id="{BA04888B-192B-4F8A-BF6D-642438808ECC}"/>
              </a:ext>
            </a:extLst>
          </p:cNvPr>
          <p:cNvPicPr/>
          <p:nvPr/>
        </p:nvPicPr>
        <p:blipFill rotWithShape="1">
          <a:blip r:embed="rId3" cstate="print">
            <a:extLst>
              <a:ext uri="{28A0092B-C50C-407E-A947-70E740481C1C}">
                <a14:useLocalDpi xmlns:a14="http://schemas.microsoft.com/office/drawing/2010/main" val="0"/>
              </a:ext>
            </a:extLst>
          </a:blip>
          <a:srcRect t="5274"/>
          <a:stretch/>
        </p:blipFill>
        <p:spPr bwMode="auto">
          <a:xfrm>
            <a:off x="4499645" y="2089609"/>
            <a:ext cx="1985783" cy="4071864"/>
          </a:xfrm>
          <a:prstGeom prst="rect">
            <a:avLst/>
          </a:prstGeom>
          <a:noFill/>
          <a:ln>
            <a:solidFill>
              <a:srgbClr val="4472C4"/>
            </a:solidFill>
          </a:ln>
        </p:spPr>
      </p:pic>
      <p:sp>
        <p:nvSpPr>
          <p:cNvPr id="17" name="Rectangle 16">
            <a:extLst>
              <a:ext uri="{FF2B5EF4-FFF2-40B4-BE49-F238E27FC236}">
                <a16:creationId xmlns:a16="http://schemas.microsoft.com/office/drawing/2014/main" id="{E2106516-50C9-465F-BA1C-5EACF1BF4DE5}"/>
              </a:ext>
            </a:extLst>
          </p:cNvPr>
          <p:cNvSpPr/>
          <p:nvPr/>
        </p:nvSpPr>
        <p:spPr>
          <a:xfrm>
            <a:off x="2039916" y="4258707"/>
            <a:ext cx="807693" cy="319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725FC-30BB-42D1-9D94-A8DBF14831AD}"/>
              </a:ext>
            </a:extLst>
          </p:cNvPr>
          <p:cNvSpPr/>
          <p:nvPr/>
        </p:nvSpPr>
        <p:spPr>
          <a:xfrm>
            <a:off x="4572000" y="5312577"/>
            <a:ext cx="1841074" cy="382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Bent-Up 18">
            <a:extLst>
              <a:ext uri="{FF2B5EF4-FFF2-40B4-BE49-F238E27FC236}">
                <a16:creationId xmlns:a16="http://schemas.microsoft.com/office/drawing/2014/main" id="{8F376193-C4FA-4FA7-A8FF-E6C7A039AF99}"/>
              </a:ext>
            </a:extLst>
          </p:cNvPr>
          <p:cNvSpPr/>
          <p:nvPr/>
        </p:nvSpPr>
        <p:spPr>
          <a:xfrm rot="16200000" flipH="1">
            <a:off x="5988574" y="4591287"/>
            <a:ext cx="1584802" cy="446383"/>
          </a:xfrm>
          <a:prstGeom prst="bentUpArrow">
            <a:avLst>
              <a:gd name="adj1" fmla="val 20865"/>
              <a:gd name="adj2" fmla="val 25000"/>
              <a:gd name="adj3" fmla="val 250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538E833-F120-4EA7-A3A0-941FB299D50A}"/>
              </a:ext>
            </a:extLst>
          </p:cNvPr>
          <p:cNvSpPr txBox="1"/>
          <p:nvPr/>
        </p:nvSpPr>
        <p:spPr>
          <a:xfrm>
            <a:off x="6005461" y="3593557"/>
            <a:ext cx="1898583" cy="307777"/>
          </a:xfrm>
          <a:prstGeom prst="rect">
            <a:avLst/>
          </a:prstGeom>
          <a:solidFill>
            <a:schemeClr val="bg1"/>
          </a:solidFill>
          <a:ln>
            <a:solidFill>
              <a:schemeClr val="tx1"/>
            </a:solidFill>
          </a:ln>
        </p:spPr>
        <p:txBody>
          <a:bodyPr wrap="square" rtlCol="0">
            <a:spAutoFit/>
          </a:bodyPr>
          <a:lstStyle/>
          <a:p>
            <a:r>
              <a:rPr lang="en-US" sz="1400" dirty="0">
                <a:latin typeface="Gill Sans MT" panose="020B0502020104020203" pitchFamily="34" charset="0"/>
              </a:rPr>
              <a:t>Click “Scan QR Code.”</a:t>
            </a:r>
          </a:p>
        </p:txBody>
      </p:sp>
      <p:sp>
        <p:nvSpPr>
          <p:cNvPr id="21" name="Arrow: Right 20">
            <a:extLst>
              <a:ext uri="{FF2B5EF4-FFF2-40B4-BE49-F238E27FC236}">
                <a16:creationId xmlns:a16="http://schemas.microsoft.com/office/drawing/2014/main" id="{D4D6072E-8987-497F-B828-CFA69791BB90}"/>
              </a:ext>
            </a:extLst>
          </p:cNvPr>
          <p:cNvSpPr/>
          <p:nvPr/>
        </p:nvSpPr>
        <p:spPr>
          <a:xfrm>
            <a:off x="557714" y="4302998"/>
            <a:ext cx="718897" cy="19397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E5B15DDE-D155-434A-A9A4-0E331749DCFF}"/>
              </a:ext>
            </a:extLst>
          </p:cNvPr>
          <p:cNvSpPr/>
          <p:nvPr/>
        </p:nvSpPr>
        <p:spPr>
          <a:xfrm>
            <a:off x="3385122" y="4302998"/>
            <a:ext cx="718897" cy="19397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88165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14</a:t>
            </a:fld>
            <a:endParaRPr lang="en-US" altLang="en-US" dirty="0"/>
          </a:p>
        </p:txBody>
      </p:sp>
      <p:sp>
        <p:nvSpPr>
          <p:cNvPr id="15" name="TextBox 14">
            <a:extLst>
              <a:ext uri="{FF2B5EF4-FFF2-40B4-BE49-F238E27FC236}">
                <a16:creationId xmlns:a16="http://schemas.microsoft.com/office/drawing/2014/main" id="{D1335310-D68A-4F53-9586-4D6C455E46D3}"/>
              </a:ext>
            </a:extLst>
          </p:cNvPr>
          <p:cNvSpPr txBox="1"/>
          <p:nvPr/>
        </p:nvSpPr>
        <p:spPr>
          <a:xfrm>
            <a:off x="411504" y="1148342"/>
            <a:ext cx="7954297" cy="830997"/>
          </a:xfrm>
          <a:prstGeom prst="rect">
            <a:avLst/>
          </a:prstGeom>
          <a:noFill/>
        </p:spPr>
        <p:txBody>
          <a:bodyPr wrap="square" rtlCol="0">
            <a:spAutoFit/>
          </a:bodyPr>
          <a:lstStyle/>
          <a:p>
            <a:pPr algn="l"/>
            <a:r>
              <a:rPr lang="en-US" sz="2400" u="sng" dirty="0">
                <a:latin typeface="Gill Sans MT" panose="020B0502020104020203" pitchFamily="34" charset="0"/>
              </a:rPr>
              <a:t>Step 3 Continued:</a:t>
            </a:r>
            <a:r>
              <a:rPr lang="en-US" sz="2400" dirty="0">
                <a:latin typeface="Gill Sans MT" panose="020B0502020104020203" pitchFamily="34" charset="0"/>
              </a:rPr>
              <a:t>  Scan the OATH OTP Client QR code with your Microsoft Authenticator app.</a:t>
            </a:r>
          </a:p>
        </p:txBody>
      </p:sp>
      <p:grpSp>
        <p:nvGrpSpPr>
          <p:cNvPr id="16" name="Group 15">
            <a:extLst>
              <a:ext uri="{FF2B5EF4-FFF2-40B4-BE49-F238E27FC236}">
                <a16:creationId xmlns:a16="http://schemas.microsoft.com/office/drawing/2014/main" id="{1CD51D91-5F8C-4252-BBDE-33069867FD2F}"/>
              </a:ext>
            </a:extLst>
          </p:cNvPr>
          <p:cNvGrpSpPr/>
          <p:nvPr/>
        </p:nvGrpSpPr>
        <p:grpSpPr>
          <a:xfrm>
            <a:off x="3666089" y="2500649"/>
            <a:ext cx="4466270" cy="2741014"/>
            <a:chOff x="541116" y="2182718"/>
            <a:chExt cx="6199502" cy="3804723"/>
          </a:xfrm>
        </p:grpSpPr>
        <p:pic>
          <p:nvPicPr>
            <p:cNvPr id="23" name="Picture 22">
              <a:extLst>
                <a:ext uri="{FF2B5EF4-FFF2-40B4-BE49-F238E27FC236}">
                  <a16:creationId xmlns:a16="http://schemas.microsoft.com/office/drawing/2014/main" id="{D85806F9-94A1-4AB8-B84E-D5361B6A2AD8}"/>
                </a:ext>
              </a:extLst>
            </p:cNvPr>
            <p:cNvPicPr>
              <a:picLocks noChangeAspect="1"/>
            </p:cNvPicPr>
            <p:nvPr/>
          </p:nvPicPr>
          <p:blipFill>
            <a:blip r:embed="rId2"/>
            <a:stretch>
              <a:fillRect/>
            </a:stretch>
          </p:blipFill>
          <p:spPr>
            <a:xfrm>
              <a:off x="541116" y="2182718"/>
              <a:ext cx="6199502" cy="3804723"/>
            </a:xfrm>
            <a:prstGeom prst="rect">
              <a:avLst/>
            </a:prstGeom>
            <a:ln>
              <a:solidFill>
                <a:srgbClr val="CCC9BA"/>
              </a:solidFill>
            </a:ln>
          </p:spPr>
        </p:pic>
        <p:pic>
          <p:nvPicPr>
            <p:cNvPr id="24" name="Picture 23">
              <a:extLst>
                <a:ext uri="{FF2B5EF4-FFF2-40B4-BE49-F238E27FC236}">
                  <a16:creationId xmlns:a16="http://schemas.microsoft.com/office/drawing/2014/main" id="{F5E4C817-C26D-4E68-80C0-50ABCF21AFF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63758" y="3218283"/>
              <a:ext cx="1174964" cy="1174964"/>
            </a:xfrm>
            <a:prstGeom prst="rect">
              <a:avLst/>
            </a:prstGeom>
          </p:spPr>
        </p:pic>
      </p:grpSp>
      <p:pic>
        <p:nvPicPr>
          <p:cNvPr id="25" name="Picture 24">
            <a:extLst>
              <a:ext uri="{FF2B5EF4-FFF2-40B4-BE49-F238E27FC236}">
                <a16:creationId xmlns:a16="http://schemas.microsoft.com/office/drawing/2014/main" id="{05069762-696B-4F0B-A5CF-D11D4DF4F773}"/>
              </a:ext>
            </a:extLst>
          </p:cNvPr>
          <p:cNvPicPr/>
          <p:nvPr/>
        </p:nvPicPr>
        <p:blipFill rotWithShape="1">
          <a:blip r:embed="rId6" cstate="print">
            <a:extLst>
              <a:ext uri="{28A0092B-C50C-407E-A947-70E740481C1C}">
                <a14:useLocalDpi xmlns:a14="http://schemas.microsoft.com/office/drawing/2010/main" val="0"/>
              </a:ext>
            </a:extLst>
          </a:blip>
          <a:srcRect t="5535" b="16048"/>
          <a:stretch/>
        </p:blipFill>
        <p:spPr bwMode="auto">
          <a:xfrm>
            <a:off x="373404" y="2103283"/>
            <a:ext cx="2411396" cy="4093321"/>
          </a:xfrm>
          <a:prstGeom prst="rect">
            <a:avLst/>
          </a:prstGeom>
          <a:noFill/>
          <a:ln>
            <a:noFill/>
          </a:ln>
        </p:spPr>
      </p:pic>
      <p:pic>
        <p:nvPicPr>
          <p:cNvPr id="26" name="Picture 25">
            <a:extLst>
              <a:ext uri="{FF2B5EF4-FFF2-40B4-BE49-F238E27FC236}">
                <a16:creationId xmlns:a16="http://schemas.microsoft.com/office/drawing/2014/main" id="{6F7F2199-E7F9-4526-8F44-5E50209EB0F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2343" y="3551595"/>
            <a:ext cx="1147602" cy="1147602"/>
          </a:xfrm>
          <a:prstGeom prst="rect">
            <a:avLst/>
          </a:prstGeom>
        </p:spPr>
      </p:pic>
      <p:cxnSp>
        <p:nvCxnSpPr>
          <p:cNvPr id="27" name="Straight Connector 26">
            <a:extLst>
              <a:ext uri="{FF2B5EF4-FFF2-40B4-BE49-F238E27FC236}">
                <a16:creationId xmlns:a16="http://schemas.microsoft.com/office/drawing/2014/main" id="{FA88542F-43A4-4923-844C-1EC604172ECF}"/>
              </a:ext>
            </a:extLst>
          </p:cNvPr>
          <p:cNvCxnSpPr>
            <a:cxnSpLocks/>
          </p:cNvCxnSpPr>
          <p:nvPr/>
        </p:nvCxnSpPr>
        <p:spPr>
          <a:xfrm>
            <a:off x="2784800" y="2127538"/>
            <a:ext cx="3951868" cy="106921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DF74B78-05C9-4AA5-B942-F0C2CF75AF56}"/>
              </a:ext>
            </a:extLst>
          </p:cNvPr>
          <p:cNvCxnSpPr>
            <a:cxnSpLocks/>
          </p:cNvCxnSpPr>
          <p:nvPr/>
        </p:nvCxnSpPr>
        <p:spPr>
          <a:xfrm flipV="1">
            <a:off x="2793217" y="4125397"/>
            <a:ext cx="3943451" cy="207120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107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15</a:t>
            </a:fld>
            <a:endParaRPr lang="en-US" altLang="en-US" dirty="0"/>
          </a:p>
        </p:txBody>
      </p:sp>
      <p:grpSp>
        <p:nvGrpSpPr>
          <p:cNvPr id="13" name="Group 12">
            <a:extLst>
              <a:ext uri="{FF2B5EF4-FFF2-40B4-BE49-F238E27FC236}">
                <a16:creationId xmlns:a16="http://schemas.microsoft.com/office/drawing/2014/main" id="{0DA77075-C9EE-487E-AA9C-4386A15CA786}"/>
              </a:ext>
            </a:extLst>
          </p:cNvPr>
          <p:cNvGrpSpPr/>
          <p:nvPr/>
        </p:nvGrpSpPr>
        <p:grpSpPr>
          <a:xfrm>
            <a:off x="351790" y="2389613"/>
            <a:ext cx="4717301" cy="3068616"/>
            <a:chOff x="541116" y="2182718"/>
            <a:chExt cx="6199502" cy="3804723"/>
          </a:xfrm>
        </p:grpSpPr>
        <p:pic>
          <p:nvPicPr>
            <p:cNvPr id="14" name="Picture 13">
              <a:extLst>
                <a:ext uri="{FF2B5EF4-FFF2-40B4-BE49-F238E27FC236}">
                  <a16:creationId xmlns:a16="http://schemas.microsoft.com/office/drawing/2014/main" id="{B19403CC-9A34-4BFD-8644-7BC37F0A453A}"/>
                </a:ext>
              </a:extLst>
            </p:cNvPr>
            <p:cNvPicPr>
              <a:picLocks noChangeAspect="1"/>
            </p:cNvPicPr>
            <p:nvPr/>
          </p:nvPicPr>
          <p:blipFill>
            <a:blip r:embed="rId2"/>
            <a:stretch>
              <a:fillRect/>
            </a:stretch>
          </p:blipFill>
          <p:spPr>
            <a:xfrm>
              <a:off x="541116" y="2182718"/>
              <a:ext cx="6199502" cy="3804723"/>
            </a:xfrm>
            <a:prstGeom prst="rect">
              <a:avLst/>
            </a:prstGeom>
            <a:ln>
              <a:solidFill>
                <a:srgbClr val="CCC9BA"/>
              </a:solidFill>
            </a:ln>
          </p:spPr>
        </p:pic>
        <p:pic>
          <p:nvPicPr>
            <p:cNvPr id="17" name="Picture 16">
              <a:extLst>
                <a:ext uri="{FF2B5EF4-FFF2-40B4-BE49-F238E27FC236}">
                  <a16:creationId xmlns:a16="http://schemas.microsoft.com/office/drawing/2014/main" id="{5CFD382D-8445-47B6-9375-CB2597F24A2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63758" y="3218283"/>
              <a:ext cx="1174964" cy="1174964"/>
            </a:xfrm>
            <a:prstGeom prst="rect">
              <a:avLst/>
            </a:prstGeom>
          </p:spPr>
        </p:pic>
      </p:grpSp>
      <p:pic>
        <p:nvPicPr>
          <p:cNvPr id="18" name="Picture 17">
            <a:extLst>
              <a:ext uri="{FF2B5EF4-FFF2-40B4-BE49-F238E27FC236}">
                <a16:creationId xmlns:a16="http://schemas.microsoft.com/office/drawing/2014/main" id="{FAAD1CFC-D699-45F1-AC79-E74B0DE104EA}"/>
              </a:ext>
            </a:extLst>
          </p:cNvPr>
          <p:cNvPicPr>
            <a:picLocks noChangeAspect="1"/>
          </p:cNvPicPr>
          <p:nvPr/>
        </p:nvPicPr>
        <p:blipFill rotWithShape="1">
          <a:blip r:embed="rId6"/>
          <a:srcRect t="3531" b="20564"/>
          <a:stretch/>
        </p:blipFill>
        <p:spPr>
          <a:xfrm>
            <a:off x="5409145" y="2006083"/>
            <a:ext cx="2867025" cy="3896940"/>
          </a:xfrm>
          <a:prstGeom prst="rect">
            <a:avLst/>
          </a:prstGeom>
          <a:ln>
            <a:solidFill>
              <a:srgbClr val="4472C4"/>
            </a:solidFill>
          </a:ln>
        </p:spPr>
      </p:pic>
      <p:sp>
        <p:nvSpPr>
          <p:cNvPr id="19" name="TextBox 18">
            <a:extLst>
              <a:ext uri="{FF2B5EF4-FFF2-40B4-BE49-F238E27FC236}">
                <a16:creationId xmlns:a16="http://schemas.microsoft.com/office/drawing/2014/main" id="{810C658F-A62B-47F2-B057-C2EBAD0A13EB}"/>
              </a:ext>
            </a:extLst>
          </p:cNvPr>
          <p:cNvSpPr txBox="1"/>
          <p:nvPr/>
        </p:nvSpPr>
        <p:spPr>
          <a:xfrm>
            <a:off x="4957440" y="4271872"/>
            <a:ext cx="3701461" cy="1169551"/>
          </a:xfrm>
          <a:prstGeom prst="rect">
            <a:avLst/>
          </a:prstGeom>
          <a:solidFill>
            <a:srgbClr val="FFFF00"/>
          </a:solidFill>
          <a:ln>
            <a:solidFill>
              <a:schemeClr val="tx1"/>
            </a:solidFill>
          </a:ln>
        </p:spPr>
        <p:txBody>
          <a:bodyPr wrap="square" rtlCol="0">
            <a:spAutoFit/>
          </a:bodyPr>
          <a:lstStyle/>
          <a:p>
            <a:pPr algn="l"/>
            <a:r>
              <a:rPr lang="en-US" b="1" u="sng" dirty="0">
                <a:latin typeface="Gill Sans MT" panose="020B0502020104020203" pitchFamily="34" charset="0"/>
              </a:rPr>
              <a:t>Important note:</a:t>
            </a:r>
            <a:r>
              <a:rPr lang="en-US" b="1" dirty="0">
                <a:latin typeface="Gill Sans MT" panose="020B0502020104020203" pitchFamily="34" charset="0"/>
              </a:rPr>
              <a:t>  </a:t>
            </a:r>
            <a:r>
              <a:rPr lang="en-US" dirty="0">
                <a:latin typeface="Gill Sans MT" panose="020B0502020104020203" pitchFamily="34" charset="0"/>
              </a:rPr>
              <a:t>The verification code in the Authenticator app changes every 30 seconds. </a:t>
            </a:r>
          </a:p>
          <a:p>
            <a:pPr algn="l"/>
            <a:endParaRPr lang="en-US" dirty="0">
              <a:latin typeface="Gill Sans MT" panose="020B0502020104020203" pitchFamily="34" charset="0"/>
            </a:endParaRPr>
          </a:p>
          <a:p>
            <a:pPr algn="l"/>
            <a:r>
              <a:rPr lang="en-US" dirty="0">
                <a:latin typeface="Gill Sans MT" panose="020B0502020104020203" pitchFamily="34" charset="0"/>
              </a:rPr>
              <a:t>It’s okay if it times out! Enter the new code that appears. </a:t>
            </a:r>
          </a:p>
        </p:txBody>
      </p:sp>
      <p:sp>
        <p:nvSpPr>
          <p:cNvPr id="20" name="TextBox 19">
            <a:extLst>
              <a:ext uri="{FF2B5EF4-FFF2-40B4-BE49-F238E27FC236}">
                <a16:creationId xmlns:a16="http://schemas.microsoft.com/office/drawing/2014/main" id="{A9A38764-8AFC-46A4-AC84-D4B16CFCFEA2}"/>
              </a:ext>
            </a:extLst>
          </p:cNvPr>
          <p:cNvSpPr txBox="1"/>
          <p:nvPr/>
        </p:nvSpPr>
        <p:spPr>
          <a:xfrm>
            <a:off x="611915" y="4291425"/>
            <a:ext cx="1701235" cy="276999"/>
          </a:xfrm>
          <a:prstGeom prst="rect">
            <a:avLst/>
          </a:prstGeom>
          <a:noFill/>
        </p:spPr>
        <p:txBody>
          <a:bodyPr wrap="none" rtlCol="0">
            <a:spAutoFit/>
          </a:bodyPr>
          <a:lstStyle/>
          <a:p>
            <a:r>
              <a:rPr lang="en-US" sz="1200" dirty="0">
                <a:latin typeface="Gill Sans MT" panose="020B0502020104020203" pitchFamily="34" charset="0"/>
              </a:rPr>
              <a:t>Enter 6 digit Code Here</a:t>
            </a:r>
          </a:p>
        </p:txBody>
      </p:sp>
      <p:sp>
        <p:nvSpPr>
          <p:cNvPr id="21" name="TextBox 20">
            <a:extLst>
              <a:ext uri="{FF2B5EF4-FFF2-40B4-BE49-F238E27FC236}">
                <a16:creationId xmlns:a16="http://schemas.microsoft.com/office/drawing/2014/main" id="{7AC266A1-1D56-4044-A881-F49670B7D445}"/>
              </a:ext>
            </a:extLst>
          </p:cNvPr>
          <p:cNvSpPr txBox="1"/>
          <p:nvPr/>
        </p:nvSpPr>
        <p:spPr>
          <a:xfrm>
            <a:off x="251951" y="1149307"/>
            <a:ext cx="7954297" cy="830997"/>
          </a:xfrm>
          <a:prstGeom prst="rect">
            <a:avLst/>
          </a:prstGeom>
          <a:noFill/>
        </p:spPr>
        <p:txBody>
          <a:bodyPr wrap="square" rtlCol="0">
            <a:spAutoFit/>
          </a:bodyPr>
          <a:lstStyle/>
          <a:p>
            <a:pPr algn="l"/>
            <a:r>
              <a:rPr lang="en-US" sz="2400" u="sng" dirty="0">
                <a:latin typeface="Gill Sans MT" panose="020B0502020104020203" pitchFamily="34" charset="0"/>
              </a:rPr>
              <a:t>Step 4:</a:t>
            </a:r>
            <a:r>
              <a:rPr lang="en-US" sz="2400" dirty="0">
                <a:latin typeface="Gill Sans MT" panose="020B0502020104020203" pitchFamily="34" charset="0"/>
              </a:rPr>
              <a:t> Enter the 6 digit verification code that is generated in the Microsoft Authenticator app.</a:t>
            </a:r>
          </a:p>
        </p:txBody>
      </p:sp>
      <p:cxnSp>
        <p:nvCxnSpPr>
          <p:cNvPr id="22" name="Connector: Elbow 21">
            <a:extLst>
              <a:ext uri="{FF2B5EF4-FFF2-40B4-BE49-F238E27FC236}">
                <a16:creationId xmlns:a16="http://schemas.microsoft.com/office/drawing/2014/main" id="{D709363E-335C-41E6-BFE1-AC77FFF1EEFE}"/>
              </a:ext>
            </a:extLst>
          </p:cNvPr>
          <p:cNvCxnSpPr>
            <a:cxnSpLocks/>
          </p:cNvCxnSpPr>
          <p:nvPr/>
        </p:nvCxnSpPr>
        <p:spPr>
          <a:xfrm rot="10800000" flipV="1">
            <a:off x="3301660" y="3059801"/>
            <a:ext cx="2540681" cy="1391808"/>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88A5DA8-51B3-4EEF-958E-F744813EAE7D}"/>
              </a:ext>
            </a:extLst>
          </p:cNvPr>
          <p:cNvSpPr/>
          <p:nvPr/>
        </p:nvSpPr>
        <p:spPr>
          <a:xfrm>
            <a:off x="481352" y="4166964"/>
            <a:ext cx="3069925" cy="442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03706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Finalize your MFA Set up</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16</a:t>
            </a:fld>
            <a:endParaRPr lang="en-US" altLang="en-US" dirty="0"/>
          </a:p>
        </p:txBody>
      </p:sp>
      <p:sp>
        <p:nvSpPr>
          <p:cNvPr id="15" name="TextBox 14">
            <a:extLst>
              <a:ext uri="{FF2B5EF4-FFF2-40B4-BE49-F238E27FC236}">
                <a16:creationId xmlns:a16="http://schemas.microsoft.com/office/drawing/2014/main" id="{FD13D6FC-6C39-4595-BF36-259FFCD5DAC0}"/>
              </a:ext>
            </a:extLst>
          </p:cNvPr>
          <p:cNvSpPr txBox="1"/>
          <p:nvPr/>
        </p:nvSpPr>
        <p:spPr>
          <a:xfrm>
            <a:off x="6403374" y="2218684"/>
            <a:ext cx="2378548" cy="1323439"/>
          </a:xfrm>
          <a:prstGeom prst="rect">
            <a:avLst/>
          </a:prstGeom>
          <a:solidFill>
            <a:srgbClr val="FFFF00"/>
          </a:solidFill>
          <a:ln>
            <a:solidFill>
              <a:schemeClr val="tx1"/>
            </a:solidFill>
          </a:ln>
        </p:spPr>
        <p:txBody>
          <a:bodyPr wrap="square" rtlCol="0">
            <a:spAutoFit/>
          </a:bodyPr>
          <a:lstStyle/>
          <a:p>
            <a:r>
              <a:rPr lang="en-US" sz="2000" dirty="0">
                <a:latin typeface="Gill Sans MT" panose="020B0502020104020203" pitchFamily="34" charset="0"/>
              </a:rPr>
              <a:t>This completes your MFA setup process. You are now ready to use your VPN!</a:t>
            </a:r>
          </a:p>
        </p:txBody>
      </p:sp>
      <p:pic>
        <p:nvPicPr>
          <p:cNvPr id="16" name="Picture 15">
            <a:extLst>
              <a:ext uri="{FF2B5EF4-FFF2-40B4-BE49-F238E27FC236}">
                <a16:creationId xmlns:a16="http://schemas.microsoft.com/office/drawing/2014/main" id="{0CF45A9B-9390-45C3-AA14-3E516727B0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1086" y="3759819"/>
            <a:ext cx="1475536" cy="1475536"/>
          </a:xfrm>
          <a:prstGeom prst="rect">
            <a:avLst/>
          </a:prstGeom>
        </p:spPr>
      </p:pic>
      <p:sp>
        <p:nvSpPr>
          <p:cNvPr id="23" name="TextBox 22">
            <a:extLst>
              <a:ext uri="{FF2B5EF4-FFF2-40B4-BE49-F238E27FC236}">
                <a16:creationId xmlns:a16="http://schemas.microsoft.com/office/drawing/2014/main" id="{B65F4996-63C8-4032-B8E7-A58544751D56}"/>
              </a:ext>
            </a:extLst>
          </p:cNvPr>
          <p:cNvSpPr txBox="1"/>
          <p:nvPr/>
        </p:nvSpPr>
        <p:spPr>
          <a:xfrm>
            <a:off x="434738" y="1192620"/>
            <a:ext cx="7954297" cy="461665"/>
          </a:xfrm>
          <a:prstGeom prst="rect">
            <a:avLst/>
          </a:prstGeom>
          <a:noFill/>
        </p:spPr>
        <p:txBody>
          <a:bodyPr wrap="square" rtlCol="0">
            <a:spAutoFit/>
          </a:bodyPr>
          <a:lstStyle/>
          <a:p>
            <a:pPr algn="l"/>
            <a:r>
              <a:rPr lang="en-US" sz="2400" u="sng" dirty="0">
                <a:latin typeface="Gill Sans MT" panose="020B0502020104020203" pitchFamily="34" charset="0"/>
              </a:rPr>
              <a:t>Step 4 Continued:</a:t>
            </a:r>
            <a:r>
              <a:rPr lang="en-US" sz="2400" dirty="0">
                <a:latin typeface="Gill Sans MT" panose="020B0502020104020203" pitchFamily="34" charset="0"/>
              </a:rPr>
              <a:t>  Select “Verify” once the code is entered.  </a:t>
            </a:r>
          </a:p>
        </p:txBody>
      </p:sp>
      <p:grpSp>
        <p:nvGrpSpPr>
          <p:cNvPr id="24" name="Group 23">
            <a:extLst>
              <a:ext uri="{FF2B5EF4-FFF2-40B4-BE49-F238E27FC236}">
                <a16:creationId xmlns:a16="http://schemas.microsoft.com/office/drawing/2014/main" id="{EF71A896-A62F-414C-9E12-55924CC7D0CF}"/>
              </a:ext>
            </a:extLst>
          </p:cNvPr>
          <p:cNvGrpSpPr/>
          <p:nvPr/>
        </p:nvGrpSpPr>
        <p:grpSpPr>
          <a:xfrm>
            <a:off x="594851" y="1873360"/>
            <a:ext cx="5536735" cy="3601660"/>
            <a:chOff x="541116" y="2182718"/>
            <a:chExt cx="6199502" cy="3804723"/>
          </a:xfrm>
        </p:grpSpPr>
        <p:pic>
          <p:nvPicPr>
            <p:cNvPr id="25" name="Picture 24">
              <a:extLst>
                <a:ext uri="{FF2B5EF4-FFF2-40B4-BE49-F238E27FC236}">
                  <a16:creationId xmlns:a16="http://schemas.microsoft.com/office/drawing/2014/main" id="{960DC553-EF55-4A60-85C6-6639B468E545}"/>
                </a:ext>
              </a:extLst>
            </p:cNvPr>
            <p:cNvPicPr>
              <a:picLocks noChangeAspect="1"/>
            </p:cNvPicPr>
            <p:nvPr/>
          </p:nvPicPr>
          <p:blipFill>
            <a:blip r:embed="rId4"/>
            <a:stretch>
              <a:fillRect/>
            </a:stretch>
          </p:blipFill>
          <p:spPr>
            <a:xfrm>
              <a:off x="541116" y="2182718"/>
              <a:ext cx="6199502" cy="3804723"/>
            </a:xfrm>
            <a:prstGeom prst="rect">
              <a:avLst/>
            </a:prstGeom>
            <a:ln>
              <a:solidFill>
                <a:srgbClr val="CCC9BA"/>
              </a:solidFill>
            </a:ln>
          </p:spPr>
        </p:pic>
        <p:pic>
          <p:nvPicPr>
            <p:cNvPr id="26" name="Picture 25">
              <a:extLst>
                <a:ext uri="{FF2B5EF4-FFF2-40B4-BE49-F238E27FC236}">
                  <a16:creationId xmlns:a16="http://schemas.microsoft.com/office/drawing/2014/main" id="{35704E40-EE5B-4D2F-9195-2D003E85F898}"/>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863758" y="3218283"/>
              <a:ext cx="1174964" cy="1174964"/>
            </a:xfrm>
            <a:prstGeom prst="rect">
              <a:avLst/>
            </a:prstGeom>
          </p:spPr>
        </p:pic>
      </p:grpSp>
      <p:sp>
        <p:nvSpPr>
          <p:cNvPr id="27" name="TextBox 26">
            <a:extLst>
              <a:ext uri="{FF2B5EF4-FFF2-40B4-BE49-F238E27FC236}">
                <a16:creationId xmlns:a16="http://schemas.microsoft.com/office/drawing/2014/main" id="{6EB359D6-548E-4933-A322-CCB688140DBD}"/>
              </a:ext>
            </a:extLst>
          </p:cNvPr>
          <p:cNvSpPr txBox="1"/>
          <p:nvPr/>
        </p:nvSpPr>
        <p:spPr>
          <a:xfrm>
            <a:off x="861113" y="4180513"/>
            <a:ext cx="646331" cy="276999"/>
          </a:xfrm>
          <a:prstGeom prst="rect">
            <a:avLst/>
          </a:prstGeom>
          <a:noFill/>
        </p:spPr>
        <p:txBody>
          <a:bodyPr wrap="none" rtlCol="0">
            <a:spAutoFit/>
          </a:bodyPr>
          <a:lstStyle/>
          <a:p>
            <a:r>
              <a:rPr lang="en-US" sz="1200" dirty="0">
                <a:latin typeface="Gill Sans MT" panose="020B0502020104020203" pitchFamily="34" charset="0"/>
              </a:rPr>
              <a:t>427303</a:t>
            </a:r>
          </a:p>
        </p:txBody>
      </p:sp>
      <p:sp>
        <p:nvSpPr>
          <p:cNvPr id="28" name="Rectangle 27">
            <a:extLst>
              <a:ext uri="{FF2B5EF4-FFF2-40B4-BE49-F238E27FC236}">
                <a16:creationId xmlns:a16="http://schemas.microsoft.com/office/drawing/2014/main" id="{864853D3-5BC2-425C-99B2-863D9AF7FA3D}"/>
              </a:ext>
            </a:extLst>
          </p:cNvPr>
          <p:cNvSpPr/>
          <p:nvPr/>
        </p:nvSpPr>
        <p:spPr>
          <a:xfrm>
            <a:off x="779152" y="4457512"/>
            <a:ext cx="810251" cy="390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Left 29">
            <a:extLst>
              <a:ext uri="{FF2B5EF4-FFF2-40B4-BE49-F238E27FC236}">
                <a16:creationId xmlns:a16="http://schemas.microsoft.com/office/drawing/2014/main" id="{A2D511DA-9CB8-43D6-9721-0EB8DE8AECDC}"/>
              </a:ext>
            </a:extLst>
          </p:cNvPr>
          <p:cNvSpPr/>
          <p:nvPr/>
        </p:nvSpPr>
        <p:spPr>
          <a:xfrm>
            <a:off x="1773704" y="4446559"/>
            <a:ext cx="1436038" cy="439301"/>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highlight>
                <a:srgbClr val="0000FF"/>
              </a:highlight>
            </a:endParaRPr>
          </a:p>
        </p:txBody>
      </p:sp>
    </p:spTree>
    <p:extLst>
      <p:ext uri="{BB962C8B-B14F-4D97-AF65-F5344CB8AC3E}">
        <p14:creationId xmlns:p14="http://schemas.microsoft.com/office/powerpoint/2010/main" val="35033367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Update your Mobile Device Number in Centrify</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to Add or Remove a Phone Number in Centrify:</a:t>
            </a: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17</a:t>
            </a:fld>
            <a:endParaRPr lang="en-US" altLang="en-US" dirty="0"/>
          </a:p>
        </p:txBody>
      </p:sp>
      <p:grpSp>
        <p:nvGrpSpPr>
          <p:cNvPr id="17" name="Group 16">
            <a:extLst>
              <a:ext uri="{FF2B5EF4-FFF2-40B4-BE49-F238E27FC236}">
                <a16:creationId xmlns:a16="http://schemas.microsoft.com/office/drawing/2014/main" id="{C6417A93-8F58-41F9-B0E0-263F073A4FA0}"/>
              </a:ext>
            </a:extLst>
          </p:cNvPr>
          <p:cNvGrpSpPr/>
          <p:nvPr/>
        </p:nvGrpSpPr>
        <p:grpSpPr>
          <a:xfrm>
            <a:off x="285572" y="1988634"/>
            <a:ext cx="6507800" cy="3954197"/>
            <a:chOff x="285572" y="1781217"/>
            <a:chExt cx="6507800" cy="4146945"/>
          </a:xfrm>
        </p:grpSpPr>
        <p:pic>
          <p:nvPicPr>
            <p:cNvPr id="18" name="Picture 17">
              <a:extLst>
                <a:ext uri="{FF2B5EF4-FFF2-40B4-BE49-F238E27FC236}">
                  <a16:creationId xmlns:a16="http://schemas.microsoft.com/office/drawing/2014/main" id="{AE1DCBDC-C9A9-4CF8-82C4-01A0239A04E8}"/>
                </a:ext>
              </a:extLst>
            </p:cNvPr>
            <p:cNvPicPr>
              <a:picLocks noChangeAspect="1"/>
            </p:cNvPicPr>
            <p:nvPr/>
          </p:nvPicPr>
          <p:blipFill>
            <a:blip r:embed="rId2"/>
            <a:stretch>
              <a:fillRect/>
            </a:stretch>
          </p:blipFill>
          <p:spPr>
            <a:xfrm>
              <a:off x="285572" y="1781217"/>
              <a:ext cx="6507800" cy="4146945"/>
            </a:xfrm>
            <a:prstGeom prst="rect">
              <a:avLst/>
            </a:prstGeom>
            <a:ln>
              <a:solidFill>
                <a:srgbClr val="0070C0"/>
              </a:solidFill>
            </a:ln>
          </p:spPr>
        </p:pic>
        <p:sp>
          <p:nvSpPr>
            <p:cNvPr id="19" name="Rectangle 18">
              <a:extLst>
                <a:ext uri="{FF2B5EF4-FFF2-40B4-BE49-F238E27FC236}">
                  <a16:creationId xmlns:a16="http://schemas.microsoft.com/office/drawing/2014/main" id="{51363643-ED37-4B49-A3DF-21830C702ECE}"/>
                </a:ext>
              </a:extLst>
            </p:cNvPr>
            <p:cNvSpPr/>
            <p:nvPr/>
          </p:nvSpPr>
          <p:spPr>
            <a:xfrm>
              <a:off x="846894" y="1833564"/>
              <a:ext cx="632102" cy="176799"/>
            </a:xfrm>
            <a:prstGeom prst="rect">
              <a:avLst/>
            </a:prstGeom>
            <a:solidFill>
              <a:srgbClr val="F7F7F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A90B226-8A9A-4211-AA5B-DA257F50189C}"/>
                </a:ext>
              </a:extLst>
            </p:cNvPr>
            <p:cNvSpPr/>
            <p:nvPr/>
          </p:nvSpPr>
          <p:spPr>
            <a:xfrm>
              <a:off x="846894" y="2010363"/>
              <a:ext cx="434698" cy="232780"/>
            </a:xfrm>
            <a:prstGeom prst="rect">
              <a:avLst/>
            </a:prstGeom>
            <a:solidFill>
              <a:srgbClr val="F7F7F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B5B96F1-48A5-41E2-98AD-6A039E54B0B8}"/>
                </a:ext>
              </a:extLst>
            </p:cNvPr>
            <p:cNvSpPr/>
            <p:nvPr/>
          </p:nvSpPr>
          <p:spPr>
            <a:xfrm>
              <a:off x="2103938" y="3429000"/>
              <a:ext cx="399922" cy="201826"/>
            </a:xfrm>
            <a:prstGeom prst="rect">
              <a:avLst/>
            </a:prstGeom>
            <a:solidFill>
              <a:srgbClr val="F7F7F7"/>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Rectangle 21">
            <a:extLst>
              <a:ext uri="{FF2B5EF4-FFF2-40B4-BE49-F238E27FC236}">
                <a16:creationId xmlns:a16="http://schemas.microsoft.com/office/drawing/2014/main" id="{A8504FCF-790E-4EDE-9B5A-D86D218DA801}"/>
              </a:ext>
            </a:extLst>
          </p:cNvPr>
          <p:cNvSpPr/>
          <p:nvPr/>
        </p:nvSpPr>
        <p:spPr>
          <a:xfrm>
            <a:off x="1828800" y="5497649"/>
            <a:ext cx="729270" cy="314481"/>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AAAC22F-B051-495B-9206-0E6C8B3A73FC}"/>
              </a:ext>
            </a:extLst>
          </p:cNvPr>
          <p:cNvSpPr txBox="1"/>
          <p:nvPr/>
        </p:nvSpPr>
        <p:spPr>
          <a:xfrm>
            <a:off x="6413264" y="3274645"/>
            <a:ext cx="2445164" cy="738664"/>
          </a:xfrm>
          <a:prstGeom prst="rect">
            <a:avLst/>
          </a:prstGeom>
          <a:solidFill>
            <a:schemeClr val="bg1"/>
          </a:solidFill>
          <a:ln>
            <a:solidFill>
              <a:schemeClr val="tx1"/>
            </a:solidFill>
          </a:ln>
        </p:spPr>
        <p:txBody>
          <a:bodyPr wrap="square" rtlCol="0">
            <a:spAutoFit/>
          </a:bodyPr>
          <a:lstStyle/>
          <a:p>
            <a:pPr algn="l"/>
            <a:r>
              <a:rPr lang="en-US" dirty="0">
                <a:latin typeface="Gill Sans MT" panose="020B0502020104020203" pitchFamily="34" charset="0"/>
              </a:rPr>
              <a:t>Replace the Mobile Number entered here and hit “Save” to update your phone number.</a:t>
            </a:r>
          </a:p>
        </p:txBody>
      </p:sp>
      <p:sp>
        <p:nvSpPr>
          <p:cNvPr id="31" name="Arrow: Left 30">
            <a:extLst>
              <a:ext uri="{FF2B5EF4-FFF2-40B4-BE49-F238E27FC236}">
                <a16:creationId xmlns:a16="http://schemas.microsoft.com/office/drawing/2014/main" id="{F4C3D846-36D3-4D77-B344-B8F457972E34}"/>
              </a:ext>
            </a:extLst>
          </p:cNvPr>
          <p:cNvSpPr/>
          <p:nvPr/>
        </p:nvSpPr>
        <p:spPr>
          <a:xfrm>
            <a:off x="5741082" y="4364685"/>
            <a:ext cx="509873" cy="171834"/>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F2838998-BC70-47F6-8D50-CD095BA8555C}"/>
              </a:ext>
            </a:extLst>
          </p:cNvPr>
          <p:cNvPicPr>
            <a:picLocks noChangeAspect="1"/>
          </p:cNvPicPr>
          <p:nvPr/>
        </p:nvPicPr>
        <p:blipFill>
          <a:blip r:embed="rId3"/>
          <a:stretch>
            <a:fillRect/>
          </a:stretch>
        </p:blipFill>
        <p:spPr>
          <a:xfrm>
            <a:off x="2369736" y="5456702"/>
            <a:ext cx="268247" cy="402371"/>
          </a:xfrm>
          <a:prstGeom prst="rect">
            <a:avLst/>
          </a:prstGeom>
        </p:spPr>
      </p:pic>
      <p:sp>
        <p:nvSpPr>
          <p:cNvPr id="33" name="TextBox 32">
            <a:extLst>
              <a:ext uri="{FF2B5EF4-FFF2-40B4-BE49-F238E27FC236}">
                <a16:creationId xmlns:a16="http://schemas.microsoft.com/office/drawing/2014/main" id="{F74B78E1-993E-43C3-BBE5-77FCE4A9F9F3}"/>
              </a:ext>
            </a:extLst>
          </p:cNvPr>
          <p:cNvSpPr txBox="1"/>
          <p:nvPr/>
        </p:nvSpPr>
        <p:spPr>
          <a:xfrm>
            <a:off x="471440" y="5988130"/>
            <a:ext cx="6851639" cy="307777"/>
          </a:xfrm>
          <a:prstGeom prst="rect">
            <a:avLst/>
          </a:prstGeom>
          <a:solidFill>
            <a:srgbClr val="FFFF00"/>
          </a:solidFill>
          <a:ln>
            <a:solidFill>
              <a:schemeClr val="tx1"/>
            </a:solidFill>
          </a:ln>
        </p:spPr>
        <p:txBody>
          <a:bodyPr wrap="square" rtlCol="0">
            <a:spAutoFit/>
          </a:bodyPr>
          <a:lstStyle/>
          <a:p>
            <a:r>
              <a:rPr lang="en-US" sz="1400" u="sng" dirty="0">
                <a:latin typeface="Gill Sans MT" panose="020B0502020104020203" pitchFamily="34" charset="0"/>
              </a:rPr>
              <a:t>Important note</a:t>
            </a:r>
            <a:r>
              <a:rPr lang="en-US" sz="1400" dirty="0">
                <a:latin typeface="Gill Sans MT" panose="020B0502020104020203" pitchFamily="34" charset="0"/>
              </a:rPr>
              <a:t>: It will take 1 day for this change to be updated in the Global Address Book.</a:t>
            </a:r>
          </a:p>
        </p:txBody>
      </p:sp>
      <p:sp>
        <p:nvSpPr>
          <p:cNvPr id="34" name="Rectangle 33">
            <a:extLst>
              <a:ext uri="{FF2B5EF4-FFF2-40B4-BE49-F238E27FC236}">
                <a16:creationId xmlns:a16="http://schemas.microsoft.com/office/drawing/2014/main" id="{F26EB59C-3D1D-4C18-B2D8-D89A64188A69}"/>
              </a:ext>
            </a:extLst>
          </p:cNvPr>
          <p:cNvSpPr/>
          <p:nvPr/>
        </p:nvSpPr>
        <p:spPr>
          <a:xfrm>
            <a:off x="1938091" y="4300377"/>
            <a:ext cx="3774202" cy="496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94230E-E47D-42B2-941B-907A4B7718D0}"/>
              </a:ext>
            </a:extLst>
          </p:cNvPr>
          <p:cNvSpPr txBox="1"/>
          <p:nvPr/>
        </p:nvSpPr>
        <p:spPr>
          <a:xfrm>
            <a:off x="327262" y="1147081"/>
            <a:ext cx="7959575" cy="738664"/>
          </a:xfrm>
          <a:prstGeom prst="rect">
            <a:avLst/>
          </a:prstGeom>
          <a:noFill/>
        </p:spPr>
        <p:txBody>
          <a:bodyPr wrap="square" rtlCol="0">
            <a:spAutoFit/>
          </a:bodyPr>
          <a:lstStyle/>
          <a:p>
            <a:pPr algn="l"/>
            <a:r>
              <a:rPr lang="en-US" u="sng" dirty="0">
                <a:latin typeface="Gill Sans MT" panose="020B0502020104020203" pitchFamily="34" charset="0"/>
              </a:rPr>
              <a:t>Quick Tip:</a:t>
            </a:r>
            <a:r>
              <a:rPr lang="en-US" dirty="0">
                <a:latin typeface="Gill Sans MT" panose="020B0502020104020203" pitchFamily="34" charset="0"/>
              </a:rPr>
              <a:t> If you have a state issued iPhone and have previously entered your personal cell phone number in Centrify, you can replace your personal number with your state cell number by accessing your Personal Profile, click the “Edit” button then you will be able to update your mobile number. </a:t>
            </a:r>
          </a:p>
        </p:txBody>
      </p:sp>
      <p:sp>
        <p:nvSpPr>
          <p:cNvPr id="36" name="Rectangle 35">
            <a:extLst>
              <a:ext uri="{FF2B5EF4-FFF2-40B4-BE49-F238E27FC236}">
                <a16:creationId xmlns:a16="http://schemas.microsoft.com/office/drawing/2014/main" id="{0653D83C-8564-49B6-AD69-D92CB3DD654D}"/>
              </a:ext>
            </a:extLst>
          </p:cNvPr>
          <p:cNvSpPr/>
          <p:nvPr/>
        </p:nvSpPr>
        <p:spPr>
          <a:xfrm>
            <a:off x="370438" y="3196024"/>
            <a:ext cx="1141466" cy="24547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32801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sz="1800" dirty="0"/>
              <a:t>Log in to Virtual Private Network (VPN) via Pulse Secure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to Log in to VPN: *have your mobile device MFA app ready</a:t>
            </a: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18</a:t>
            </a:fld>
            <a:endParaRPr lang="en-US" altLang="en-US" dirty="0"/>
          </a:p>
        </p:txBody>
      </p:sp>
      <p:pic>
        <p:nvPicPr>
          <p:cNvPr id="5" name="Picture 4">
            <a:extLst>
              <a:ext uri="{FF2B5EF4-FFF2-40B4-BE49-F238E27FC236}">
                <a16:creationId xmlns:a16="http://schemas.microsoft.com/office/drawing/2014/main" id="{30BC52C0-BE12-4640-A257-BBE113F420D9}"/>
              </a:ext>
            </a:extLst>
          </p:cNvPr>
          <p:cNvPicPr>
            <a:picLocks noChangeAspect="1"/>
          </p:cNvPicPr>
          <p:nvPr/>
        </p:nvPicPr>
        <p:blipFill>
          <a:blip r:embed="rId2"/>
          <a:stretch>
            <a:fillRect/>
          </a:stretch>
        </p:blipFill>
        <p:spPr>
          <a:xfrm>
            <a:off x="154106" y="1191804"/>
            <a:ext cx="8835788" cy="1526994"/>
          </a:xfrm>
          <a:prstGeom prst="rect">
            <a:avLst/>
          </a:prstGeom>
        </p:spPr>
      </p:pic>
      <p:cxnSp>
        <p:nvCxnSpPr>
          <p:cNvPr id="10" name="Straight Arrow Connector 9">
            <a:extLst>
              <a:ext uri="{FF2B5EF4-FFF2-40B4-BE49-F238E27FC236}">
                <a16:creationId xmlns:a16="http://schemas.microsoft.com/office/drawing/2014/main" id="{748D3D9F-7DD1-4F76-8862-2801DBB6A2EC}"/>
              </a:ext>
            </a:extLst>
          </p:cNvPr>
          <p:cNvCxnSpPr/>
          <p:nvPr/>
        </p:nvCxnSpPr>
        <p:spPr bwMode="auto">
          <a:xfrm>
            <a:off x="7353300" y="47244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Arrow: Bent-Up 5">
            <a:extLst>
              <a:ext uri="{FF2B5EF4-FFF2-40B4-BE49-F238E27FC236}">
                <a16:creationId xmlns:a16="http://schemas.microsoft.com/office/drawing/2014/main" id="{F92B7C01-B2EB-44D5-87E4-87C3AF56DD3F}"/>
              </a:ext>
            </a:extLst>
          </p:cNvPr>
          <p:cNvSpPr/>
          <p:nvPr/>
        </p:nvSpPr>
        <p:spPr bwMode="auto">
          <a:xfrm>
            <a:off x="4938946" y="2730114"/>
            <a:ext cx="685800" cy="457200"/>
          </a:xfrm>
          <a:prstGeom prst="bentUpArrow">
            <a:avLst/>
          </a:prstGeom>
          <a:solidFill>
            <a:srgbClr val="0070C0"/>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9BB68D27-E147-4C88-BB7B-F7C0935EBEDD}"/>
              </a:ext>
            </a:extLst>
          </p:cNvPr>
          <p:cNvSpPr txBox="1"/>
          <p:nvPr/>
        </p:nvSpPr>
        <p:spPr>
          <a:xfrm>
            <a:off x="428718" y="2730114"/>
            <a:ext cx="4346627" cy="954107"/>
          </a:xfrm>
          <a:prstGeom prst="rect">
            <a:avLst/>
          </a:prstGeom>
          <a:noFill/>
        </p:spPr>
        <p:txBody>
          <a:bodyPr wrap="square" rtlCol="0">
            <a:spAutoFit/>
          </a:bodyPr>
          <a:lstStyle/>
          <a:p>
            <a:pPr algn="l"/>
            <a:r>
              <a:rPr lang="en-US" dirty="0">
                <a:latin typeface="Gill Sans MT" panose="020B0502020104020203" pitchFamily="34" charset="0"/>
              </a:rPr>
              <a:t>The Pulse Secure app has been added to your new state issued laptop. There should be an “S” shaped icon toward the bottom right hand side of your screen which you will click to open the app</a:t>
            </a:r>
          </a:p>
        </p:txBody>
      </p:sp>
      <p:pic>
        <p:nvPicPr>
          <p:cNvPr id="7" name="Picture 6">
            <a:extLst>
              <a:ext uri="{FF2B5EF4-FFF2-40B4-BE49-F238E27FC236}">
                <a16:creationId xmlns:a16="http://schemas.microsoft.com/office/drawing/2014/main" id="{3D1AD0D2-E48E-4563-B171-13D778E7131B}"/>
              </a:ext>
            </a:extLst>
          </p:cNvPr>
          <p:cNvPicPr>
            <a:picLocks noChangeAspect="1"/>
          </p:cNvPicPr>
          <p:nvPr/>
        </p:nvPicPr>
        <p:blipFill>
          <a:blip r:embed="rId3"/>
          <a:stretch>
            <a:fillRect/>
          </a:stretch>
        </p:blipFill>
        <p:spPr>
          <a:xfrm>
            <a:off x="4508737" y="3979059"/>
            <a:ext cx="4200525" cy="2012166"/>
          </a:xfrm>
          <a:prstGeom prst="rect">
            <a:avLst/>
          </a:prstGeom>
        </p:spPr>
      </p:pic>
      <p:sp>
        <p:nvSpPr>
          <p:cNvPr id="13" name="TextBox 12">
            <a:extLst>
              <a:ext uri="{FF2B5EF4-FFF2-40B4-BE49-F238E27FC236}">
                <a16:creationId xmlns:a16="http://schemas.microsoft.com/office/drawing/2014/main" id="{5A171DEB-C665-4900-AFFD-5C8F1ED6E3B3}"/>
              </a:ext>
            </a:extLst>
          </p:cNvPr>
          <p:cNvSpPr txBox="1"/>
          <p:nvPr/>
        </p:nvSpPr>
        <p:spPr>
          <a:xfrm>
            <a:off x="609600" y="4114800"/>
            <a:ext cx="3276600" cy="800219"/>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Select “</a:t>
            </a:r>
            <a:r>
              <a:rPr lang="en-US" dirty="0" err="1">
                <a:latin typeface="Gill Sans MT" panose="020B0502020104020203" pitchFamily="34" charset="0"/>
              </a:rPr>
              <a:t>Commonwealth_VPN</a:t>
            </a:r>
            <a:endParaRPr lang="en-US" dirty="0">
              <a:latin typeface="Gill Sans MT" panose="020B0502020104020203" pitchFamily="34" charset="0"/>
            </a:endParaRPr>
          </a:p>
          <a:p>
            <a:pPr marL="285750" indent="-285750" algn="l">
              <a:buFont typeface="Arial" panose="020B0604020202020204" pitchFamily="34" charset="0"/>
              <a:buChar char="•"/>
            </a:pPr>
            <a:r>
              <a:rPr lang="en-US" dirty="0">
                <a:latin typeface="Gill Sans MT" panose="020B0502020104020203" pitchFamily="34" charset="0"/>
              </a:rPr>
              <a:t>Connect</a:t>
            </a:r>
          </a:p>
          <a:p>
            <a:endParaRPr lang="en-US" sz="1800" dirty="0">
              <a:latin typeface="Gill Sans MT" panose="020B0502020104020203" pitchFamily="34" charset="0"/>
            </a:endParaRPr>
          </a:p>
        </p:txBody>
      </p:sp>
    </p:spTree>
    <p:extLst>
      <p:ext uri="{BB962C8B-B14F-4D97-AF65-F5344CB8AC3E}">
        <p14:creationId xmlns:p14="http://schemas.microsoft.com/office/powerpoint/2010/main" val="5293114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sz="1800" dirty="0"/>
              <a:t>Log in to Virtual Private Network (VPN) via Pulse Secure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to Log in to VPN:</a:t>
            </a: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19</a:t>
            </a:fld>
            <a:endParaRPr lang="en-US" altLang="en-US" dirty="0"/>
          </a:p>
        </p:txBody>
      </p:sp>
      <p:cxnSp>
        <p:nvCxnSpPr>
          <p:cNvPr id="10" name="Straight Arrow Connector 9">
            <a:extLst>
              <a:ext uri="{FF2B5EF4-FFF2-40B4-BE49-F238E27FC236}">
                <a16:creationId xmlns:a16="http://schemas.microsoft.com/office/drawing/2014/main" id="{748D3D9F-7DD1-4F76-8862-2801DBB6A2EC}"/>
              </a:ext>
            </a:extLst>
          </p:cNvPr>
          <p:cNvCxnSpPr/>
          <p:nvPr/>
        </p:nvCxnSpPr>
        <p:spPr bwMode="auto">
          <a:xfrm>
            <a:off x="7353300" y="47244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9BB68D27-E147-4C88-BB7B-F7C0935EBEDD}"/>
              </a:ext>
            </a:extLst>
          </p:cNvPr>
          <p:cNvSpPr txBox="1"/>
          <p:nvPr/>
        </p:nvSpPr>
        <p:spPr>
          <a:xfrm>
            <a:off x="327262" y="1217586"/>
            <a:ext cx="6620533" cy="307777"/>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Input your User Name which is your State email @mass.gov</a:t>
            </a:r>
          </a:p>
        </p:txBody>
      </p:sp>
      <p:sp>
        <p:nvSpPr>
          <p:cNvPr id="13" name="TextBox 12">
            <a:extLst>
              <a:ext uri="{FF2B5EF4-FFF2-40B4-BE49-F238E27FC236}">
                <a16:creationId xmlns:a16="http://schemas.microsoft.com/office/drawing/2014/main" id="{5A171DEB-C665-4900-AFFD-5C8F1ED6E3B3}"/>
              </a:ext>
            </a:extLst>
          </p:cNvPr>
          <p:cNvSpPr txBox="1"/>
          <p:nvPr/>
        </p:nvSpPr>
        <p:spPr>
          <a:xfrm>
            <a:off x="421420" y="6104785"/>
            <a:ext cx="7960579" cy="58477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Click Next</a:t>
            </a:r>
          </a:p>
          <a:p>
            <a:endParaRPr lang="en-US" sz="1800" dirty="0">
              <a:latin typeface="Gill Sans MT" panose="020B0502020104020203" pitchFamily="34" charset="0"/>
            </a:endParaRPr>
          </a:p>
        </p:txBody>
      </p:sp>
      <p:pic>
        <p:nvPicPr>
          <p:cNvPr id="16" name="Picture 15">
            <a:extLst>
              <a:ext uri="{FF2B5EF4-FFF2-40B4-BE49-F238E27FC236}">
                <a16:creationId xmlns:a16="http://schemas.microsoft.com/office/drawing/2014/main" id="{1B1983A9-E697-4E27-A869-BFA5E03C64E5}"/>
              </a:ext>
            </a:extLst>
          </p:cNvPr>
          <p:cNvPicPr>
            <a:picLocks noChangeAspect="1"/>
          </p:cNvPicPr>
          <p:nvPr/>
        </p:nvPicPr>
        <p:blipFill>
          <a:blip r:embed="rId2"/>
          <a:stretch>
            <a:fillRect/>
          </a:stretch>
        </p:blipFill>
        <p:spPr>
          <a:xfrm>
            <a:off x="327262" y="1600201"/>
            <a:ext cx="8666064" cy="4190999"/>
          </a:xfrm>
          <a:prstGeom prst="rect">
            <a:avLst/>
          </a:prstGeom>
        </p:spPr>
      </p:pic>
      <p:cxnSp>
        <p:nvCxnSpPr>
          <p:cNvPr id="11" name="Straight Arrow Connector 10">
            <a:extLst>
              <a:ext uri="{FF2B5EF4-FFF2-40B4-BE49-F238E27FC236}">
                <a16:creationId xmlns:a16="http://schemas.microsoft.com/office/drawing/2014/main" id="{6C56135E-FD18-4BE1-A82B-0EACCC86DD4C}"/>
              </a:ext>
            </a:extLst>
          </p:cNvPr>
          <p:cNvCxnSpPr>
            <a:cxnSpLocks/>
          </p:cNvCxnSpPr>
          <p:nvPr/>
        </p:nvCxnSpPr>
        <p:spPr bwMode="auto">
          <a:xfrm>
            <a:off x="4800600" y="1525363"/>
            <a:ext cx="1295400" cy="2132237"/>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FC08DAD7-3ADE-4C1B-92A0-B388D05A4F9C}"/>
              </a:ext>
            </a:extLst>
          </p:cNvPr>
          <p:cNvCxnSpPr/>
          <p:nvPr/>
        </p:nvCxnSpPr>
        <p:spPr bwMode="auto">
          <a:xfrm flipV="1">
            <a:off x="1828800" y="4724400"/>
            <a:ext cx="6324600" cy="1488910"/>
          </a:xfrm>
          <a:prstGeom prst="straightConnector1">
            <a:avLst/>
          </a:prstGeom>
          <a:ln>
            <a:tailEnd type="triangle"/>
          </a:ln>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99056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715CA-FC54-42D3-9E68-DEAE07E3D6FD}"/>
              </a:ext>
            </a:extLst>
          </p:cNvPr>
          <p:cNvSpPr>
            <a:spLocks noGrp="1"/>
          </p:cNvSpPr>
          <p:nvPr>
            <p:ph type="sldNum" sz="quarter" idx="10"/>
          </p:nvPr>
        </p:nvSpPr>
        <p:spPr/>
        <p:txBody>
          <a:bodyPr/>
          <a:lstStyle/>
          <a:p>
            <a:fld id="{65090DB9-E98C-4FFB-851F-9A3A7D088E1E}" type="slidenum">
              <a:rPr lang="en-US" altLang="en-US"/>
              <a:pPr/>
              <a:t>2</a:t>
            </a:fld>
            <a:endParaRPr lang="en-US" altLang="en-US" dirty="0"/>
          </a:p>
        </p:txBody>
      </p:sp>
      <p:sp>
        <p:nvSpPr>
          <p:cNvPr id="104450" name="Rectangle 2">
            <a:extLst>
              <a:ext uri="{FF2B5EF4-FFF2-40B4-BE49-F238E27FC236}">
                <a16:creationId xmlns:a16="http://schemas.microsoft.com/office/drawing/2014/main" id="{C3F80559-6B1E-49F3-848F-87ABABBE891C}"/>
              </a:ext>
            </a:extLst>
          </p:cNvPr>
          <p:cNvSpPr>
            <a:spLocks noGrp="1" noChangeArrowheads="1"/>
          </p:cNvSpPr>
          <p:nvPr>
            <p:ph type="title"/>
          </p:nvPr>
        </p:nvSpPr>
        <p:spPr/>
        <p:txBody>
          <a:bodyPr/>
          <a:lstStyle/>
          <a:p>
            <a:r>
              <a:rPr lang="en-US" altLang="en-US" dirty="0"/>
              <a:t>DDS Multi-Function Authentication &amp; VPN topics of discussion</a:t>
            </a:r>
          </a:p>
        </p:txBody>
      </p:sp>
      <p:sp>
        <p:nvSpPr>
          <p:cNvPr id="104451" name="Rectangle 3">
            <a:extLst>
              <a:ext uri="{FF2B5EF4-FFF2-40B4-BE49-F238E27FC236}">
                <a16:creationId xmlns:a16="http://schemas.microsoft.com/office/drawing/2014/main" id="{9FE5B2EE-2055-4C52-BA37-397569DA433A}"/>
              </a:ext>
            </a:extLst>
          </p:cNvPr>
          <p:cNvSpPr>
            <a:spLocks noGrp="1" noChangeArrowheads="1"/>
          </p:cNvSpPr>
          <p:nvPr>
            <p:ph type="body" idx="1"/>
          </p:nvPr>
        </p:nvSpPr>
        <p:spPr>
          <a:xfrm>
            <a:off x="228600" y="990600"/>
            <a:ext cx="8382000" cy="5867400"/>
          </a:xfrm>
        </p:spPr>
        <p:txBody>
          <a:bodyPr/>
          <a:lstStyle/>
          <a:p>
            <a:r>
              <a:rPr lang="en-US" altLang="en-US" sz="2000" b="1" dirty="0">
                <a:latin typeface="Calibri" panose="020F0502020204030204" pitchFamily="34" charset="0"/>
                <a:cs typeface="Calibri" panose="020F0502020204030204" pitchFamily="34" charset="0"/>
              </a:rPr>
              <a:t>DDS MFA &amp; VPN topics of Discussion</a:t>
            </a:r>
          </a:p>
          <a:p>
            <a:pPr marL="285750" indent="-28575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DDS iPhones have been issued to simplify the user experience while working remotely and in the field, the following slides will assist with downloading the MFA app to your iPhones</a:t>
            </a:r>
          </a:p>
          <a:p>
            <a:pPr marL="285750" indent="-28575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The iPhones will be used to host a Multi Factor Authentication (MFA) application, either Google Authenticator or Microsoft Authenticator for Android</a:t>
            </a:r>
          </a:p>
          <a:p>
            <a:pPr marL="285750" indent="-28575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The MFA is required to access VPN on your state issued laptop. The following slides will demonstrate how to use the MFA app to login to VPN</a:t>
            </a:r>
          </a:p>
          <a:p>
            <a:pPr marL="285750" indent="-28575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DDS iPhones are for business use only and only those applications approved by EHS-IT Security are allowed to be downloaded to your state owned device</a:t>
            </a:r>
          </a:p>
          <a:p>
            <a:pPr marL="285750" indent="-285750">
              <a:lnSpc>
                <a:spcPct val="12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There is a DDS app request form with instructions for submitting app requests to EHS-IT. Only apps requested for business use will be considered for approval</a:t>
            </a:r>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sz="1800" dirty="0"/>
              <a:t>Log in to Virtual Private Network (VPN) via Pulse Secure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to Log in to VPN:</a:t>
            </a: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20</a:t>
            </a:fld>
            <a:endParaRPr lang="en-US" altLang="en-US" dirty="0"/>
          </a:p>
        </p:txBody>
      </p:sp>
      <p:cxnSp>
        <p:nvCxnSpPr>
          <p:cNvPr id="10" name="Straight Arrow Connector 9">
            <a:extLst>
              <a:ext uri="{FF2B5EF4-FFF2-40B4-BE49-F238E27FC236}">
                <a16:creationId xmlns:a16="http://schemas.microsoft.com/office/drawing/2014/main" id="{748D3D9F-7DD1-4F76-8862-2801DBB6A2EC}"/>
              </a:ext>
            </a:extLst>
          </p:cNvPr>
          <p:cNvCxnSpPr/>
          <p:nvPr/>
        </p:nvCxnSpPr>
        <p:spPr bwMode="auto">
          <a:xfrm>
            <a:off x="7353300" y="47244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9BB68D27-E147-4C88-BB7B-F7C0935EBEDD}"/>
              </a:ext>
            </a:extLst>
          </p:cNvPr>
          <p:cNvSpPr txBox="1"/>
          <p:nvPr/>
        </p:nvSpPr>
        <p:spPr>
          <a:xfrm>
            <a:off x="228600" y="1136553"/>
            <a:ext cx="6620533" cy="307777"/>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Password will be the same password that you use to get on your computer</a:t>
            </a:r>
          </a:p>
        </p:txBody>
      </p:sp>
      <p:sp>
        <p:nvSpPr>
          <p:cNvPr id="13" name="TextBox 12">
            <a:extLst>
              <a:ext uri="{FF2B5EF4-FFF2-40B4-BE49-F238E27FC236}">
                <a16:creationId xmlns:a16="http://schemas.microsoft.com/office/drawing/2014/main" id="{5A171DEB-C665-4900-AFFD-5C8F1ED6E3B3}"/>
              </a:ext>
            </a:extLst>
          </p:cNvPr>
          <p:cNvSpPr txBox="1"/>
          <p:nvPr/>
        </p:nvSpPr>
        <p:spPr>
          <a:xfrm>
            <a:off x="421420" y="6104785"/>
            <a:ext cx="7960579" cy="58477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Click Next</a:t>
            </a:r>
          </a:p>
          <a:p>
            <a:endParaRPr lang="en-US" sz="1800" dirty="0">
              <a:latin typeface="Gill Sans MT" panose="020B0502020104020203" pitchFamily="34" charset="0"/>
            </a:endParaRPr>
          </a:p>
        </p:txBody>
      </p:sp>
      <p:pic>
        <p:nvPicPr>
          <p:cNvPr id="5" name="Picture 4">
            <a:extLst>
              <a:ext uri="{FF2B5EF4-FFF2-40B4-BE49-F238E27FC236}">
                <a16:creationId xmlns:a16="http://schemas.microsoft.com/office/drawing/2014/main" id="{ED68755C-FC4C-48A0-9F9E-4B26DC2AC384}"/>
              </a:ext>
            </a:extLst>
          </p:cNvPr>
          <p:cNvPicPr>
            <a:picLocks noChangeAspect="1"/>
          </p:cNvPicPr>
          <p:nvPr/>
        </p:nvPicPr>
        <p:blipFill>
          <a:blip r:embed="rId2"/>
          <a:stretch>
            <a:fillRect/>
          </a:stretch>
        </p:blipFill>
        <p:spPr>
          <a:xfrm>
            <a:off x="534879" y="1663405"/>
            <a:ext cx="7848600" cy="4257969"/>
          </a:xfrm>
          <a:prstGeom prst="rect">
            <a:avLst/>
          </a:prstGeom>
        </p:spPr>
      </p:pic>
      <p:cxnSp>
        <p:nvCxnSpPr>
          <p:cNvPr id="17" name="Straight Arrow Connector 16">
            <a:extLst>
              <a:ext uri="{FF2B5EF4-FFF2-40B4-BE49-F238E27FC236}">
                <a16:creationId xmlns:a16="http://schemas.microsoft.com/office/drawing/2014/main" id="{AECFDD69-AE0F-4FD7-9EBF-65AAF71AD5D4}"/>
              </a:ext>
            </a:extLst>
          </p:cNvPr>
          <p:cNvCxnSpPr>
            <a:cxnSpLocks/>
          </p:cNvCxnSpPr>
          <p:nvPr/>
        </p:nvCxnSpPr>
        <p:spPr bwMode="auto">
          <a:xfrm>
            <a:off x="1524000" y="1565329"/>
            <a:ext cx="4038600" cy="2082746"/>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5D910E25-DDC1-4AD2-9C9C-7AA0A85EE654}"/>
              </a:ext>
            </a:extLst>
          </p:cNvPr>
          <p:cNvCxnSpPr>
            <a:cxnSpLocks/>
          </p:cNvCxnSpPr>
          <p:nvPr/>
        </p:nvCxnSpPr>
        <p:spPr bwMode="auto">
          <a:xfrm flipV="1">
            <a:off x="1752600" y="5214880"/>
            <a:ext cx="5867400" cy="1014470"/>
          </a:xfrm>
          <a:prstGeom prst="straightConnector1">
            <a:avLst/>
          </a:prstGeom>
          <a:ln>
            <a:tailEnd type="triangle"/>
          </a:ln>
          <a:extLst/>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52A0D86F-7C1B-4224-9903-B8D3512E769D}"/>
              </a:ext>
            </a:extLst>
          </p:cNvPr>
          <p:cNvCxnSpPr/>
          <p:nvPr/>
        </p:nvCxnSpPr>
        <p:spPr bwMode="auto">
          <a:xfrm flipV="1">
            <a:off x="1828800" y="4724400"/>
            <a:ext cx="6324600" cy="1488910"/>
          </a:xfrm>
          <a:prstGeom prst="straightConnector1">
            <a:avLst/>
          </a:prstGeom>
          <a:ln>
            <a:tailEnd type="triangle"/>
          </a:ln>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39416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sz="1800" dirty="0"/>
              <a:t>Log in to Virtual Private Network (VPN) via Pulse Secure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27262" y="828675"/>
            <a:ext cx="8382000" cy="5638800"/>
          </a:xfrm>
        </p:spPr>
        <p:txBody>
          <a:bodyPr/>
          <a:lstStyle/>
          <a:p>
            <a:r>
              <a:rPr lang="en-US" sz="2400" b="1" dirty="0">
                <a:latin typeface="Calibri" panose="020F0502020204030204" pitchFamily="34" charset="0"/>
                <a:cs typeface="Calibri" panose="020F0502020204030204" pitchFamily="34" charset="0"/>
              </a:rPr>
              <a:t>How to Log in to VPN:</a:t>
            </a: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21</a:t>
            </a:fld>
            <a:endParaRPr lang="en-US" altLang="en-US" dirty="0"/>
          </a:p>
        </p:txBody>
      </p:sp>
      <p:cxnSp>
        <p:nvCxnSpPr>
          <p:cNvPr id="10" name="Straight Arrow Connector 9">
            <a:extLst>
              <a:ext uri="{FF2B5EF4-FFF2-40B4-BE49-F238E27FC236}">
                <a16:creationId xmlns:a16="http://schemas.microsoft.com/office/drawing/2014/main" id="{748D3D9F-7DD1-4F76-8862-2801DBB6A2EC}"/>
              </a:ext>
            </a:extLst>
          </p:cNvPr>
          <p:cNvCxnSpPr/>
          <p:nvPr/>
        </p:nvCxnSpPr>
        <p:spPr bwMode="auto">
          <a:xfrm>
            <a:off x="7353300" y="47244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9BB68D27-E147-4C88-BB7B-F7C0935EBEDD}"/>
              </a:ext>
            </a:extLst>
          </p:cNvPr>
          <p:cNvSpPr txBox="1"/>
          <p:nvPr/>
        </p:nvSpPr>
        <p:spPr>
          <a:xfrm>
            <a:off x="228600" y="1136553"/>
            <a:ext cx="6620533" cy="307777"/>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Enter the 6 digit Verification Code from the MFA app on your smartphone </a:t>
            </a:r>
          </a:p>
        </p:txBody>
      </p:sp>
      <p:sp>
        <p:nvSpPr>
          <p:cNvPr id="13" name="TextBox 12">
            <a:extLst>
              <a:ext uri="{FF2B5EF4-FFF2-40B4-BE49-F238E27FC236}">
                <a16:creationId xmlns:a16="http://schemas.microsoft.com/office/drawing/2014/main" id="{5A171DEB-C665-4900-AFFD-5C8F1ED6E3B3}"/>
              </a:ext>
            </a:extLst>
          </p:cNvPr>
          <p:cNvSpPr txBox="1"/>
          <p:nvPr/>
        </p:nvSpPr>
        <p:spPr>
          <a:xfrm>
            <a:off x="421420" y="6104785"/>
            <a:ext cx="7960579" cy="584775"/>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Click Next</a:t>
            </a:r>
          </a:p>
          <a:p>
            <a:endParaRPr lang="en-US" sz="1800" dirty="0">
              <a:latin typeface="Gill Sans MT" panose="020B0502020104020203" pitchFamily="34" charset="0"/>
            </a:endParaRPr>
          </a:p>
        </p:txBody>
      </p:sp>
      <p:pic>
        <p:nvPicPr>
          <p:cNvPr id="7" name="Picture 6">
            <a:extLst>
              <a:ext uri="{FF2B5EF4-FFF2-40B4-BE49-F238E27FC236}">
                <a16:creationId xmlns:a16="http://schemas.microsoft.com/office/drawing/2014/main" id="{9C47563C-1A6C-4A91-A915-818F9F64D17B}"/>
              </a:ext>
            </a:extLst>
          </p:cNvPr>
          <p:cNvPicPr>
            <a:picLocks noChangeAspect="1"/>
          </p:cNvPicPr>
          <p:nvPr/>
        </p:nvPicPr>
        <p:blipFill>
          <a:blip r:embed="rId2"/>
          <a:stretch>
            <a:fillRect/>
          </a:stretch>
        </p:blipFill>
        <p:spPr>
          <a:xfrm>
            <a:off x="312466" y="1702858"/>
            <a:ext cx="8664315" cy="4367156"/>
          </a:xfrm>
          <a:prstGeom prst="rect">
            <a:avLst/>
          </a:prstGeom>
        </p:spPr>
      </p:pic>
      <p:cxnSp>
        <p:nvCxnSpPr>
          <p:cNvPr id="14" name="Straight Arrow Connector 13">
            <a:extLst>
              <a:ext uri="{FF2B5EF4-FFF2-40B4-BE49-F238E27FC236}">
                <a16:creationId xmlns:a16="http://schemas.microsoft.com/office/drawing/2014/main" id="{7FECEEBB-FFC4-4126-B5A1-4314D2B6C835}"/>
              </a:ext>
            </a:extLst>
          </p:cNvPr>
          <p:cNvCxnSpPr>
            <a:cxnSpLocks/>
          </p:cNvCxnSpPr>
          <p:nvPr/>
        </p:nvCxnSpPr>
        <p:spPr bwMode="auto">
          <a:xfrm flipV="1">
            <a:off x="1752600" y="4953790"/>
            <a:ext cx="6057900" cy="1275560"/>
          </a:xfrm>
          <a:prstGeom prst="straightConnector1">
            <a:avLst/>
          </a:prstGeom>
          <a:ln>
            <a:tailEnd type="triangle"/>
          </a:ln>
          <a:extLst/>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B7722918-B8FF-48E7-AFA9-3EE937477B56}"/>
              </a:ext>
            </a:extLst>
          </p:cNvPr>
          <p:cNvCxnSpPr>
            <a:cxnSpLocks/>
          </p:cNvCxnSpPr>
          <p:nvPr/>
        </p:nvCxnSpPr>
        <p:spPr bwMode="auto">
          <a:xfrm>
            <a:off x="1676400" y="1464733"/>
            <a:ext cx="3810000" cy="2370221"/>
          </a:xfrm>
          <a:prstGeom prst="straightConnector1">
            <a:avLst/>
          </a:prstGeom>
          <a:ln>
            <a:tailEnd type="triangle"/>
          </a:ln>
          <a:extLst/>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8703335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sz="1800" dirty="0"/>
              <a:t>Log in to Virtual Private Network (VPN) via Pulse Secure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76200" y="828674"/>
            <a:ext cx="8610600" cy="5876925"/>
          </a:xfrm>
        </p:spPr>
        <p:txBody>
          <a:bodyPr/>
          <a:lstStyle/>
          <a:p>
            <a:r>
              <a:rPr lang="en-US" sz="2400" b="1" dirty="0">
                <a:latin typeface="Calibri" panose="020F0502020204030204" pitchFamily="34" charset="0"/>
                <a:cs typeface="Calibri" panose="020F0502020204030204" pitchFamily="34" charset="0"/>
              </a:rPr>
              <a:t>How to Log in to &amp; Log out of VPN:</a:t>
            </a: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22</a:t>
            </a:fld>
            <a:endParaRPr lang="en-US" altLang="en-US" dirty="0"/>
          </a:p>
        </p:txBody>
      </p:sp>
      <p:cxnSp>
        <p:nvCxnSpPr>
          <p:cNvPr id="10" name="Straight Arrow Connector 9">
            <a:extLst>
              <a:ext uri="{FF2B5EF4-FFF2-40B4-BE49-F238E27FC236}">
                <a16:creationId xmlns:a16="http://schemas.microsoft.com/office/drawing/2014/main" id="{748D3D9F-7DD1-4F76-8862-2801DBB6A2EC}"/>
              </a:ext>
            </a:extLst>
          </p:cNvPr>
          <p:cNvCxnSpPr/>
          <p:nvPr/>
        </p:nvCxnSpPr>
        <p:spPr bwMode="auto">
          <a:xfrm>
            <a:off x="7353300" y="4724400"/>
            <a:ext cx="914400" cy="914400"/>
          </a:xfrm>
          <a:prstGeom prst="straightConnector1">
            <a:avLst/>
          </a:prstGeom>
          <a:noFill/>
          <a:ln>
            <a:noFill/>
            <a:tailEnd type="triangle"/>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9BB68D27-E147-4C88-BB7B-F7C0935EBEDD}"/>
              </a:ext>
            </a:extLst>
          </p:cNvPr>
          <p:cNvSpPr txBox="1"/>
          <p:nvPr/>
        </p:nvSpPr>
        <p:spPr>
          <a:xfrm>
            <a:off x="228600" y="1136553"/>
            <a:ext cx="8039100" cy="523220"/>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The VPN connection is complete identified by the “S” shaped Pulse Secure icon below has a Green Arrow</a:t>
            </a:r>
          </a:p>
        </p:txBody>
      </p:sp>
      <p:sp>
        <p:nvSpPr>
          <p:cNvPr id="13" name="TextBox 12">
            <a:extLst>
              <a:ext uri="{FF2B5EF4-FFF2-40B4-BE49-F238E27FC236}">
                <a16:creationId xmlns:a16="http://schemas.microsoft.com/office/drawing/2014/main" id="{5A171DEB-C665-4900-AFFD-5C8F1ED6E3B3}"/>
              </a:ext>
            </a:extLst>
          </p:cNvPr>
          <p:cNvSpPr txBox="1"/>
          <p:nvPr/>
        </p:nvSpPr>
        <p:spPr>
          <a:xfrm>
            <a:off x="76200" y="2497406"/>
            <a:ext cx="8515350" cy="1231106"/>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Gill Sans MT" panose="020B0502020104020203" pitchFamily="34" charset="0"/>
              </a:rPr>
              <a:t>Green arrow</a:t>
            </a:r>
          </a:p>
          <a:p>
            <a:pPr marL="285750" indent="-285750" algn="l">
              <a:buFont typeface="Arial" panose="020B0604020202020204" pitchFamily="34" charset="0"/>
              <a:buChar char="•"/>
            </a:pPr>
            <a:r>
              <a:rPr lang="en-US" dirty="0">
                <a:latin typeface="Gill Sans MT" panose="020B0502020104020203" pitchFamily="34" charset="0"/>
              </a:rPr>
              <a:t>To Log out of VPN click the “S” shaped Pulse Secure icon</a:t>
            </a:r>
          </a:p>
          <a:p>
            <a:pPr marL="285750" indent="-285750" algn="l">
              <a:buFont typeface="Arial" panose="020B0604020202020204" pitchFamily="34" charset="0"/>
              <a:buChar char="•"/>
            </a:pPr>
            <a:r>
              <a:rPr lang="en-US" dirty="0">
                <a:latin typeface="Gill Sans MT" panose="020B0502020104020203" pitchFamily="34" charset="0"/>
              </a:rPr>
              <a:t>Select; </a:t>
            </a:r>
            <a:r>
              <a:rPr lang="en-US" dirty="0" err="1">
                <a:latin typeface="Gill Sans MT" panose="020B0502020104020203" pitchFamily="34" charset="0"/>
              </a:rPr>
              <a:t>Commonwealth_VPN</a:t>
            </a:r>
            <a:endParaRPr lang="en-US" dirty="0">
              <a:latin typeface="Gill Sans MT" panose="020B0502020104020203" pitchFamily="34" charset="0"/>
            </a:endParaRPr>
          </a:p>
          <a:p>
            <a:pPr marL="285750" indent="-285750" algn="l">
              <a:buFont typeface="Arial" panose="020B0604020202020204" pitchFamily="34" charset="0"/>
              <a:buChar char="•"/>
            </a:pPr>
            <a:r>
              <a:rPr lang="en-US" dirty="0">
                <a:latin typeface="Gill Sans MT" panose="020B0502020104020203" pitchFamily="34" charset="0"/>
              </a:rPr>
              <a:t>Disconnect</a:t>
            </a:r>
          </a:p>
          <a:p>
            <a:endParaRPr lang="en-US" sz="1800" dirty="0">
              <a:latin typeface="Gill Sans MT" panose="020B0502020104020203" pitchFamily="34" charset="0"/>
            </a:endParaRPr>
          </a:p>
        </p:txBody>
      </p:sp>
      <p:pic>
        <p:nvPicPr>
          <p:cNvPr id="5" name="Picture 4">
            <a:extLst>
              <a:ext uri="{FF2B5EF4-FFF2-40B4-BE49-F238E27FC236}">
                <a16:creationId xmlns:a16="http://schemas.microsoft.com/office/drawing/2014/main" id="{7F752EB2-0832-4469-8568-A4D3FE78EDC5}"/>
              </a:ext>
            </a:extLst>
          </p:cNvPr>
          <p:cNvPicPr>
            <a:picLocks noChangeAspect="1"/>
          </p:cNvPicPr>
          <p:nvPr/>
        </p:nvPicPr>
        <p:blipFill>
          <a:blip r:embed="rId2"/>
          <a:stretch>
            <a:fillRect/>
          </a:stretch>
        </p:blipFill>
        <p:spPr>
          <a:xfrm>
            <a:off x="228600" y="1626679"/>
            <a:ext cx="8362950" cy="771525"/>
          </a:xfrm>
          <a:prstGeom prst="rect">
            <a:avLst/>
          </a:prstGeom>
        </p:spPr>
      </p:pic>
      <p:sp>
        <p:nvSpPr>
          <p:cNvPr id="7" name="Arrow: Bent-Up 6">
            <a:extLst>
              <a:ext uri="{FF2B5EF4-FFF2-40B4-BE49-F238E27FC236}">
                <a16:creationId xmlns:a16="http://schemas.microsoft.com/office/drawing/2014/main" id="{51C7374C-F3C3-4DB3-8934-BA936BCAC624}"/>
              </a:ext>
            </a:extLst>
          </p:cNvPr>
          <p:cNvSpPr/>
          <p:nvPr/>
        </p:nvSpPr>
        <p:spPr bwMode="auto">
          <a:xfrm>
            <a:off x="4800600" y="2374528"/>
            <a:ext cx="1600200" cy="584775"/>
          </a:xfrm>
          <a:prstGeom prst="bentUp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5A551FD5-4F7A-4C76-A78E-C810C24D8B66}"/>
              </a:ext>
            </a:extLst>
          </p:cNvPr>
          <p:cNvPicPr>
            <a:picLocks noChangeAspect="1"/>
          </p:cNvPicPr>
          <p:nvPr/>
        </p:nvPicPr>
        <p:blipFill>
          <a:blip r:embed="rId3"/>
          <a:stretch>
            <a:fillRect/>
          </a:stretch>
        </p:blipFill>
        <p:spPr>
          <a:xfrm>
            <a:off x="244304" y="3534139"/>
            <a:ext cx="7400080" cy="1359103"/>
          </a:xfrm>
          <a:prstGeom prst="rect">
            <a:avLst/>
          </a:prstGeom>
        </p:spPr>
      </p:pic>
      <p:sp>
        <p:nvSpPr>
          <p:cNvPr id="12" name="TextBox 11">
            <a:extLst>
              <a:ext uri="{FF2B5EF4-FFF2-40B4-BE49-F238E27FC236}">
                <a16:creationId xmlns:a16="http://schemas.microsoft.com/office/drawing/2014/main" id="{DF38D8F6-3842-45E9-B41C-2723918089D0}"/>
              </a:ext>
            </a:extLst>
          </p:cNvPr>
          <p:cNvSpPr txBox="1"/>
          <p:nvPr/>
        </p:nvSpPr>
        <p:spPr>
          <a:xfrm>
            <a:off x="106680" y="4941134"/>
            <a:ext cx="7455304" cy="307777"/>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The Green arrow disappears from the “S” shaped Pulse Secure icon when VPN is not connected</a:t>
            </a:r>
          </a:p>
        </p:txBody>
      </p:sp>
      <p:pic>
        <p:nvPicPr>
          <p:cNvPr id="17" name="Picture 16">
            <a:extLst>
              <a:ext uri="{FF2B5EF4-FFF2-40B4-BE49-F238E27FC236}">
                <a16:creationId xmlns:a16="http://schemas.microsoft.com/office/drawing/2014/main" id="{97C54387-6D67-43D8-B8A0-0970C389CF31}"/>
              </a:ext>
            </a:extLst>
          </p:cNvPr>
          <p:cNvPicPr>
            <a:picLocks noChangeAspect="1"/>
          </p:cNvPicPr>
          <p:nvPr/>
        </p:nvPicPr>
        <p:blipFill>
          <a:blip r:embed="rId4"/>
          <a:stretch>
            <a:fillRect/>
          </a:stretch>
        </p:blipFill>
        <p:spPr>
          <a:xfrm>
            <a:off x="204784" y="5337620"/>
            <a:ext cx="7479120" cy="704850"/>
          </a:xfrm>
          <a:prstGeom prst="rect">
            <a:avLst/>
          </a:prstGeom>
        </p:spPr>
      </p:pic>
      <p:sp>
        <p:nvSpPr>
          <p:cNvPr id="18" name="Arrow: Bent-Up 17">
            <a:extLst>
              <a:ext uri="{FF2B5EF4-FFF2-40B4-BE49-F238E27FC236}">
                <a16:creationId xmlns:a16="http://schemas.microsoft.com/office/drawing/2014/main" id="{829A19CF-8D80-4FEB-BBE3-635C453D4064}"/>
              </a:ext>
            </a:extLst>
          </p:cNvPr>
          <p:cNvSpPr/>
          <p:nvPr/>
        </p:nvSpPr>
        <p:spPr bwMode="auto">
          <a:xfrm>
            <a:off x="3673654" y="6042470"/>
            <a:ext cx="419100" cy="307778"/>
          </a:xfrm>
          <a:prstGeom prst="bentUpArrow">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8A1B9611-5D3B-450B-A57C-F95939613CD9}"/>
              </a:ext>
            </a:extLst>
          </p:cNvPr>
          <p:cNvSpPr txBox="1"/>
          <p:nvPr/>
        </p:nvSpPr>
        <p:spPr>
          <a:xfrm>
            <a:off x="155552" y="6307644"/>
            <a:ext cx="7455304" cy="307777"/>
          </a:xfrm>
          <a:prstGeom prst="rect">
            <a:avLst/>
          </a:prstGeom>
          <a:noFill/>
        </p:spPr>
        <p:txBody>
          <a:bodyPr wrap="square" rtlCol="0">
            <a:spAutoFit/>
          </a:bodyPr>
          <a:lstStyle/>
          <a:p>
            <a:pPr marL="285750" indent="-285750" algn="l">
              <a:buFont typeface="Arial" panose="020B0604020202020204" pitchFamily="34" charset="0"/>
              <a:buChar char="•"/>
            </a:pPr>
            <a:r>
              <a:rPr lang="en-US" dirty="0">
                <a:latin typeface="Gill Sans MT" panose="020B0502020104020203" pitchFamily="34" charset="0"/>
              </a:rPr>
              <a:t>“S” shaped Pulse Secure icon when VPN disconnected</a:t>
            </a:r>
          </a:p>
        </p:txBody>
      </p:sp>
    </p:spTree>
    <p:extLst>
      <p:ext uri="{BB962C8B-B14F-4D97-AF65-F5344CB8AC3E}">
        <p14:creationId xmlns:p14="http://schemas.microsoft.com/office/powerpoint/2010/main" val="421256584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5715CA-FC54-42D3-9E68-DEAE07E3D6FD}"/>
              </a:ext>
            </a:extLst>
          </p:cNvPr>
          <p:cNvSpPr>
            <a:spLocks noGrp="1"/>
          </p:cNvSpPr>
          <p:nvPr>
            <p:ph type="sldNum" sz="quarter" idx="10"/>
          </p:nvPr>
        </p:nvSpPr>
        <p:spPr/>
        <p:txBody>
          <a:bodyPr/>
          <a:lstStyle/>
          <a:p>
            <a:fld id="{65090DB9-E98C-4FFB-851F-9A3A7D088E1E}" type="slidenum">
              <a:rPr lang="en-US" altLang="en-US"/>
              <a:pPr/>
              <a:t>3</a:t>
            </a:fld>
            <a:endParaRPr lang="en-US" altLang="en-US" dirty="0"/>
          </a:p>
        </p:txBody>
      </p:sp>
      <p:sp>
        <p:nvSpPr>
          <p:cNvPr id="104450" name="Rectangle 2">
            <a:extLst>
              <a:ext uri="{FF2B5EF4-FFF2-40B4-BE49-F238E27FC236}">
                <a16:creationId xmlns:a16="http://schemas.microsoft.com/office/drawing/2014/main" id="{C3F80559-6B1E-49F3-848F-87ABABBE891C}"/>
              </a:ext>
            </a:extLst>
          </p:cNvPr>
          <p:cNvSpPr>
            <a:spLocks noGrp="1" noChangeArrowheads="1"/>
          </p:cNvSpPr>
          <p:nvPr>
            <p:ph type="title"/>
          </p:nvPr>
        </p:nvSpPr>
        <p:spPr/>
        <p:txBody>
          <a:bodyPr/>
          <a:lstStyle/>
          <a:p>
            <a:r>
              <a:rPr lang="en-US" altLang="en-US" dirty="0"/>
              <a:t>DDS Multi-Function Authentication &amp; VPN topics of discussion</a:t>
            </a:r>
          </a:p>
        </p:txBody>
      </p:sp>
      <p:sp>
        <p:nvSpPr>
          <p:cNvPr id="104451" name="Rectangle 3">
            <a:extLst>
              <a:ext uri="{FF2B5EF4-FFF2-40B4-BE49-F238E27FC236}">
                <a16:creationId xmlns:a16="http://schemas.microsoft.com/office/drawing/2014/main" id="{9FE5B2EE-2055-4C52-BA37-397569DA433A}"/>
              </a:ext>
            </a:extLst>
          </p:cNvPr>
          <p:cNvSpPr>
            <a:spLocks noGrp="1" noChangeArrowheads="1"/>
          </p:cNvSpPr>
          <p:nvPr>
            <p:ph type="body" idx="1"/>
          </p:nvPr>
        </p:nvSpPr>
        <p:spPr>
          <a:xfrm>
            <a:off x="228600" y="990600"/>
            <a:ext cx="8382000" cy="2971800"/>
          </a:xfrm>
        </p:spPr>
        <p:txBody>
          <a:bodyPr/>
          <a:lstStyle/>
          <a:p>
            <a:pPr algn="ctr"/>
            <a:r>
              <a:rPr lang="en-US" altLang="en-US" sz="2000" b="1" dirty="0">
                <a:latin typeface="Calibri" panose="020F0502020204030204" pitchFamily="34" charset="0"/>
                <a:cs typeface="Calibri" panose="020F0502020204030204" pitchFamily="34" charset="0"/>
              </a:rPr>
              <a:t>DDS MFA &amp; VPN topics of Discussion</a:t>
            </a:r>
          </a:p>
          <a:p>
            <a:pPr algn="ctr"/>
            <a:endParaRPr lang="en-US" altLang="en-US" dirty="0"/>
          </a:p>
          <a:p>
            <a:pPr algn="ctr"/>
            <a:endParaRPr lang="en-US" altLang="en-US" dirty="0"/>
          </a:p>
          <a:p>
            <a:pPr algn="ctr"/>
            <a:endParaRPr lang="en-US" altLang="en-US" dirty="0"/>
          </a:p>
        </p:txBody>
      </p:sp>
      <p:sp>
        <p:nvSpPr>
          <p:cNvPr id="6" name="Rectangle 5">
            <a:extLst>
              <a:ext uri="{FF2B5EF4-FFF2-40B4-BE49-F238E27FC236}">
                <a16:creationId xmlns:a16="http://schemas.microsoft.com/office/drawing/2014/main" id="{296C8F3A-2445-4CE4-933F-9DFECD6928DE}"/>
              </a:ext>
            </a:extLst>
          </p:cNvPr>
          <p:cNvSpPr/>
          <p:nvPr/>
        </p:nvSpPr>
        <p:spPr>
          <a:xfrm>
            <a:off x="228600" y="1323904"/>
            <a:ext cx="8077200" cy="5128199"/>
          </a:xfrm>
          <a:prstGeom prst="rect">
            <a:avLst/>
          </a:prstGeom>
        </p:spPr>
        <p:txBody>
          <a:bodyPr wrap="square">
            <a:spAutoFit/>
          </a:bodyPr>
          <a:lstStyle/>
          <a:p>
            <a:pPr algn="l">
              <a:lnSpc>
                <a:spcPct val="120000"/>
              </a:lnSpc>
            </a:pPr>
            <a:r>
              <a:rPr lang="en-US" sz="2000" u="sng" dirty="0">
                <a:latin typeface="Calibri" panose="020F0502020204030204" pitchFamily="34" charset="0"/>
                <a:cs typeface="Calibri" panose="020F0502020204030204" pitchFamily="34" charset="0"/>
              </a:rPr>
              <a:t>Topics to consider:</a:t>
            </a:r>
          </a:p>
          <a:p>
            <a:pPr algn="l">
              <a:lnSpc>
                <a:spcPct val="120000"/>
              </a:lnSpc>
            </a:pPr>
            <a:endParaRPr lang="en-US" sz="2000" u="sng" dirty="0">
              <a:latin typeface="Calibri" panose="020F0502020204030204" pitchFamily="34" charset="0"/>
              <a:cs typeface="Calibri" panose="020F0502020204030204" pitchFamily="34" charset="0"/>
            </a:endParaRPr>
          </a:p>
          <a:p>
            <a:pPr marL="514350" indent="-514350" algn="l">
              <a:lnSpc>
                <a:spcPct val="120000"/>
              </a:lnSpc>
              <a:buFont typeface="+mj-lt"/>
              <a:buAutoNum type="arabicPeriod"/>
            </a:pPr>
            <a:r>
              <a:rPr lang="en-US" sz="1800" dirty="0">
                <a:latin typeface="Calibri" panose="020F0502020204030204" pitchFamily="34" charset="0"/>
                <a:cs typeface="Calibri" panose="020F0502020204030204" pitchFamily="34" charset="0"/>
              </a:rPr>
              <a:t>MFA = Google Authenticator for iPhones &amp; Microsoft authenticator for Android phones</a:t>
            </a:r>
          </a:p>
          <a:p>
            <a:pPr marL="514350" indent="-514350" algn="l">
              <a:lnSpc>
                <a:spcPct val="120000"/>
              </a:lnSpc>
              <a:buFont typeface="+mj-lt"/>
              <a:buAutoNum type="arabicPeriod"/>
            </a:pPr>
            <a:r>
              <a:rPr lang="en-US" sz="1800" dirty="0">
                <a:latin typeface="Calibri" panose="020F0502020204030204" pitchFamily="34" charset="0"/>
                <a:cs typeface="Calibri" panose="020F0502020204030204" pitchFamily="34" charset="0"/>
              </a:rPr>
              <a:t>An Apple ID will be needed to download apps from the App Store for Apple devices. AppleID on state phones will be your email address; “Yourname@mass.gov, if you have multiple state email addresses then it is suggested to use the @mass.gov email address</a:t>
            </a:r>
          </a:p>
          <a:p>
            <a:pPr marL="514350" indent="-514350" algn="l">
              <a:lnSpc>
                <a:spcPct val="120000"/>
              </a:lnSpc>
              <a:buFont typeface="+mj-lt"/>
              <a:buAutoNum type="arabicPeriod"/>
            </a:pPr>
            <a:r>
              <a:rPr lang="en-US" sz="1800" dirty="0">
                <a:latin typeface="Calibri" panose="020F0502020204030204" pitchFamily="34" charset="0"/>
                <a:cs typeface="Calibri" panose="020F0502020204030204" pitchFamily="34" charset="0"/>
              </a:rPr>
              <a:t>Pulse Secure is the application used to log in to VPN, there are 3 steps to login to VPN</a:t>
            </a:r>
          </a:p>
          <a:p>
            <a:pPr marL="971550" lvl="1" indent="-514350" algn="l">
              <a:lnSpc>
                <a:spcPct val="12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Enter your username = state email address</a:t>
            </a:r>
          </a:p>
          <a:p>
            <a:pPr marL="971550" lvl="1" indent="-514350" algn="l">
              <a:lnSpc>
                <a:spcPct val="12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Enter your password = same password used to log on to your desktop or laptop</a:t>
            </a:r>
          </a:p>
          <a:p>
            <a:pPr marL="971550" lvl="1" indent="-514350" algn="l">
              <a:lnSpc>
                <a:spcPct val="12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Enter your MFA = 6 digit code from the Google or Microsoft Authentication app</a:t>
            </a:r>
            <a:endParaRPr lang="en-US" altLang="en-US" sz="1800" dirty="0"/>
          </a:p>
        </p:txBody>
      </p:sp>
    </p:spTree>
    <p:extLst>
      <p:ext uri="{BB962C8B-B14F-4D97-AF65-F5344CB8AC3E}">
        <p14:creationId xmlns:p14="http://schemas.microsoft.com/office/powerpoint/2010/main" val="26670182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CD132-CBBB-49F1-B80D-B928C80FA7C7}"/>
              </a:ext>
            </a:extLst>
          </p:cNvPr>
          <p:cNvSpPr>
            <a:spLocks noGrp="1"/>
          </p:cNvSpPr>
          <p:nvPr>
            <p:ph type="sldNum" sz="quarter" idx="10"/>
          </p:nvPr>
        </p:nvSpPr>
        <p:spPr/>
        <p:txBody>
          <a:bodyPr/>
          <a:lstStyle/>
          <a:p>
            <a:fld id="{64C0729A-42E9-4720-B0D9-DF4B50E5B368}" type="slidenum">
              <a:rPr lang="en-US" altLang="en-US"/>
              <a:pPr/>
              <a:t>4</a:t>
            </a:fld>
            <a:endParaRPr lang="en-US" altLang="en-US" dirty="0"/>
          </a:p>
        </p:txBody>
      </p:sp>
      <p:sp>
        <p:nvSpPr>
          <p:cNvPr id="101378" name="Rectangle 2">
            <a:extLst>
              <a:ext uri="{FF2B5EF4-FFF2-40B4-BE49-F238E27FC236}">
                <a16:creationId xmlns:a16="http://schemas.microsoft.com/office/drawing/2014/main" id="{A2BD7708-7773-4708-A8B4-8D94EA6EDC3C}"/>
              </a:ext>
            </a:extLst>
          </p:cNvPr>
          <p:cNvSpPr>
            <a:spLocks noGrp="1" noChangeArrowheads="1"/>
          </p:cNvSpPr>
          <p:nvPr>
            <p:ph type="title"/>
          </p:nvPr>
        </p:nvSpPr>
        <p:spPr/>
        <p:txBody>
          <a:bodyPr/>
          <a:lstStyle/>
          <a:p>
            <a:r>
              <a:rPr lang="en-US" altLang="en-US" dirty="0"/>
              <a:t>Multi-factor Authentication</a:t>
            </a:r>
          </a:p>
        </p:txBody>
      </p:sp>
      <p:sp>
        <p:nvSpPr>
          <p:cNvPr id="101379" name="Rectangle 3">
            <a:extLst>
              <a:ext uri="{FF2B5EF4-FFF2-40B4-BE49-F238E27FC236}">
                <a16:creationId xmlns:a16="http://schemas.microsoft.com/office/drawing/2014/main" id="{D2AE7E5B-44C2-4C83-B1E7-02B2D6535482}"/>
              </a:ext>
            </a:extLst>
          </p:cNvPr>
          <p:cNvSpPr>
            <a:spLocks noGrp="1" noChangeArrowheads="1"/>
          </p:cNvSpPr>
          <p:nvPr>
            <p:ph type="body" idx="1"/>
          </p:nvPr>
        </p:nvSpPr>
        <p:spPr>
          <a:xfrm>
            <a:off x="381000" y="990600"/>
            <a:ext cx="8382000" cy="5334000"/>
          </a:xfrm>
        </p:spPr>
        <p:txBody>
          <a:bodyPr/>
          <a:lstStyle/>
          <a:p>
            <a:r>
              <a:rPr lang="en-US" sz="2400" b="1" dirty="0">
                <a:latin typeface="Calibri" panose="020F0502020204030204" pitchFamily="34" charset="0"/>
                <a:cs typeface="Calibri" panose="020F0502020204030204" pitchFamily="34" charset="0"/>
              </a:rPr>
              <a:t>What is Multi-factor Authorization (MFA):</a:t>
            </a:r>
          </a:p>
          <a:p>
            <a:pPr marL="285750" indent="-28575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Multi-factor authentication refers to the pieces of information you need to provide to gain access to our employee-facing services outside the DDS network</a:t>
            </a:r>
          </a:p>
          <a:p>
            <a:pPr marL="285750" indent="-285750">
              <a:lnSpc>
                <a:spcPct val="150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It is an added layer of security making it harder for an account to be accessed by outside sources even if a password is compromised. This is essential in ensuring the safety and security of our clients’ Personally Identifiable Information (PII)</a:t>
            </a:r>
          </a:p>
          <a:p>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FCD132-CBBB-49F1-B80D-B928C80FA7C7}"/>
              </a:ext>
            </a:extLst>
          </p:cNvPr>
          <p:cNvSpPr>
            <a:spLocks noGrp="1"/>
          </p:cNvSpPr>
          <p:nvPr>
            <p:ph type="sldNum" sz="quarter" idx="10"/>
          </p:nvPr>
        </p:nvSpPr>
        <p:spPr/>
        <p:txBody>
          <a:bodyPr/>
          <a:lstStyle/>
          <a:p>
            <a:fld id="{64C0729A-42E9-4720-B0D9-DF4B50E5B368}" type="slidenum">
              <a:rPr lang="en-US" altLang="en-US"/>
              <a:pPr/>
              <a:t>5</a:t>
            </a:fld>
            <a:endParaRPr lang="en-US" altLang="en-US" dirty="0"/>
          </a:p>
        </p:txBody>
      </p:sp>
      <p:sp>
        <p:nvSpPr>
          <p:cNvPr id="101378" name="Rectangle 2">
            <a:extLst>
              <a:ext uri="{FF2B5EF4-FFF2-40B4-BE49-F238E27FC236}">
                <a16:creationId xmlns:a16="http://schemas.microsoft.com/office/drawing/2014/main" id="{A2BD7708-7773-4708-A8B4-8D94EA6EDC3C}"/>
              </a:ext>
            </a:extLst>
          </p:cNvPr>
          <p:cNvSpPr>
            <a:spLocks noGrp="1" noChangeArrowheads="1"/>
          </p:cNvSpPr>
          <p:nvPr>
            <p:ph type="title"/>
          </p:nvPr>
        </p:nvSpPr>
        <p:spPr/>
        <p:txBody>
          <a:bodyPr/>
          <a:lstStyle/>
          <a:p>
            <a:r>
              <a:rPr lang="en-US" altLang="en-US" dirty="0"/>
              <a:t>Multi-factor Authentication</a:t>
            </a:r>
          </a:p>
        </p:txBody>
      </p:sp>
      <p:sp>
        <p:nvSpPr>
          <p:cNvPr id="101379" name="Rectangle 3">
            <a:extLst>
              <a:ext uri="{FF2B5EF4-FFF2-40B4-BE49-F238E27FC236}">
                <a16:creationId xmlns:a16="http://schemas.microsoft.com/office/drawing/2014/main" id="{D2AE7E5B-44C2-4C83-B1E7-02B2D6535482}"/>
              </a:ext>
            </a:extLst>
          </p:cNvPr>
          <p:cNvSpPr>
            <a:spLocks noGrp="1" noChangeArrowheads="1"/>
          </p:cNvSpPr>
          <p:nvPr>
            <p:ph type="body" idx="1"/>
          </p:nvPr>
        </p:nvSpPr>
        <p:spPr>
          <a:xfrm>
            <a:off x="381000" y="990600"/>
            <a:ext cx="8382000" cy="5334000"/>
          </a:xfrm>
        </p:spPr>
        <p:txBody>
          <a:bodyPr/>
          <a:lstStyle/>
          <a:p>
            <a:pPr marL="285750" indent="-285750">
              <a:lnSpc>
                <a:spcPct val="150000"/>
              </a:lnSpc>
              <a:buFont typeface="Arial" panose="020B0604020202020204" pitchFamily="34" charset="0"/>
              <a:buChar char="•"/>
            </a:pPr>
            <a:r>
              <a:rPr lang="en-US" sz="2600" b="1" dirty="0">
                <a:latin typeface="Calibri" panose="020F0502020204030204" pitchFamily="34" charset="0"/>
                <a:cs typeface="Calibri" panose="020F0502020204030204" pitchFamily="34" charset="0"/>
              </a:rPr>
              <a:t>MFA Set Up </a:t>
            </a:r>
            <a:r>
              <a:rPr lang="en-US" sz="2400" b="1" dirty="0">
                <a:latin typeface="Calibri" panose="020F0502020204030204" pitchFamily="34" charset="0"/>
                <a:cs typeface="Calibri" panose="020F0502020204030204" pitchFamily="34" charset="0"/>
              </a:rPr>
              <a:t>General</a:t>
            </a:r>
            <a:r>
              <a:rPr lang="en-US" sz="2600" b="1" dirty="0">
                <a:latin typeface="Calibri" panose="020F0502020204030204" pitchFamily="34" charset="0"/>
                <a:cs typeface="Calibri" panose="020F0502020204030204" pitchFamily="34" charset="0"/>
              </a:rPr>
              <a:t> Steps</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Download the Authenticator app onto your smartphone. Google Authenticator for iPhones and MS Authenticator for Android devices</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Log in to the Centrify webpage at; </a:t>
            </a:r>
            <a:r>
              <a:rPr lang="en-US"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https://eotss.my.Centrify.com</a:t>
            </a:r>
            <a:endParaRPr lang="en-US" b="1" dirty="0">
              <a:solidFill>
                <a:srgbClr val="0070C0"/>
              </a:solidFill>
              <a:latin typeface="Calibri" panose="020F0502020204030204" pitchFamily="34" charset="0"/>
              <a:cs typeface="Calibri" panose="020F0502020204030204" pitchFamily="34" charset="0"/>
            </a:endParaRP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Scan the OATH OTP Client QR code with either your Google or Microsoft Authenticator app</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Enter the 6 digit verification code that is generated in the app and select “Verify”</a:t>
            </a:r>
          </a:p>
          <a:p>
            <a:endParaRPr lang="en-US" altLang="en-US" dirty="0"/>
          </a:p>
          <a:p>
            <a:r>
              <a:rPr lang="en-US" altLang="en-US" dirty="0">
                <a:latin typeface="Calibri" panose="020F0502020204030204" pitchFamily="34" charset="0"/>
                <a:cs typeface="Calibri" panose="020F0502020204030204" pitchFamily="34" charset="0"/>
              </a:rPr>
              <a:t>The following slides demonstrate how to perform the MFA setup beginning with downloading the MFA app, syncing the smartphone to Centrify then log in to VPN. </a:t>
            </a:r>
          </a:p>
          <a:p>
            <a:endParaRPr lang="en-US" altLang="en-US" dirty="0">
              <a:latin typeface="Calibri" panose="020F0502020204030204" pitchFamily="34" charset="0"/>
              <a:cs typeface="Calibri" panose="020F0502020204030204" pitchFamily="34" charset="0"/>
            </a:endParaRPr>
          </a:p>
          <a:p>
            <a:r>
              <a:rPr lang="en-US" altLang="en-US" dirty="0">
                <a:latin typeface="Calibri" panose="020F0502020204030204" pitchFamily="34" charset="0"/>
                <a:cs typeface="Calibri" panose="020F0502020204030204" pitchFamily="34" charset="0"/>
              </a:rPr>
              <a:t>Each time you log in to VPN you will need to use your MFA authentication app to input a 6 digit MFA Verification code. </a:t>
            </a:r>
          </a:p>
        </p:txBody>
      </p:sp>
    </p:spTree>
    <p:extLst>
      <p:ext uri="{BB962C8B-B14F-4D97-AF65-F5344CB8AC3E}">
        <p14:creationId xmlns:p14="http://schemas.microsoft.com/office/powerpoint/2010/main" val="12793244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r>
              <a:rPr lang="en-US" sz="2400" u="sng" dirty="0">
                <a:latin typeface="Calibri" panose="020F0502020204030204" pitchFamily="34" charset="0"/>
                <a:cs typeface="Calibri" panose="020F0502020204030204" pitchFamily="34" charset="0"/>
              </a:rPr>
              <a:t>Step 1:</a:t>
            </a:r>
            <a:r>
              <a:rPr lang="en-US" sz="2400" dirty="0">
                <a:latin typeface="Calibri" panose="020F0502020204030204" pitchFamily="34" charset="0"/>
                <a:cs typeface="Calibri" panose="020F0502020204030204" pitchFamily="34" charset="0"/>
              </a:rPr>
              <a:t> Download the Google Authenticator App onto your iPhone.</a:t>
            </a:r>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6</a:t>
            </a:fld>
            <a:endParaRPr lang="en-US" altLang="en-US" dirty="0"/>
          </a:p>
        </p:txBody>
      </p:sp>
      <p:sp>
        <p:nvSpPr>
          <p:cNvPr id="5" name="TextBox 4">
            <a:extLst>
              <a:ext uri="{FF2B5EF4-FFF2-40B4-BE49-F238E27FC236}">
                <a16:creationId xmlns:a16="http://schemas.microsoft.com/office/drawing/2014/main" id="{990F8A00-ACD3-4FFA-9B08-1F22C9600038}"/>
              </a:ext>
            </a:extLst>
          </p:cNvPr>
          <p:cNvSpPr txBox="1"/>
          <p:nvPr/>
        </p:nvSpPr>
        <p:spPr>
          <a:xfrm>
            <a:off x="383910" y="2588731"/>
            <a:ext cx="2483756" cy="369332"/>
          </a:xfrm>
          <a:prstGeom prst="rect">
            <a:avLst/>
          </a:prstGeom>
          <a:noFill/>
          <a:ln>
            <a:solidFill>
              <a:schemeClr val="tx1"/>
            </a:solidFill>
          </a:ln>
        </p:spPr>
        <p:txBody>
          <a:bodyPr wrap="square" rtlCol="0">
            <a:spAutoFit/>
          </a:bodyPr>
          <a:lstStyle/>
          <a:p>
            <a:r>
              <a:rPr lang="en-US" sz="1800" dirty="0">
                <a:latin typeface="Gill Sans MT" panose="020B0502020104020203" pitchFamily="34" charset="0"/>
              </a:rPr>
              <a:t>Access your App store</a:t>
            </a:r>
          </a:p>
        </p:txBody>
      </p:sp>
      <p:sp>
        <p:nvSpPr>
          <p:cNvPr id="6" name="Arrow: Right 5">
            <a:extLst>
              <a:ext uri="{FF2B5EF4-FFF2-40B4-BE49-F238E27FC236}">
                <a16:creationId xmlns:a16="http://schemas.microsoft.com/office/drawing/2014/main" id="{60F1056A-2BA8-4D6D-A32B-D84BF748BA7D}"/>
              </a:ext>
            </a:extLst>
          </p:cNvPr>
          <p:cNvSpPr/>
          <p:nvPr/>
        </p:nvSpPr>
        <p:spPr>
          <a:xfrm>
            <a:off x="3066236" y="3571311"/>
            <a:ext cx="889852" cy="32497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67C50BD-F26B-4124-88DE-67C111576628}"/>
              </a:ext>
            </a:extLst>
          </p:cNvPr>
          <p:cNvPicPr>
            <a:picLocks noChangeAspect="1"/>
          </p:cNvPicPr>
          <p:nvPr/>
        </p:nvPicPr>
        <p:blipFill>
          <a:blip r:embed="rId2"/>
          <a:stretch>
            <a:fillRect/>
          </a:stretch>
        </p:blipFill>
        <p:spPr>
          <a:xfrm>
            <a:off x="4572000" y="2402821"/>
            <a:ext cx="3790256" cy="2947884"/>
          </a:xfrm>
          <a:prstGeom prst="rect">
            <a:avLst/>
          </a:prstGeom>
        </p:spPr>
      </p:pic>
      <p:pic>
        <p:nvPicPr>
          <p:cNvPr id="8" name="Picture 7">
            <a:extLst>
              <a:ext uri="{FF2B5EF4-FFF2-40B4-BE49-F238E27FC236}">
                <a16:creationId xmlns:a16="http://schemas.microsoft.com/office/drawing/2014/main" id="{3C2402FC-7584-4CA9-A153-EDDF01EC5FF6}"/>
              </a:ext>
            </a:extLst>
          </p:cNvPr>
          <p:cNvPicPr>
            <a:picLocks noChangeAspect="1"/>
          </p:cNvPicPr>
          <p:nvPr/>
        </p:nvPicPr>
        <p:blipFill>
          <a:blip r:embed="rId3"/>
          <a:stretch>
            <a:fillRect/>
          </a:stretch>
        </p:blipFill>
        <p:spPr>
          <a:xfrm>
            <a:off x="1140124" y="3262863"/>
            <a:ext cx="971327" cy="1176348"/>
          </a:xfrm>
          <a:prstGeom prst="rect">
            <a:avLst/>
          </a:prstGeom>
        </p:spPr>
      </p:pic>
      <p:sp>
        <p:nvSpPr>
          <p:cNvPr id="10" name="TextBox 9">
            <a:extLst>
              <a:ext uri="{FF2B5EF4-FFF2-40B4-BE49-F238E27FC236}">
                <a16:creationId xmlns:a16="http://schemas.microsoft.com/office/drawing/2014/main" id="{4B87462F-7C0E-426F-BF27-08F51FD2FF64}"/>
              </a:ext>
            </a:extLst>
          </p:cNvPr>
          <p:cNvSpPr txBox="1"/>
          <p:nvPr/>
        </p:nvSpPr>
        <p:spPr>
          <a:xfrm>
            <a:off x="524211" y="4849874"/>
            <a:ext cx="2203152" cy="646331"/>
          </a:xfrm>
          <a:prstGeom prst="rect">
            <a:avLst/>
          </a:prstGeom>
          <a:solidFill>
            <a:schemeClr val="bg1"/>
          </a:solidFill>
          <a:ln>
            <a:solidFill>
              <a:schemeClr val="tx1"/>
            </a:solidFill>
          </a:ln>
        </p:spPr>
        <p:txBody>
          <a:bodyPr wrap="square" rtlCol="0">
            <a:spAutoFit/>
          </a:bodyPr>
          <a:lstStyle/>
          <a:p>
            <a:r>
              <a:rPr lang="en-US" sz="1800" dirty="0">
                <a:latin typeface="Gill Sans MT" panose="020B0502020104020203" pitchFamily="34" charset="0"/>
              </a:rPr>
              <a:t>Search for Google Authenticator</a:t>
            </a:r>
            <a:r>
              <a:rPr lang="en-US" dirty="0">
                <a:latin typeface="Gill Sans MT" panose="020B0502020104020203" pitchFamily="34" charset="0"/>
              </a:rPr>
              <a:t>.</a:t>
            </a:r>
          </a:p>
        </p:txBody>
      </p:sp>
    </p:spTree>
    <p:extLst>
      <p:ext uri="{BB962C8B-B14F-4D97-AF65-F5344CB8AC3E}">
        <p14:creationId xmlns:p14="http://schemas.microsoft.com/office/powerpoint/2010/main" val="257849267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r>
              <a:rPr lang="en-US" sz="2400" u="sng" dirty="0">
                <a:latin typeface="Calibri" panose="020F0502020204030204" pitchFamily="34" charset="0"/>
                <a:cs typeface="Calibri" panose="020F0502020204030204" pitchFamily="34" charset="0"/>
              </a:rPr>
              <a:t>Step 1:</a:t>
            </a:r>
            <a:r>
              <a:rPr lang="en-US" sz="2400" dirty="0">
                <a:latin typeface="Calibri" panose="020F0502020204030204" pitchFamily="34" charset="0"/>
                <a:cs typeface="Calibri" panose="020F0502020204030204" pitchFamily="34" charset="0"/>
              </a:rPr>
              <a:t> Download the Microsoft Authenticator App onto your Android device.</a:t>
            </a:r>
          </a:p>
          <a:p>
            <a:r>
              <a:rPr lang="en-US" sz="2400" dirty="0">
                <a:latin typeface="Gill Sans MT" panose="020B0502020104020203" pitchFamily="34" charset="0"/>
              </a:rPr>
              <a:t>* Android Users may need to download the Microsoft Authenticator App and “idaptive” application if prompted* </a:t>
            </a: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7</a:t>
            </a:fld>
            <a:endParaRPr lang="en-US" altLang="en-US" dirty="0"/>
          </a:p>
        </p:txBody>
      </p:sp>
      <p:sp>
        <p:nvSpPr>
          <p:cNvPr id="5" name="TextBox 4">
            <a:extLst>
              <a:ext uri="{FF2B5EF4-FFF2-40B4-BE49-F238E27FC236}">
                <a16:creationId xmlns:a16="http://schemas.microsoft.com/office/drawing/2014/main" id="{990F8A00-ACD3-4FFA-9B08-1F22C9600038}"/>
              </a:ext>
            </a:extLst>
          </p:cNvPr>
          <p:cNvSpPr txBox="1"/>
          <p:nvPr/>
        </p:nvSpPr>
        <p:spPr>
          <a:xfrm>
            <a:off x="383910" y="3015451"/>
            <a:ext cx="2483756" cy="646331"/>
          </a:xfrm>
          <a:prstGeom prst="rect">
            <a:avLst/>
          </a:prstGeom>
          <a:noFill/>
          <a:ln>
            <a:solidFill>
              <a:schemeClr val="tx1"/>
            </a:solidFill>
          </a:ln>
        </p:spPr>
        <p:txBody>
          <a:bodyPr wrap="square" rtlCol="0">
            <a:spAutoFit/>
          </a:bodyPr>
          <a:lstStyle/>
          <a:p>
            <a:r>
              <a:rPr lang="en-US" sz="1800" dirty="0">
                <a:latin typeface="Gill Sans MT" panose="020B0502020104020203" pitchFamily="34" charset="0"/>
              </a:rPr>
              <a:t>Access your App store or Google Play store</a:t>
            </a:r>
          </a:p>
        </p:txBody>
      </p:sp>
      <p:sp>
        <p:nvSpPr>
          <p:cNvPr id="6" name="Arrow: Right 5">
            <a:extLst>
              <a:ext uri="{FF2B5EF4-FFF2-40B4-BE49-F238E27FC236}">
                <a16:creationId xmlns:a16="http://schemas.microsoft.com/office/drawing/2014/main" id="{60F1056A-2BA8-4D6D-A32B-D84BF748BA7D}"/>
              </a:ext>
            </a:extLst>
          </p:cNvPr>
          <p:cNvSpPr/>
          <p:nvPr/>
        </p:nvSpPr>
        <p:spPr>
          <a:xfrm>
            <a:off x="3117552" y="3090419"/>
            <a:ext cx="889852" cy="32497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FF"/>
              </a:highlight>
            </a:endParaRPr>
          </a:p>
        </p:txBody>
      </p:sp>
      <p:pic>
        <p:nvPicPr>
          <p:cNvPr id="8" name="Picture 7">
            <a:extLst>
              <a:ext uri="{FF2B5EF4-FFF2-40B4-BE49-F238E27FC236}">
                <a16:creationId xmlns:a16="http://schemas.microsoft.com/office/drawing/2014/main" id="{3C2402FC-7584-4CA9-A153-EDDF01EC5FF6}"/>
              </a:ext>
            </a:extLst>
          </p:cNvPr>
          <p:cNvPicPr>
            <a:picLocks noChangeAspect="1"/>
          </p:cNvPicPr>
          <p:nvPr/>
        </p:nvPicPr>
        <p:blipFill>
          <a:blip r:embed="rId2"/>
          <a:stretch>
            <a:fillRect/>
          </a:stretch>
        </p:blipFill>
        <p:spPr>
          <a:xfrm>
            <a:off x="1813735" y="3818377"/>
            <a:ext cx="971327" cy="1176348"/>
          </a:xfrm>
          <a:prstGeom prst="rect">
            <a:avLst/>
          </a:prstGeom>
        </p:spPr>
      </p:pic>
      <p:sp>
        <p:nvSpPr>
          <p:cNvPr id="10" name="TextBox 9">
            <a:extLst>
              <a:ext uri="{FF2B5EF4-FFF2-40B4-BE49-F238E27FC236}">
                <a16:creationId xmlns:a16="http://schemas.microsoft.com/office/drawing/2014/main" id="{4B87462F-7C0E-426F-BF27-08F51FD2FF64}"/>
              </a:ext>
            </a:extLst>
          </p:cNvPr>
          <p:cNvSpPr txBox="1"/>
          <p:nvPr/>
        </p:nvSpPr>
        <p:spPr>
          <a:xfrm>
            <a:off x="1618892" y="5494817"/>
            <a:ext cx="2203152" cy="646331"/>
          </a:xfrm>
          <a:prstGeom prst="rect">
            <a:avLst/>
          </a:prstGeom>
          <a:solidFill>
            <a:schemeClr val="bg1"/>
          </a:solidFill>
          <a:ln>
            <a:solidFill>
              <a:schemeClr val="tx1"/>
            </a:solidFill>
          </a:ln>
        </p:spPr>
        <p:txBody>
          <a:bodyPr wrap="square" rtlCol="0">
            <a:spAutoFit/>
          </a:bodyPr>
          <a:lstStyle/>
          <a:p>
            <a:r>
              <a:rPr lang="en-US" sz="1800" dirty="0">
                <a:latin typeface="Gill Sans MT" panose="020B0502020104020203" pitchFamily="34" charset="0"/>
              </a:rPr>
              <a:t>Search for Microsoft Authenticator</a:t>
            </a:r>
            <a:r>
              <a:rPr lang="en-US" dirty="0">
                <a:latin typeface="Gill Sans MT" panose="020B0502020104020203" pitchFamily="34" charset="0"/>
              </a:rPr>
              <a:t>.</a:t>
            </a:r>
          </a:p>
        </p:txBody>
      </p:sp>
      <p:pic>
        <p:nvPicPr>
          <p:cNvPr id="11" name="Picture 10">
            <a:extLst>
              <a:ext uri="{FF2B5EF4-FFF2-40B4-BE49-F238E27FC236}">
                <a16:creationId xmlns:a16="http://schemas.microsoft.com/office/drawing/2014/main" id="{D1EB594E-0086-41A6-BADA-6DC222F14FF9}"/>
              </a:ext>
            </a:extLst>
          </p:cNvPr>
          <p:cNvPicPr>
            <a:picLocks noChangeAspect="1"/>
          </p:cNvPicPr>
          <p:nvPr/>
        </p:nvPicPr>
        <p:blipFill>
          <a:blip r:embed="rId3"/>
          <a:stretch>
            <a:fillRect/>
          </a:stretch>
        </p:blipFill>
        <p:spPr>
          <a:xfrm>
            <a:off x="383910" y="3818377"/>
            <a:ext cx="1017662" cy="1113400"/>
          </a:xfrm>
          <a:prstGeom prst="rect">
            <a:avLst/>
          </a:prstGeom>
        </p:spPr>
      </p:pic>
      <p:pic>
        <p:nvPicPr>
          <p:cNvPr id="12" name="Picture 11">
            <a:extLst>
              <a:ext uri="{FF2B5EF4-FFF2-40B4-BE49-F238E27FC236}">
                <a16:creationId xmlns:a16="http://schemas.microsoft.com/office/drawing/2014/main" id="{13D49189-D128-4F9A-B735-9723D7B9075A}"/>
              </a:ext>
            </a:extLst>
          </p:cNvPr>
          <p:cNvPicPr>
            <a:picLocks noChangeAspect="1"/>
          </p:cNvPicPr>
          <p:nvPr/>
        </p:nvPicPr>
        <p:blipFill rotWithShape="1">
          <a:blip r:embed="rId4"/>
          <a:srcRect t="9830"/>
          <a:stretch/>
        </p:blipFill>
        <p:spPr>
          <a:xfrm>
            <a:off x="4482648" y="3013124"/>
            <a:ext cx="3619748" cy="3569477"/>
          </a:xfrm>
          <a:prstGeom prst="rect">
            <a:avLst/>
          </a:prstGeom>
          <a:ln w="19050">
            <a:solidFill>
              <a:schemeClr val="accent1"/>
            </a:solidFill>
          </a:ln>
        </p:spPr>
      </p:pic>
    </p:spTree>
    <p:extLst>
      <p:ext uri="{BB962C8B-B14F-4D97-AF65-F5344CB8AC3E}">
        <p14:creationId xmlns:p14="http://schemas.microsoft.com/office/powerpoint/2010/main" val="10869523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r>
              <a:rPr lang="en-US" sz="2400" u="sng" dirty="0">
                <a:latin typeface="Calibri" panose="020F0502020204030204" pitchFamily="34" charset="0"/>
                <a:cs typeface="Calibri" panose="020F0502020204030204" pitchFamily="34" charset="0"/>
              </a:rPr>
              <a:t>Step 2:</a:t>
            </a:r>
            <a:r>
              <a:rPr lang="en-US" sz="2400" dirty="0">
                <a:latin typeface="Calibri" panose="020F0502020204030204" pitchFamily="34" charset="0"/>
                <a:cs typeface="Calibri" panose="020F0502020204030204" pitchFamily="34" charset="0"/>
              </a:rPr>
              <a:t> Log In to Centrify using your UPN and Password at </a:t>
            </a:r>
            <a:r>
              <a:rPr lang="en-US" sz="2400" dirty="0">
                <a:solidFill>
                  <a:srgbClr val="0070C0"/>
                </a:solidFill>
                <a:latin typeface="Gill Sans MT" panose="020B0502020104020203" pitchFamily="34" charset="0"/>
                <a:hlinkClick r:id="rId2">
                  <a:extLst>
                    <a:ext uri="{A12FA001-AC4F-418D-AE19-62706E023703}">
                      <ahyp:hlinkClr xmlns:ahyp="http://schemas.microsoft.com/office/drawing/2018/hyperlinkcolor" val="tx"/>
                    </a:ext>
                  </a:extLst>
                </a:hlinkClick>
              </a:rPr>
              <a:t>https://EOTSS.my.Centrify.com</a:t>
            </a:r>
            <a:endParaRPr lang="en-US" sz="2400" dirty="0">
              <a:solidFill>
                <a:srgbClr val="0070C0"/>
              </a:solidFill>
              <a:latin typeface="Gill Sans MT" panose="020B0502020104020203" pitchFamily="34" charset="0"/>
            </a:endParaRPr>
          </a:p>
          <a:p>
            <a:endParaRPr lang="en-US" sz="2400" dirty="0">
              <a:latin typeface="Calibri" panose="020F0502020204030204" pitchFamily="34" charset="0"/>
              <a:cs typeface="Calibri" panose="020F0502020204030204" pitchFamily="34" charset="0"/>
            </a:endParaRP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8</a:t>
            </a:fld>
            <a:endParaRPr lang="en-US" altLang="en-US" dirty="0"/>
          </a:p>
        </p:txBody>
      </p:sp>
      <p:sp>
        <p:nvSpPr>
          <p:cNvPr id="13" name="TextBox 12">
            <a:extLst>
              <a:ext uri="{FF2B5EF4-FFF2-40B4-BE49-F238E27FC236}">
                <a16:creationId xmlns:a16="http://schemas.microsoft.com/office/drawing/2014/main" id="{198A2E3E-B527-4B6B-9706-7C50B3C41409}"/>
              </a:ext>
            </a:extLst>
          </p:cNvPr>
          <p:cNvSpPr txBox="1"/>
          <p:nvPr/>
        </p:nvSpPr>
        <p:spPr>
          <a:xfrm>
            <a:off x="6950520" y="2827872"/>
            <a:ext cx="1677980" cy="1169551"/>
          </a:xfrm>
          <a:prstGeom prst="rect">
            <a:avLst/>
          </a:prstGeom>
          <a:noFill/>
          <a:ln>
            <a:solidFill>
              <a:schemeClr val="tx1"/>
            </a:solidFill>
          </a:ln>
        </p:spPr>
        <p:txBody>
          <a:bodyPr wrap="square" rtlCol="0">
            <a:spAutoFit/>
          </a:bodyPr>
          <a:lstStyle/>
          <a:p>
            <a:pPr algn="l"/>
            <a:r>
              <a:rPr lang="en-US" sz="1400" u="sng" dirty="0">
                <a:latin typeface="Gill Sans MT" panose="020B0502020104020203" pitchFamily="34" charset="0"/>
              </a:rPr>
              <a:t>Quick Tip:</a:t>
            </a:r>
            <a:r>
              <a:rPr lang="en-US" sz="1400" dirty="0">
                <a:latin typeface="Gill Sans MT" panose="020B0502020104020203" pitchFamily="34" charset="0"/>
              </a:rPr>
              <a:t> Your password is the same password you use to log in to your </a:t>
            </a:r>
          </a:p>
          <a:p>
            <a:pPr algn="l"/>
            <a:r>
              <a:rPr lang="en-US" sz="1400" dirty="0">
                <a:latin typeface="Gill Sans MT" panose="020B0502020104020203" pitchFamily="34" charset="0"/>
              </a:rPr>
              <a:t>work computer. </a:t>
            </a:r>
          </a:p>
        </p:txBody>
      </p:sp>
      <p:pic>
        <p:nvPicPr>
          <p:cNvPr id="14" name="Picture 13">
            <a:extLst>
              <a:ext uri="{FF2B5EF4-FFF2-40B4-BE49-F238E27FC236}">
                <a16:creationId xmlns:a16="http://schemas.microsoft.com/office/drawing/2014/main" id="{F2F12F23-B0EC-4986-AB99-2589A64E1097}"/>
              </a:ext>
            </a:extLst>
          </p:cNvPr>
          <p:cNvPicPr>
            <a:picLocks noChangeAspect="1"/>
          </p:cNvPicPr>
          <p:nvPr/>
        </p:nvPicPr>
        <p:blipFill>
          <a:blip r:embed="rId3"/>
          <a:stretch>
            <a:fillRect/>
          </a:stretch>
        </p:blipFill>
        <p:spPr>
          <a:xfrm>
            <a:off x="184843" y="2426181"/>
            <a:ext cx="1189826" cy="688529"/>
          </a:xfrm>
          <a:prstGeom prst="rect">
            <a:avLst/>
          </a:prstGeom>
          <a:ln>
            <a:solidFill>
              <a:schemeClr val="tx1"/>
            </a:solidFill>
          </a:ln>
        </p:spPr>
      </p:pic>
      <p:pic>
        <p:nvPicPr>
          <p:cNvPr id="15" name="Picture 14">
            <a:extLst>
              <a:ext uri="{FF2B5EF4-FFF2-40B4-BE49-F238E27FC236}">
                <a16:creationId xmlns:a16="http://schemas.microsoft.com/office/drawing/2014/main" id="{5D6837DC-90A6-4E02-884C-81C6F3C6973F}"/>
              </a:ext>
            </a:extLst>
          </p:cNvPr>
          <p:cNvPicPr>
            <a:picLocks noChangeAspect="1"/>
          </p:cNvPicPr>
          <p:nvPr/>
        </p:nvPicPr>
        <p:blipFill>
          <a:blip r:embed="rId4"/>
          <a:stretch>
            <a:fillRect/>
          </a:stretch>
        </p:blipFill>
        <p:spPr>
          <a:xfrm>
            <a:off x="1487020" y="2238230"/>
            <a:ext cx="5447171" cy="3143539"/>
          </a:xfrm>
          <a:prstGeom prst="rect">
            <a:avLst/>
          </a:prstGeom>
        </p:spPr>
      </p:pic>
      <p:sp>
        <p:nvSpPr>
          <p:cNvPr id="7" name="Rectangle 6">
            <a:extLst>
              <a:ext uri="{FF2B5EF4-FFF2-40B4-BE49-F238E27FC236}">
                <a16:creationId xmlns:a16="http://schemas.microsoft.com/office/drawing/2014/main" id="{07D61795-097F-47ED-A5AE-12C2E3F79EEA}"/>
              </a:ext>
            </a:extLst>
          </p:cNvPr>
          <p:cNvSpPr/>
          <p:nvPr/>
        </p:nvSpPr>
        <p:spPr bwMode="auto">
          <a:xfrm>
            <a:off x="3810000" y="3733800"/>
            <a:ext cx="651164" cy="152400"/>
          </a:xfrm>
          <a:prstGeom prst="rect">
            <a:avLst/>
          </a:prstGeom>
          <a:solidFill>
            <a:schemeClr val="bg2">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panose="020B0604020202020204" pitchFamily="34" charset="0"/>
            </a:endParaRPr>
          </a:p>
        </p:txBody>
      </p:sp>
      <p:sp>
        <p:nvSpPr>
          <p:cNvPr id="17" name="TextBox 16">
            <a:extLst>
              <a:ext uri="{FF2B5EF4-FFF2-40B4-BE49-F238E27FC236}">
                <a16:creationId xmlns:a16="http://schemas.microsoft.com/office/drawing/2014/main" id="{81B85C72-1CD4-43A4-AE9D-24DC26FF75E2}"/>
              </a:ext>
            </a:extLst>
          </p:cNvPr>
          <p:cNvSpPr txBox="1"/>
          <p:nvPr/>
        </p:nvSpPr>
        <p:spPr>
          <a:xfrm>
            <a:off x="3788232" y="3688025"/>
            <a:ext cx="803564" cy="230832"/>
          </a:xfrm>
          <a:prstGeom prst="rect">
            <a:avLst/>
          </a:prstGeom>
          <a:noFill/>
        </p:spPr>
        <p:txBody>
          <a:bodyPr wrap="square" rtlCol="0">
            <a:spAutoFit/>
          </a:bodyPr>
          <a:lstStyle/>
          <a:p>
            <a:r>
              <a:rPr lang="en-US" sz="900" dirty="0">
                <a:solidFill>
                  <a:schemeClr val="bg1"/>
                </a:solidFill>
                <a:latin typeface="Times New Roman" panose="02020603050405020304" pitchFamily="18" charset="0"/>
                <a:cs typeface="Times New Roman" panose="02020603050405020304" pitchFamily="18" charset="0"/>
              </a:rPr>
              <a:t>Your name</a:t>
            </a:r>
          </a:p>
        </p:txBody>
      </p:sp>
    </p:spTree>
    <p:extLst>
      <p:ext uri="{BB962C8B-B14F-4D97-AF65-F5344CB8AC3E}">
        <p14:creationId xmlns:p14="http://schemas.microsoft.com/office/powerpoint/2010/main" val="36358583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24245-527F-491C-ABC3-CD40C841639D}"/>
              </a:ext>
            </a:extLst>
          </p:cNvPr>
          <p:cNvSpPr>
            <a:spLocks noGrp="1"/>
          </p:cNvSpPr>
          <p:nvPr>
            <p:ph type="title"/>
          </p:nvPr>
        </p:nvSpPr>
        <p:spPr/>
        <p:txBody>
          <a:bodyPr/>
          <a:lstStyle/>
          <a:p>
            <a:r>
              <a:rPr lang="en-US" dirty="0"/>
              <a:t>Download the MFA App to your smartphone</a:t>
            </a:r>
          </a:p>
        </p:txBody>
      </p:sp>
      <p:sp>
        <p:nvSpPr>
          <p:cNvPr id="3" name="Content Placeholder 2">
            <a:extLst>
              <a:ext uri="{FF2B5EF4-FFF2-40B4-BE49-F238E27FC236}">
                <a16:creationId xmlns:a16="http://schemas.microsoft.com/office/drawing/2014/main" id="{EC16CB3F-6E17-4D86-89F4-0BC95673F68A}"/>
              </a:ext>
            </a:extLst>
          </p:cNvPr>
          <p:cNvSpPr>
            <a:spLocks noGrp="1"/>
          </p:cNvSpPr>
          <p:nvPr>
            <p:ph idx="1"/>
          </p:nvPr>
        </p:nvSpPr>
        <p:spPr>
          <a:xfrm>
            <a:off x="381000" y="914400"/>
            <a:ext cx="8382000" cy="5638800"/>
          </a:xfrm>
        </p:spPr>
        <p:txBody>
          <a:bodyPr/>
          <a:lstStyle/>
          <a:p>
            <a:r>
              <a:rPr lang="en-US" sz="2400" b="1" dirty="0">
                <a:latin typeface="Calibri" panose="020F0502020204030204" pitchFamily="34" charset="0"/>
                <a:cs typeface="Calibri" panose="020F0502020204030204" pitchFamily="34" charset="0"/>
              </a:rPr>
              <a:t>How Do I Set Up My MFA?</a:t>
            </a:r>
          </a:p>
          <a:p>
            <a:r>
              <a:rPr lang="en-US" sz="2400" u="sng" dirty="0">
                <a:latin typeface="Calibri" panose="020F0502020204030204" pitchFamily="34" charset="0"/>
                <a:cs typeface="Calibri" panose="020F0502020204030204" pitchFamily="34" charset="0"/>
              </a:rPr>
              <a:t>Step 2 Continued:</a:t>
            </a:r>
            <a:r>
              <a:rPr lang="en-US" sz="2400" dirty="0">
                <a:latin typeface="Calibri" panose="020F0502020204030204" pitchFamily="34" charset="0"/>
                <a:cs typeface="Calibri" panose="020F0502020204030204" pitchFamily="34" charset="0"/>
              </a:rPr>
              <a:t> Select Account</a:t>
            </a:r>
          </a:p>
          <a:p>
            <a:endParaRPr lang="en-US" sz="2400" u="sng"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1CFB69-1D64-41A8-A1D1-B2FD3529995A}"/>
              </a:ext>
            </a:extLst>
          </p:cNvPr>
          <p:cNvSpPr>
            <a:spLocks noGrp="1"/>
          </p:cNvSpPr>
          <p:nvPr>
            <p:ph type="sldNum" sz="quarter" idx="10"/>
          </p:nvPr>
        </p:nvSpPr>
        <p:spPr/>
        <p:txBody>
          <a:bodyPr/>
          <a:lstStyle/>
          <a:p>
            <a:fld id="{A86E1535-C196-4635-8B22-18A9155A5B8B}" type="slidenum">
              <a:rPr lang="en-US" altLang="en-US" smtClean="0"/>
              <a:pPr/>
              <a:t>9</a:t>
            </a:fld>
            <a:endParaRPr lang="en-US" altLang="en-US" dirty="0"/>
          </a:p>
        </p:txBody>
      </p:sp>
      <p:grpSp>
        <p:nvGrpSpPr>
          <p:cNvPr id="10" name="Group 9">
            <a:extLst>
              <a:ext uri="{FF2B5EF4-FFF2-40B4-BE49-F238E27FC236}">
                <a16:creationId xmlns:a16="http://schemas.microsoft.com/office/drawing/2014/main" id="{9F0C6307-49CD-4133-B67B-5279891D12BF}"/>
              </a:ext>
            </a:extLst>
          </p:cNvPr>
          <p:cNvGrpSpPr/>
          <p:nvPr/>
        </p:nvGrpSpPr>
        <p:grpSpPr>
          <a:xfrm>
            <a:off x="698566" y="2120499"/>
            <a:ext cx="6842247" cy="3503003"/>
            <a:chOff x="346600" y="2053098"/>
            <a:chExt cx="7594626" cy="3888196"/>
          </a:xfrm>
          <a:solidFill>
            <a:schemeClr val="accent2">
              <a:lumMod val="40000"/>
              <a:lumOff val="60000"/>
            </a:schemeClr>
          </a:solidFill>
        </p:grpSpPr>
        <p:pic>
          <p:nvPicPr>
            <p:cNvPr id="11" name="Picture 10">
              <a:extLst>
                <a:ext uri="{FF2B5EF4-FFF2-40B4-BE49-F238E27FC236}">
                  <a16:creationId xmlns:a16="http://schemas.microsoft.com/office/drawing/2014/main" id="{FF1DFC2E-CA02-421B-B03C-9BF8EC3A553A}"/>
                </a:ext>
              </a:extLst>
            </p:cNvPr>
            <p:cNvPicPr>
              <a:picLocks noChangeAspect="1"/>
            </p:cNvPicPr>
            <p:nvPr/>
          </p:nvPicPr>
          <p:blipFill>
            <a:blip r:embed="rId2"/>
            <a:stretch>
              <a:fillRect/>
            </a:stretch>
          </p:blipFill>
          <p:spPr>
            <a:xfrm>
              <a:off x="346600" y="2053098"/>
              <a:ext cx="7594626" cy="3888196"/>
            </a:xfrm>
            <a:prstGeom prst="rect">
              <a:avLst/>
            </a:prstGeom>
            <a:grpFill/>
            <a:ln>
              <a:solidFill>
                <a:srgbClr val="CCC9BA"/>
              </a:solidFill>
            </a:ln>
          </p:spPr>
        </p:pic>
        <p:sp>
          <p:nvSpPr>
            <p:cNvPr id="12" name="Rectangle 11">
              <a:extLst>
                <a:ext uri="{FF2B5EF4-FFF2-40B4-BE49-F238E27FC236}">
                  <a16:creationId xmlns:a16="http://schemas.microsoft.com/office/drawing/2014/main" id="{20186D5A-11D6-4E1B-9AAC-4743DD64751A}"/>
                </a:ext>
              </a:extLst>
            </p:cNvPr>
            <p:cNvSpPr/>
            <p:nvPr/>
          </p:nvSpPr>
          <p:spPr>
            <a:xfrm>
              <a:off x="5695055" y="2181037"/>
              <a:ext cx="908263" cy="3743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Arrow: Left 15">
            <a:extLst>
              <a:ext uri="{FF2B5EF4-FFF2-40B4-BE49-F238E27FC236}">
                <a16:creationId xmlns:a16="http://schemas.microsoft.com/office/drawing/2014/main" id="{2596A104-B2B2-4267-ADAD-53105964D291}"/>
              </a:ext>
            </a:extLst>
          </p:cNvPr>
          <p:cNvSpPr/>
          <p:nvPr/>
        </p:nvSpPr>
        <p:spPr>
          <a:xfrm>
            <a:off x="6879480" y="2815074"/>
            <a:ext cx="1215108" cy="263887"/>
          </a:xfrm>
          <a:prstGeom prst="lef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3B0375B-DB77-4C6F-940D-17803BDB448D}"/>
              </a:ext>
            </a:extLst>
          </p:cNvPr>
          <p:cNvSpPr/>
          <p:nvPr/>
        </p:nvSpPr>
        <p:spPr>
          <a:xfrm>
            <a:off x="5185878" y="2647331"/>
            <a:ext cx="1564913" cy="5993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4779188"/>
      </p:ext>
    </p:extLst>
  </p:cSld>
  <p:clrMapOvr>
    <a:masterClrMapping/>
  </p:clrMapOvr>
  <p:transition/>
</p:sld>
</file>

<file path=ppt/theme/theme1.xml><?xml version="1.0" encoding="utf-8"?>
<a:theme xmlns:a="http://schemas.openxmlformats.org/drawingml/2006/main" name="EOEA - Design Template">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EOEA -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OEA - Desig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OEA - Desig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OEA - Desig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OEA - Desig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OEA -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OEA -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OEA -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Settings\Jospenson\Application Data\Microsoft\Templates\EOEA - Design Template.pot</Template>
  <TotalTime>2558</TotalTime>
  <Words>1396</Words>
  <Application>Microsoft Office PowerPoint</Application>
  <PresentationFormat>On-screen Show (4:3)</PresentationFormat>
  <Paragraphs>146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Gill Sans MT</vt:lpstr>
      <vt:lpstr>Times New Roman</vt:lpstr>
      <vt:lpstr>Wingdings</vt:lpstr>
      <vt:lpstr>EOEA - Design Template</vt:lpstr>
      <vt:lpstr>PowerPoint Presentation</vt:lpstr>
      <vt:lpstr>DDS Multi-Function Authentication &amp; VPN topics of discussion</vt:lpstr>
      <vt:lpstr>DDS Multi-Function Authentication &amp; VPN topics of discussion</vt:lpstr>
      <vt:lpstr>Multi-factor Authentication</vt:lpstr>
      <vt:lpstr>Multi-factor Authentication</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Download the MFA App to your smartphone</vt:lpstr>
      <vt:lpstr>Finalize your MFA Set up</vt:lpstr>
      <vt:lpstr>Update your Mobile Device Number in Centrify</vt:lpstr>
      <vt:lpstr>Log in to Virtual Private Network (VPN) via Pulse Secure</vt:lpstr>
      <vt:lpstr>Log in to Virtual Private Network (VPN) via Pulse Secure</vt:lpstr>
      <vt:lpstr>Log in to Virtual Private Network (VPN) via Pulse Secure</vt:lpstr>
      <vt:lpstr>Log in to Virtual Private Network (VPN) via Pulse Secure</vt:lpstr>
      <vt:lpstr>Log in to Virtual Private Network (VPN) via Pulse Secure</vt:lpstr>
    </vt:vector>
  </TitlesOfParts>
  <Company>Dma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ELD</dc:creator>
  <cp:lastModifiedBy>Patchin, Richard (EHS)</cp:lastModifiedBy>
  <cp:revision>123</cp:revision>
  <cp:lastPrinted>2005-09-15T14:15:29Z</cp:lastPrinted>
  <dcterms:created xsi:type="dcterms:W3CDTF">2005-05-24T15:58:03Z</dcterms:created>
  <dcterms:modified xsi:type="dcterms:W3CDTF">2020-06-04T16:01:13Z</dcterms:modified>
</cp:coreProperties>
</file>