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6" r:id="rId5"/>
    <p:sldId id="258" r:id="rId6"/>
    <p:sldId id="259" r:id="rId7"/>
    <p:sldId id="260" r:id="rId8"/>
    <p:sldId id="261" r:id="rId9"/>
    <p:sldId id="262" r:id="rId10"/>
    <p:sldId id="263" r:id="rId11"/>
    <p:sldId id="264" r:id="rId12"/>
    <p:sldId id="364" r:id="rId13"/>
    <p:sldId id="265" r:id="rId14"/>
    <p:sldId id="267" r:id="rId15"/>
    <p:sldId id="268" r:id="rId16"/>
    <p:sldId id="269" r:id="rId17"/>
    <p:sldId id="270" r:id="rId18"/>
    <p:sldId id="275" r:id="rId19"/>
    <p:sldId id="276" r:id="rId20"/>
    <p:sldId id="277" r:id="rId21"/>
    <p:sldId id="271" r:id="rId22"/>
    <p:sldId id="272" r:id="rId23"/>
    <p:sldId id="273" r:id="rId24"/>
    <p:sldId id="274" r:id="rId25"/>
    <p:sldId id="354" r:id="rId26"/>
    <p:sldId id="355" r:id="rId27"/>
    <p:sldId id="356" r:id="rId28"/>
    <p:sldId id="357" r:id="rId29"/>
    <p:sldId id="278" r:id="rId30"/>
    <p:sldId id="279" r:id="rId31"/>
    <p:sldId id="280" r:id="rId32"/>
    <p:sldId id="281" r:id="rId33"/>
    <p:sldId id="282" r:id="rId34"/>
    <p:sldId id="283" r:id="rId35"/>
    <p:sldId id="284" r:id="rId36"/>
    <p:sldId id="285" r:id="rId37"/>
    <p:sldId id="289" r:id="rId38"/>
    <p:sldId id="286" r:id="rId39"/>
    <p:sldId id="287" r:id="rId40"/>
    <p:sldId id="288" r:id="rId41"/>
    <p:sldId id="290" r:id="rId42"/>
    <p:sldId id="291" r:id="rId43"/>
    <p:sldId id="292" r:id="rId44"/>
    <p:sldId id="302" r:id="rId45"/>
    <p:sldId id="297" r:id="rId46"/>
    <p:sldId id="298" r:id="rId47"/>
    <p:sldId id="362" r:id="rId48"/>
    <p:sldId id="300" r:id="rId49"/>
    <p:sldId id="349" r:id="rId50"/>
    <p:sldId id="358" r:id="rId51"/>
    <p:sldId id="353" r:id="rId52"/>
    <p:sldId id="350" r:id="rId53"/>
    <p:sldId id="293" r:id="rId54"/>
    <p:sldId id="318" r:id="rId55"/>
    <p:sldId id="294" r:id="rId56"/>
    <p:sldId id="324" r:id="rId57"/>
    <p:sldId id="325" r:id="rId58"/>
    <p:sldId id="326" r:id="rId59"/>
    <p:sldId id="329" r:id="rId60"/>
    <p:sldId id="327" r:id="rId61"/>
    <p:sldId id="331" r:id="rId62"/>
    <p:sldId id="332" r:id="rId63"/>
    <p:sldId id="333" r:id="rId64"/>
    <p:sldId id="334" r:id="rId65"/>
    <p:sldId id="335" r:id="rId66"/>
    <p:sldId id="346" r:id="rId67"/>
    <p:sldId id="360" r:id="rId68"/>
    <p:sldId id="340" r:id="rId69"/>
    <p:sldId id="341" r:id="rId70"/>
    <p:sldId id="342" r:id="rId71"/>
    <p:sldId id="344" r:id="rId72"/>
    <p:sldId id="361" r:id="rId73"/>
    <p:sldId id="316" r:id="rId74"/>
    <p:sldId id="348" r:id="rId75"/>
    <p:sldId id="317" r:id="rId7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chard, John (US - Boston)" initials="BJ(-B" lastIdx="9" clrIdx="0">
    <p:extLst>
      <p:ext uri="{19B8F6BF-5375-455C-9EA6-DF929625EA0E}">
        <p15:presenceInfo xmlns:p15="http://schemas.microsoft.com/office/powerpoint/2012/main" userId="S-1-5-21-238447276-1040861923-1850952788-2473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DC6"/>
    <a:srgbClr val="00AFEF"/>
    <a:srgbClr val="FFA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79CE7FB-3C25-43FA-B5FB-6031B822B47F}" type="datetimeFigureOut">
              <a:rPr lang="en-US" smtClean="0"/>
              <a:t>6/17/2021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B4F5371-9E64-4974-889C-9A0C1B545B6A}" type="slidenum">
              <a:rPr lang="en-US" smtClean="0"/>
              <a:t>‹#›</a:t>
            </a:fld>
            <a:endParaRPr lang="en-US"/>
          </a:p>
        </p:txBody>
      </p:sp>
    </p:spTree>
    <p:extLst>
      <p:ext uri="{BB962C8B-B14F-4D97-AF65-F5344CB8AC3E}">
        <p14:creationId xmlns:p14="http://schemas.microsoft.com/office/powerpoint/2010/main" val="74382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F5371-9E64-4974-889C-9A0C1B545B6A}" type="slidenum">
              <a:rPr lang="en-US" smtClean="0"/>
              <a:t>38</a:t>
            </a:fld>
            <a:endParaRPr lang="en-US"/>
          </a:p>
        </p:txBody>
      </p:sp>
    </p:spTree>
    <p:extLst>
      <p:ext uri="{BB962C8B-B14F-4D97-AF65-F5344CB8AC3E}">
        <p14:creationId xmlns:p14="http://schemas.microsoft.com/office/powerpoint/2010/main" val="224595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F5371-9E64-4974-889C-9A0C1B545B6A}" type="slidenum">
              <a:rPr lang="en-US" smtClean="0"/>
              <a:t>50</a:t>
            </a:fld>
            <a:endParaRPr lang="en-US"/>
          </a:p>
        </p:txBody>
      </p:sp>
    </p:spTree>
    <p:extLst>
      <p:ext uri="{BB962C8B-B14F-4D97-AF65-F5344CB8AC3E}">
        <p14:creationId xmlns:p14="http://schemas.microsoft.com/office/powerpoint/2010/main" val="279530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F5371-9E64-4974-889C-9A0C1B545B6A}" type="slidenum">
              <a:rPr lang="en-US" smtClean="0"/>
              <a:t>51</a:t>
            </a:fld>
            <a:endParaRPr lang="en-US"/>
          </a:p>
        </p:txBody>
      </p:sp>
    </p:spTree>
    <p:extLst>
      <p:ext uri="{BB962C8B-B14F-4D97-AF65-F5344CB8AC3E}">
        <p14:creationId xmlns:p14="http://schemas.microsoft.com/office/powerpoint/2010/main" val="3751327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1F5F"/>
          </a:solidFill>
        </p:spPr>
        <p:txBody>
          <a:bodyPr wrap="square" lIns="0" tIns="0" rIns="0" bIns="0" rtlCol="0"/>
          <a:lstStyle/>
          <a:p>
            <a:endParaRPr/>
          </a:p>
        </p:txBody>
      </p:sp>
      <p:sp>
        <p:nvSpPr>
          <p:cNvPr id="2" name="Holder 2"/>
          <p:cNvSpPr>
            <a:spLocks noGrp="1"/>
          </p:cNvSpPr>
          <p:nvPr>
            <p:ph type="ctrTitle"/>
          </p:nvPr>
        </p:nvSpPr>
        <p:spPr>
          <a:xfrm>
            <a:off x="592023" y="3211067"/>
            <a:ext cx="7959953" cy="365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p:txBody>
          <a:bodyPr lIns="0" tIns="0" rIns="0" bIns="0"/>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642619" y="1223645"/>
            <a:ext cx="3679825" cy="3710304"/>
          </a:xfrm>
          <a:prstGeom prst="rect">
            <a:avLst/>
          </a:prstGeom>
        </p:spPr>
        <p:txBody>
          <a:bodyPr wrap="square" lIns="0" tIns="0" rIns="0" bIns="0">
            <a:spAutoFit/>
          </a:bodyPr>
          <a:lstStyle>
            <a:lvl1pPr>
              <a:defRPr sz="1400" b="1" i="0">
                <a:solidFill>
                  <a:schemeClr val="bg1"/>
                </a:solidFill>
                <a:latin typeface="Arial"/>
                <a:cs typeface="Arial"/>
              </a:defRPr>
            </a:lvl1pPr>
          </a:lstStyle>
          <a:p>
            <a:endParaRPr/>
          </a:p>
        </p:txBody>
      </p:sp>
      <p:sp>
        <p:nvSpPr>
          <p:cNvPr id="4" name="Holder 4"/>
          <p:cNvSpPr>
            <a:spLocks noGrp="1"/>
          </p:cNvSpPr>
          <p:nvPr>
            <p:ph sz="half" idx="3"/>
          </p:nvPr>
        </p:nvSpPr>
        <p:spPr>
          <a:xfrm>
            <a:off x="5343525" y="1334261"/>
            <a:ext cx="2279650" cy="4222750"/>
          </a:xfrm>
          <a:prstGeom prst="rect">
            <a:avLst/>
          </a:prstGeom>
        </p:spPr>
        <p:txBody>
          <a:bodyPr wrap="square" lIns="0" tIns="0" rIns="0" bIns="0">
            <a:spAutoFit/>
          </a:bodyPr>
          <a:lstStyle>
            <a:lvl1pPr>
              <a:defRPr sz="1600" b="1" i="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7" name="Holder 7"/>
          <p:cNvSpPr>
            <a:spLocks noGrp="1"/>
          </p:cNvSpPr>
          <p:nvPr>
            <p:ph type="sldNum" sz="quarter" idx="7"/>
          </p:nvPr>
        </p:nvSpPr>
        <p:spPr/>
        <p:txBody>
          <a:bodyPr lIns="0" tIns="0" rIns="0" bIns="0"/>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5" name="Holder 5"/>
          <p:cNvSpPr>
            <a:spLocks noGrp="1"/>
          </p:cNvSpPr>
          <p:nvPr>
            <p:ph type="sldNum" sz="quarter" idx="7"/>
          </p:nvPr>
        </p:nvSpPr>
        <p:spPr/>
        <p:txBody>
          <a:bodyPr lIns="0" tIns="0" rIns="0" bIns="0"/>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1F5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4" name="Holder 4"/>
          <p:cNvSpPr>
            <a:spLocks noGrp="1"/>
          </p:cNvSpPr>
          <p:nvPr>
            <p:ph type="sldNum" sz="quarter" idx="7"/>
          </p:nvPr>
        </p:nvSpPr>
        <p:spPr/>
        <p:txBody>
          <a:bodyPr lIns="0" tIns="0" rIns="0" bIns="0"/>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15617" y="802386"/>
            <a:ext cx="7252334" cy="0"/>
          </a:xfrm>
          <a:custGeom>
            <a:avLst/>
            <a:gdLst/>
            <a:ahLst/>
            <a:cxnLst/>
            <a:rect l="l" t="t" r="r" b="b"/>
            <a:pathLst>
              <a:path w="7252334">
                <a:moveTo>
                  <a:pt x="0" y="0"/>
                </a:moveTo>
                <a:lnTo>
                  <a:pt x="7252208" y="0"/>
                </a:lnTo>
              </a:path>
            </a:pathLst>
          </a:custGeom>
          <a:ln w="25908">
            <a:solidFill>
              <a:srgbClr val="000000"/>
            </a:solidFill>
          </a:ln>
        </p:spPr>
        <p:txBody>
          <a:bodyPr wrap="square" lIns="0" tIns="0" rIns="0" bIns="0" rtlCol="0"/>
          <a:lstStyle/>
          <a:p>
            <a:endParaRPr/>
          </a:p>
        </p:txBody>
      </p:sp>
      <p:sp>
        <p:nvSpPr>
          <p:cNvPr id="17" name="bk object 17"/>
          <p:cNvSpPr/>
          <p:nvPr/>
        </p:nvSpPr>
        <p:spPr>
          <a:xfrm>
            <a:off x="362711" y="85343"/>
            <a:ext cx="992124" cy="94335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29055" y="322834"/>
            <a:ext cx="7485888" cy="38227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403859" y="1242060"/>
            <a:ext cx="8336280" cy="45980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6/17/2021</a:t>
            </a:fld>
            <a:endParaRPr lang="en-US"/>
          </a:p>
        </p:txBody>
      </p:sp>
      <p:sp>
        <p:nvSpPr>
          <p:cNvPr id="6" name="Holder 6"/>
          <p:cNvSpPr>
            <a:spLocks noGrp="1"/>
          </p:cNvSpPr>
          <p:nvPr>
            <p:ph type="sldNum" sz="quarter" idx="7"/>
          </p:nvPr>
        </p:nvSpPr>
        <p:spPr>
          <a:xfrm>
            <a:off x="8644001" y="6626486"/>
            <a:ext cx="154940" cy="127634"/>
          </a:xfrm>
          <a:prstGeom prst="rect">
            <a:avLst/>
          </a:prstGeom>
        </p:spPr>
        <p:txBody>
          <a:bodyPr wrap="square" lIns="0" tIns="0" rIns="0" bIns="0">
            <a:spAutoFit/>
          </a:bodyPr>
          <a:lstStyle>
            <a:lvl1pPr>
              <a:defRPr sz="800" b="0" i="0">
                <a:solidFill>
                  <a:srgbClr val="091D5D"/>
                </a:solidFill>
                <a:latin typeface="MS PGothic"/>
                <a:cs typeface="MS PGothic"/>
              </a:defRPr>
            </a:lvl1pPr>
          </a:lstStyle>
          <a:p>
            <a:pPr marL="25400">
              <a:lnSpc>
                <a:spcPts val="9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so.hhs.state.ma.u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dds.customerservices@state.ma.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3529329"/>
          </a:xfrm>
          <a:custGeom>
            <a:avLst/>
            <a:gdLst/>
            <a:ahLst/>
            <a:cxnLst/>
            <a:rect l="l" t="t" r="r" b="b"/>
            <a:pathLst>
              <a:path w="9144000" h="3529329">
                <a:moveTo>
                  <a:pt x="0" y="3529203"/>
                </a:moveTo>
                <a:lnTo>
                  <a:pt x="9144000" y="3529203"/>
                </a:lnTo>
                <a:lnTo>
                  <a:pt x="9144000" y="0"/>
                </a:lnTo>
                <a:lnTo>
                  <a:pt x="0" y="0"/>
                </a:lnTo>
                <a:lnTo>
                  <a:pt x="0" y="3529203"/>
                </a:lnTo>
                <a:close/>
              </a:path>
            </a:pathLst>
          </a:custGeom>
          <a:solidFill>
            <a:srgbClr val="000066"/>
          </a:solidFill>
        </p:spPr>
        <p:txBody>
          <a:bodyPr wrap="square" lIns="0" tIns="0" rIns="0" bIns="0" rtlCol="0"/>
          <a:lstStyle/>
          <a:p>
            <a:endParaRPr/>
          </a:p>
        </p:txBody>
      </p:sp>
      <p:sp>
        <p:nvSpPr>
          <p:cNvPr id="4" name="object 4"/>
          <p:cNvSpPr/>
          <p:nvPr/>
        </p:nvSpPr>
        <p:spPr>
          <a:xfrm>
            <a:off x="467868" y="4724400"/>
            <a:ext cx="6769734" cy="0"/>
          </a:xfrm>
          <a:custGeom>
            <a:avLst/>
            <a:gdLst/>
            <a:ahLst/>
            <a:cxnLst/>
            <a:rect l="l" t="t" r="r" b="b"/>
            <a:pathLst>
              <a:path w="6769734">
                <a:moveTo>
                  <a:pt x="0" y="0"/>
                </a:moveTo>
                <a:lnTo>
                  <a:pt x="6769481" y="0"/>
                </a:lnTo>
              </a:path>
            </a:pathLst>
          </a:custGeom>
          <a:ln w="12192">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202793" y="1497329"/>
            <a:ext cx="5176520" cy="923330"/>
          </a:xfrm>
          <a:prstGeom prst="rect">
            <a:avLst/>
          </a:prstGeom>
        </p:spPr>
        <p:txBody>
          <a:bodyPr vert="horz" wrap="square" lIns="0" tIns="0" rIns="0" bIns="0" rtlCol="0">
            <a:spAutoFit/>
          </a:bodyPr>
          <a:lstStyle/>
          <a:p>
            <a:pPr marL="12700" marR="5080">
              <a:lnSpc>
                <a:spcPct val="100000"/>
              </a:lnSpc>
            </a:pPr>
            <a:r>
              <a:rPr sz="2000" b="1" dirty="0">
                <a:solidFill>
                  <a:srgbClr val="FFFFFF"/>
                </a:solidFill>
                <a:latin typeface="Arial"/>
                <a:cs typeface="Arial"/>
              </a:rPr>
              <a:t>Department of </a:t>
            </a:r>
            <a:r>
              <a:rPr sz="2000" b="1" spc="-5" dirty="0">
                <a:solidFill>
                  <a:srgbClr val="FFFFFF"/>
                </a:solidFill>
                <a:latin typeface="Arial"/>
                <a:cs typeface="Arial"/>
              </a:rPr>
              <a:t>Developmental Services  </a:t>
            </a:r>
            <a:r>
              <a:rPr sz="2000" b="1" dirty="0">
                <a:solidFill>
                  <a:srgbClr val="FFFFFF"/>
                </a:solidFill>
                <a:latin typeface="Arial"/>
                <a:cs typeface="Arial"/>
              </a:rPr>
              <a:t>Massachusetts </a:t>
            </a:r>
            <a:br>
              <a:rPr lang="en-US" sz="2000" b="1" dirty="0">
                <a:solidFill>
                  <a:srgbClr val="FFFFFF"/>
                </a:solidFill>
                <a:latin typeface="Arial"/>
                <a:cs typeface="Arial"/>
              </a:rPr>
            </a:br>
            <a:endParaRPr sz="2000" dirty="0">
              <a:latin typeface="Arial"/>
              <a:cs typeface="Arial"/>
            </a:endParaRPr>
          </a:p>
        </p:txBody>
      </p:sp>
      <p:sp>
        <p:nvSpPr>
          <p:cNvPr id="6" name="object 6"/>
          <p:cNvSpPr/>
          <p:nvPr/>
        </p:nvSpPr>
        <p:spPr>
          <a:xfrm>
            <a:off x="5658611" y="164592"/>
            <a:ext cx="3418332" cy="325221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912864" y="3901440"/>
            <a:ext cx="1778507" cy="253746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39623" y="4021201"/>
            <a:ext cx="6514465" cy="2277547"/>
          </a:xfrm>
          <a:prstGeom prst="rect">
            <a:avLst/>
          </a:prstGeom>
        </p:spPr>
        <p:txBody>
          <a:bodyPr vert="horz" wrap="square" lIns="0" tIns="0" rIns="0" bIns="0" rtlCol="0">
            <a:spAutoFit/>
          </a:bodyPr>
          <a:lstStyle/>
          <a:p>
            <a:pPr marL="12700">
              <a:lnSpc>
                <a:spcPct val="100000"/>
              </a:lnSpc>
            </a:pPr>
            <a:r>
              <a:rPr sz="1800" b="1" spc="-5" dirty="0">
                <a:solidFill>
                  <a:srgbClr val="002776"/>
                </a:solidFill>
                <a:latin typeface="Arial"/>
                <a:cs typeface="Arial"/>
              </a:rPr>
              <a:t>HCSIS</a:t>
            </a:r>
            <a:endParaRPr sz="1800" dirty="0">
              <a:latin typeface="Arial"/>
              <a:cs typeface="Arial"/>
            </a:endParaRPr>
          </a:p>
          <a:p>
            <a:pPr marL="12700">
              <a:lnSpc>
                <a:spcPct val="100000"/>
              </a:lnSpc>
            </a:pPr>
            <a:r>
              <a:rPr sz="1800" b="1" spc="-5" dirty="0">
                <a:solidFill>
                  <a:srgbClr val="002776"/>
                </a:solidFill>
                <a:latin typeface="Arial"/>
                <a:cs typeface="Arial"/>
              </a:rPr>
              <a:t>(Home </a:t>
            </a:r>
            <a:r>
              <a:rPr sz="1800" b="1" dirty="0">
                <a:solidFill>
                  <a:srgbClr val="002776"/>
                </a:solidFill>
                <a:latin typeface="Arial"/>
                <a:cs typeface="Arial"/>
              </a:rPr>
              <a:t>and </a:t>
            </a:r>
            <a:r>
              <a:rPr sz="1800" b="1" spc="-5" dirty="0">
                <a:solidFill>
                  <a:srgbClr val="002776"/>
                </a:solidFill>
                <a:latin typeface="Arial"/>
                <a:cs typeface="Arial"/>
              </a:rPr>
              <a:t>Community </a:t>
            </a:r>
            <a:r>
              <a:rPr sz="1800" b="1" spc="-20" dirty="0">
                <a:solidFill>
                  <a:srgbClr val="002776"/>
                </a:solidFill>
                <a:latin typeface="Arial"/>
                <a:cs typeface="Arial"/>
              </a:rPr>
              <a:t>Based </a:t>
            </a:r>
            <a:r>
              <a:rPr sz="1800" b="1" spc="-25" dirty="0">
                <a:solidFill>
                  <a:srgbClr val="002776"/>
                </a:solidFill>
                <a:latin typeface="Arial"/>
                <a:cs typeface="Arial"/>
              </a:rPr>
              <a:t>Services </a:t>
            </a:r>
            <a:r>
              <a:rPr sz="1800" b="1" spc="-5" dirty="0">
                <a:solidFill>
                  <a:srgbClr val="002776"/>
                </a:solidFill>
                <a:latin typeface="Arial"/>
                <a:cs typeface="Arial"/>
              </a:rPr>
              <a:t>Information</a:t>
            </a:r>
            <a:r>
              <a:rPr sz="1800" b="1" spc="114" dirty="0">
                <a:solidFill>
                  <a:srgbClr val="002776"/>
                </a:solidFill>
                <a:latin typeface="Arial"/>
                <a:cs typeface="Arial"/>
              </a:rPr>
              <a:t> </a:t>
            </a:r>
            <a:r>
              <a:rPr sz="1800" b="1" spc="-20" dirty="0">
                <a:solidFill>
                  <a:srgbClr val="002776"/>
                </a:solidFill>
                <a:latin typeface="Arial"/>
                <a:cs typeface="Arial"/>
              </a:rPr>
              <a:t>System)</a:t>
            </a:r>
            <a:endParaRPr sz="1800" dirty="0">
              <a:latin typeface="Arial"/>
              <a:cs typeface="Arial"/>
            </a:endParaRPr>
          </a:p>
          <a:p>
            <a:pPr>
              <a:lnSpc>
                <a:spcPct val="100000"/>
              </a:lnSpc>
              <a:spcBef>
                <a:spcPts val="35"/>
              </a:spcBef>
            </a:pPr>
            <a:endParaRPr sz="1900" dirty="0">
              <a:latin typeface="Times New Roman"/>
              <a:cs typeface="Times New Roman"/>
            </a:endParaRPr>
          </a:p>
          <a:p>
            <a:pPr marL="12700" marR="2362200">
              <a:lnSpc>
                <a:spcPct val="100000"/>
              </a:lnSpc>
            </a:pPr>
            <a:r>
              <a:rPr sz="1800" b="1" spc="-5" dirty="0">
                <a:solidFill>
                  <a:srgbClr val="002776"/>
                </a:solidFill>
                <a:latin typeface="Arial"/>
                <a:cs typeface="Arial"/>
              </a:rPr>
              <a:t>Incident Management </a:t>
            </a:r>
            <a:r>
              <a:rPr sz="1800" b="1" dirty="0">
                <a:solidFill>
                  <a:srgbClr val="002776"/>
                </a:solidFill>
                <a:latin typeface="Arial"/>
                <a:cs typeface="Arial"/>
              </a:rPr>
              <a:t>Module</a:t>
            </a:r>
            <a:r>
              <a:rPr sz="1800" b="1" spc="-110" dirty="0">
                <a:solidFill>
                  <a:srgbClr val="002776"/>
                </a:solidFill>
                <a:latin typeface="Arial"/>
                <a:cs typeface="Arial"/>
              </a:rPr>
              <a:t> </a:t>
            </a:r>
            <a:r>
              <a:rPr sz="1800" b="1" spc="-25" dirty="0">
                <a:solidFill>
                  <a:srgbClr val="002776"/>
                </a:solidFill>
                <a:latin typeface="Arial"/>
                <a:cs typeface="Arial"/>
              </a:rPr>
              <a:t>Training  </a:t>
            </a:r>
            <a:r>
              <a:rPr sz="1800" b="1" spc="-40" dirty="0">
                <a:solidFill>
                  <a:srgbClr val="002776"/>
                </a:solidFill>
                <a:latin typeface="Arial"/>
                <a:cs typeface="Arial"/>
              </a:rPr>
              <a:t>ASD </a:t>
            </a:r>
            <a:r>
              <a:rPr sz="1800" b="1" dirty="0">
                <a:solidFill>
                  <a:srgbClr val="002776"/>
                </a:solidFill>
                <a:latin typeface="Arial"/>
                <a:cs typeface="Arial"/>
              </a:rPr>
              <a:t>Child</a:t>
            </a:r>
            <a:r>
              <a:rPr lang="en-US" sz="1800" b="1">
                <a:solidFill>
                  <a:srgbClr val="002776"/>
                </a:solidFill>
                <a:latin typeface="Arial"/>
                <a:cs typeface="Arial"/>
              </a:rPr>
              <a:t>ren Waiver</a:t>
            </a:r>
            <a:r>
              <a:rPr sz="1800" b="1" spc="-5">
                <a:solidFill>
                  <a:srgbClr val="002776"/>
                </a:solidFill>
                <a:latin typeface="Arial"/>
                <a:cs typeface="Arial"/>
              </a:rPr>
              <a:t> </a:t>
            </a:r>
            <a:r>
              <a:rPr sz="1800" b="1" spc="-5" dirty="0">
                <a:solidFill>
                  <a:srgbClr val="002776"/>
                </a:solidFill>
                <a:latin typeface="Arial"/>
                <a:cs typeface="Arial"/>
              </a:rPr>
              <a:t>Population</a:t>
            </a:r>
            <a:endParaRPr sz="1800" dirty="0">
              <a:latin typeface="Arial"/>
              <a:cs typeface="Arial"/>
            </a:endParaRPr>
          </a:p>
          <a:p>
            <a:pPr>
              <a:lnSpc>
                <a:spcPct val="100000"/>
              </a:lnSpc>
            </a:pPr>
            <a:endParaRPr sz="2000" dirty="0">
              <a:latin typeface="Times New Roman"/>
              <a:cs typeface="Times New Roman"/>
            </a:endParaRPr>
          </a:p>
          <a:p>
            <a:pPr>
              <a:lnSpc>
                <a:spcPct val="100000"/>
              </a:lnSpc>
              <a:spcBef>
                <a:spcPts val="10"/>
              </a:spcBef>
            </a:pPr>
            <a:endParaRPr sz="1900" dirty="0">
              <a:latin typeface="Times New Roman"/>
              <a:cs typeface="Times New Roman"/>
            </a:endParaRPr>
          </a:p>
          <a:p>
            <a:pPr marL="12700">
              <a:lnSpc>
                <a:spcPct val="100000"/>
              </a:lnSpc>
              <a:spcBef>
                <a:spcPts val="5"/>
              </a:spcBef>
            </a:pPr>
            <a:r>
              <a:rPr lang="en-US" sz="1800" b="1" dirty="0">
                <a:solidFill>
                  <a:srgbClr val="002776"/>
                </a:solidFill>
                <a:latin typeface="Arial"/>
                <a:cs typeface="Arial"/>
              </a:rPr>
              <a:t>June 2021</a:t>
            </a:r>
            <a:endParaRPr sz="1800" dirty="0">
              <a:latin typeface="Arial"/>
              <a:cs typeface="Arial"/>
            </a:endParaRPr>
          </a:p>
        </p:txBody>
      </p:sp>
      <p:sp>
        <p:nvSpPr>
          <p:cNvPr id="9" name="object 9"/>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1</a:t>
            </a:fld>
            <a:endParaRPr sz="800">
              <a:latin typeface="MS PGothic"/>
              <a:cs typeface="MS 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685" y="3970020"/>
            <a:ext cx="6153785" cy="38227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HCSIS as </a:t>
            </a:r>
            <a:r>
              <a:rPr sz="2400" b="1" dirty="0">
                <a:solidFill>
                  <a:srgbClr val="FFFFFF"/>
                </a:solidFill>
                <a:latin typeface="Arial"/>
                <a:cs typeface="Arial"/>
              </a:rPr>
              <a:t>an </a:t>
            </a:r>
            <a:r>
              <a:rPr sz="2400" b="1" spc="-5" dirty="0">
                <a:solidFill>
                  <a:srgbClr val="FFFFFF"/>
                </a:solidFill>
                <a:latin typeface="Arial"/>
                <a:cs typeface="Arial"/>
              </a:rPr>
              <a:t>Incident Management</a:t>
            </a:r>
            <a:r>
              <a:rPr sz="2400" b="1" spc="-155" dirty="0">
                <a:solidFill>
                  <a:srgbClr val="FFFFFF"/>
                </a:solidFill>
                <a:latin typeface="Arial"/>
                <a:cs typeface="Arial"/>
              </a:rPr>
              <a:t> </a:t>
            </a:r>
            <a:r>
              <a:rPr sz="2400" b="1" spc="-20" dirty="0">
                <a:solidFill>
                  <a:srgbClr val="FFFFFF"/>
                </a:solidFill>
                <a:latin typeface="Arial"/>
                <a:cs typeface="Arial"/>
              </a:rPr>
              <a:t>System</a:t>
            </a:r>
            <a:endParaRPr sz="2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6631940" cy="382270"/>
          </a:xfrm>
          <a:prstGeom prst="rect">
            <a:avLst/>
          </a:prstGeom>
        </p:spPr>
        <p:txBody>
          <a:bodyPr vert="horz" wrap="square" lIns="0" tIns="0" rIns="0" bIns="0" rtlCol="0">
            <a:spAutoFit/>
          </a:bodyPr>
          <a:lstStyle/>
          <a:p>
            <a:pPr marL="12700">
              <a:lnSpc>
                <a:spcPct val="100000"/>
              </a:lnSpc>
            </a:pPr>
            <a:r>
              <a:rPr dirty="0"/>
              <a:t>From </a:t>
            </a:r>
            <a:r>
              <a:rPr spc="-5" dirty="0"/>
              <a:t>Incident Reporting </a:t>
            </a:r>
            <a:r>
              <a:rPr dirty="0"/>
              <a:t>to </a:t>
            </a:r>
            <a:r>
              <a:rPr spc="-5" dirty="0"/>
              <a:t>Incident</a:t>
            </a:r>
            <a:r>
              <a:rPr spc="-75" dirty="0"/>
              <a:t> </a:t>
            </a:r>
            <a:r>
              <a:rPr spc="-5" dirty="0"/>
              <a:t>Management</a:t>
            </a:r>
          </a:p>
        </p:txBody>
      </p:sp>
      <p:sp>
        <p:nvSpPr>
          <p:cNvPr id="3" name="object 3"/>
          <p:cNvSpPr txBox="1"/>
          <p:nvPr/>
        </p:nvSpPr>
        <p:spPr>
          <a:xfrm>
            <a:off x="535635" y="1102614"/>
            <a:ext cx="7696200"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The system enables us to not only report incidents but perform incident</a:t>
            </a:r>
            <a:r>
              <a:rPr sz="1600" spc="170" dirty="0">
                <a:latin typeface="Arial"/>
                <a:cs typeface="Arial"/>
              </a:rPr>
              <a:t> </a:t>
            </a:r>
            <a:r>
              <a:rPr sz="1600" spc="-5" dirty="0">
                <a:latin typeface="Arial"/>
                <a:cs typeface="Arial"/>
              </a:rPr>
              <a:t>management.</a:t>
            </a:r>
            <a:endParaRPr sz="1600">
              <a:latin typeface="Arial"/>
              <a:cs typeface="Arial"/>
            </a:endParaRPr>
          </a:p>
        </p:txBody>
      </p:sp>
      <p:sp>
        <p:nvSpPr>
          <p:cNvPr id="4" name="object 4"/>
          <p:cNvSpPr/>
          <p:nvPr/>
        </p:nvSpPr>
        <p:spPr>
          <a:xfrm>
            <a:off x="504444" y="2057400"/>
            <a:ext cx="8134984" cy="346075"/>
          </a:xfrm>
          <a:custGeom>
            <a:avLst/>
            <a:gdLst/>
            <a:ahLst/>
            <a:cxnLst/>
            <a:rect l="l" t="t" r="r" b="b"/>
            <a:pathLst>
              <a:path w="8134984" h="346075">
                <a:moveTo>
                  <a:pt x="0" y="345821"/>
                </a:moveTo>
                <a:lnTo>
                  <a:pt x="8134604" y="345821"/>
                </a:lnTo>
                <a:lnTo>
                  <a:pt x="8134604" y="0"/>
                </a:lnTo>
                <a:lnTo>
                  <a:pt x="0" y="0"/>
                </a:lnTo>
                <a:lnTo>
                  <a:pt x="0" y="345821"/>
                </a:lnTo>
                <a:close/>
              </a:path>
            </a:pathLst>
          </a:custGeom>
          <a:solidFill>
            <a:srgbClr val="001F5F"/>
          </a:solidFill>
        </p:spPr>
        <p:txBody>
          <a:bodyPr wrap="square" lIns="0" tIns="0" rIns="0" bIns="0" rtlCol="0"/>
          <a:lstStyle/>
          <a:p>
            <a:endParaRPr/>
          </a:p>
        </p:txBody>
      </p:sp>
      <p:sp>
        <p:nvSpPr>
          <p:cNvPr id="5" name="object 5"/>
          <p:cNvSpPr/>
          <p:nvPr/>
        </p:nvSpPr>
        <p:spPr>
          <a:xfrm>
            <a:off x="504444" y="2057400"/>
            <a:ext cx="8134984" cy="346075"/>
          </a:xfrm>
          <a:custGeom>
            <a:avLst/>
            <a:gdLst/>
            <a:ahLst/>
            <a:cxnLst/>
            <a:rect l="l" t="t" r="r" b="b"/>
            <a:pathLst>
              <a:path w="8134984" h="346075">
                <a:moveTo>
                  <a:pt x="0" y="345821"/>
                </a:moveTo>
                <a:lnTo>
                  <a:pt x="8134604" y="345821"/>
                </a:lnTo>
                <a:lnTo>
                  <a:pt x="8134604" y="0"/>
                </a:lnTo>
                <a:lnTo>
                  <a:pt x="0" y="0"/>
                </a:lnTo>
                <a:lnTo>
                  <a:pt x="0" y="345821"/>
                </a:lnTo>
                <a:close/>
              </a:path>
            </a:pathLst>
          </a:custGeom>
          <a:ln w="12192">
            <a:solidFill>
              <a:srgbClr val="002776"/>
            </a:solidFill>
          </a:ln>
        </p:spPr>
        <p:txBody>
          <a:bodyPr wrap="square" lIns="0" tIns="0" rIns="0" bIns="0" rtlCol="0"/>
          <a:lstStyle/>
          <a:p>
            <a:endParaRPr/>
          </a:p>
        </p:txBody>
      </p:sp>
      <p:sp>
        <p:nvSpPr>
          <p:cNvPr id="6" name="object 6"/>
          <p:cNvSpPr/>
          <p:nvPr/>
        </p:nvSpPr>
        <p:spPr>
          <a:xfrm>
            <a:off x="504444" y="2403348"/>
            <a:ext cx="8134984" cy="2820670"/>
          </a:xfrm>
          <a:custGeom>
            <a:avLst/>
            <a:gdLst/>
            <a:ahLst/>
            <a:cxnLst/>
            <a:rect l="l" t="t" r="r" b="b"/>
            <a:pathLst>
              <a:path w="8134984" h="2820670">
                <a:moveTo>
                  <a:pt x="0" y="2820543"/>
                </a:moveTo>
                <a:lnTo>
                  <a:pt x="8134604" y="2820543"/>
                </a:lnTo>
                <a:lnTo>
                  <a:pt x="8134604" y="0"/>
                </a:lnTo>
                <a:lnTo>
                  <a:pt x="0" y="0"/>
                </a:lnTo>
                <a:lnTo>
                  <a:pt x="0" y="2820543"/>
                </a:lnTo>
                <a:close/>
              </a:path>
            </a:pathLst>
          </a:custGeom>
          <a:ln w="12192">
            <a:solidFill>
              <a:srgbClr val="001F5F"/>
            </a:solidFill>
          </a:ln>
        </p:spPr>
        <p:txBody>
          <a:bodyPr wrap="square" lIns="0" tIns="0" rIns="0" bIns="0" rtlCol="0"/>
          <a:lstStyle/>
          <a:p>
            <a:endParaRPr/>
          </a:p>
        </p:txBody>
      </p:sp>
      <p:sp>
        <p:nvSpPr>
          <p:cNvPr id="7" name="object 7"/>
          <p:cNvSpPr txBox="1"/>
          <p:nvPr/>
        </p:nvSpPr>
        <p:spPr>
          <a:xfrm>
            <a:off x="591413" y="2098675"/>
            <a:ext cx="7246620" cy="2949575"/>
          </a:xfrm>
          <a:prstGeom prst="rect">
            <a:avLst/>
          </a:prstGeom>
        </p:spPr>
        <p:txBody>
          <a:bodyPr vert="horz" wrap="square" lIns="0" tIns="0" rIns="0" bIns="0" rtlCol="0">
            <a:spAutoFit/>
          </a:bodyPr>
          <a:lstStyle/>
          <a:p>
            <a:pPr marL="1670685">
              <a:lnSpc>
                <a:spcPct val="100000"/>
              </a:lnSpc>
            </a:pPr>
            <a:r>
              <a:rPr sz="1600" spc="-5" dirty="0">
                <a:solidFill>
                  <a:srgbClr val="FFFFFF"/>
                </a:solidFill>
                <a:latin typeface="Arial"/>
                <a:cs typeface="Arial"/>
              </a:rPr>
              <a:t>What makes a good incident management</a:t>
            </a:r>
            <a:r>
              <a:rPr sz="1600" spc="-65" dirty="0">
                <a:solidFill>
                  <a:srgbClr val="FFFFFF"/>
                </a:solidFill>
                <a:latin typeface="Arial"/>
                <a:cs typeface="Arial"/>
              </a:rPr>
              <a:t> </a:t>
            </a:r>
            <a:r>
              <a:rPr sz="1600" spc="-5" dirty="0">
                <a:solidFill>
                  <a:srgbClr val="FFFFFF"/>
                </a:solidFill>
                <a:latin typeface="Arial"/>
                <a:cs typeface="Arial"/>
              </a:rPr>
              <a:t>system?</a:t>
            </a:r>
            <a:endParaRPr sz="1600" dirty="0">
              <a:latin typeface="Arial"/>
              <a:cs typeface="Arial"/>
            </a:endParaRPr>
          </a:p>
          <a:p>
            <a:pPr marL="297180" indent="-284480">
              <a:lnSpc>
                <a:spcPct val="100000"/>
              </a:lnSpc>
              <a:spcBef>
                <a:spcPts val="695"/>
              </a:spcBef>
              <a:buChar char="•"/>
              <a:tabLst>
                <a:tab pos="297180" algn="l"/>
                <a:tab pos="297815" algn="l"/>
              </a:tabLst>
            </a:pPr>
            <a:r>
              <a:rPr sz="1600" u="heavy" spc="-5" dirty="0">
                <a:latin typeface="Arial"/>
                <a:cs typeface="Arial"/>
              </a:rPr>
              <a:t>Identifies</a:t>
            </a:r>
            <a:r>
              <a:rPr lang="en-US" sz="1600" spc="-5" dirty="0">
                <a:latin typeface="Arial"/>
                <a:cs typeface="Arial"/>
              </a:rPr>
              <a:t> </a:t>
            </a:r>
            <a:r>
              <a:rPr sz="1600" spc="-5" dirty="0">
                <a:latin typeface="Arial"/>
                <a:cs typeface="Arial"/>
              </a:rPr>
              <a:t>adverse events, potential jeopardy and factors related to</a:t>
            </a:r>
            <a:r>
              <a:rPr sz="1600" spc="110" dirty="0">
                <a:latin typeface="Arial"/>
                <a:cs typeface="Arial"/>
              </a:rPr>
              <a:t> </a:t>
            </a:r>
            <a:r>
              <a:rPr sz="1600" spc="-5" dirty="0">
                <a:latin typeface="Arial"/>
                <a:cs typeface="Arial"/>
              </a:rPr>
              <a:t>risk</a:t>
            </a:r>
            <a:endParaRPr sz="1600" dirty="0">
              <a:latin typeface="Arial"/>
              <a:cs typeface="Arial"/>
            </a:endParaRPr>
          </a:p>
          <a:p>
            <a:pPr marL="297180" indent="-284480">
              <a:lnSpc>
                <a:spcPct val="100000"/>
              </a:lnSpc>
              <a:spcBef>
                <a:spcPts val="395"/>
              </a:spcBef>
              <a:buChar char="•"/>
              <a:tabLst>
                <a:tab pos="297180" algn="l"/>
                <a:tab pos="297815" algn="l"/>
              </a:tabLst>
            </a:pPr>
            <a:r>
              <a:rPr sz="1600" u="heavy" spc="-5" dirty="0">
                <a:latin typeface="Arial"/>
                <a:cs typeface="Arial"/>
              </a:rPr>
              <a:t>Notifies</a:t>
            </a:r>
            <a:r>
              <a:rPr sz="1600" spc="-5" dirty="0">
                <a:latin typeface="Arial"/>
                <a:cs typeface="Arial"/>
              </a:rPr>
              <a:t> key</a:t>
            </a:r>
            <a:r>
              <a:rPr sz="1600" spc="-120" dirty="0">
                <a:latin typeface="Arial"/>
                <a:cs typeface="Arial"/>
              </a:rPr>
              <a:t> </a:t>
            </a:r>
            <a:r>
              <a:rPr sz="1600" spc="-5" dirty="0">
                <a:latin typeface="Arial"/>
                <a:cs typeface="Arial"/>
              </a:rPr>
              <a:t>people</a:t>
            </a:r>
            <a:endParaRPr sz="1600" dirty="0">
              <a:latin typeface="Arial"/>
              <a:cs typeface="Arial"/>
            </a:endParaRPr>
          </a:p>
          <a:p>
            <a:pPr marL="297180" indent="-284480">
              <a:lnSpc>
                <a:spcPct val="100000"/>
              </a:lnSpc>
              <a:spcBef>
                <a:spcPts val="409"/>
              </a:spcBef>
              <a:buChar char="•"/>
              <a:tabLst>
                <a:tab pos="297180" algn="l"/>
                <a:tab pos="297815" algn="l"/>
              </a:tabLst>
            </a:pPr>
            <a:r>
              <a:rPr sz="1600" u="heavy" spc="-10" dirty="0">
                <a:latin typeface="Arial"/>
                <a:cs typeface="Arial"/>
              </a:rPr>
              <a:t>Triggers</a:t>
            </a:r>
            <a:r>
              <a:rPr sz="1600" spc="-10" dirty="0">
                <a:latin typeface="Arial"/>
                <a:cs typeface="Arial"/>
              </a:rPr>
              <a:t> </a:t>
            </a:r>
            <a:r>
              <a:rPr sz="1600" spc="-5" dirty="0">
                <a:latin typeface="Arial"/>
                <a:cs typeface="Arial"/>
              </a:rPr>
              <a:t>response to protect individual and minimize</a:t>
            </a:r>
            <a:r>
              <a:rPr sz="1600" spc="-55" dirty="0">
                <a:latin typeface="Arial"/>
                <a:cs typeface="Arial"/>
              </a:rPr>
              <a:t> </a:t>
            </a:r>
            <a:r>
              <a:rPr sz="1600" spc="-5" dirty="0">
                <a:latin typeface="Arial"/>
                <a:cs typeface="Arial"/>
              </a:rPr>
              <a:t>risk</a:t>
            </a:r>
            <a:endParaRPr sz="1600" dirty="0">
              <a:latin typeface="Arial"/>
              <a:cs typeface="Arial"/>
            </a:endParaRPr>
          </a:p>
          <a:p>
            <a:pPr marL="297180" indent="-284480">
              <a:lnSpc>
                <a:spcPct val="100000"/>
              </a:lnSpc>
              <a:spcBef>
                <a:spcPts val="395"/>
              </a:spcBef>
              <a:buChar char="•"/>
              <a:tabLst>
                <a:tab pos="297180" algn="l"/>
                <a:tab pos="297815" algn="l"/>
              </a:tabLst>
            </a:pPr>
            <a:r>
              <a:rPr sz="1600" u="heavy" spc="-5" dirty="0">
                <a:latin typeface="Arial"/>
                <a:cs typeface="Arial"/>
              </a:rPr>
              <a:t>Closes</a:t>
            </a:r>
            <a:r>
              <a:rPr sz="1600" spc="-5" dirty="0">
                <a:latin typeface="Arial"/>
                <a:cs typeface="Arial"/>
              </a:rPr>
              <a:t> loop </a:t>
            </a:r>
            <a:r>
              <a:rPr sz="1600" spc="-10" dirty="0">
                <a:latin typeface="Arial"/>
                <a:cs typeface="Arial"/>
              </a:rPr>
              <a:t>with </a:t>
            </a:r>
            <a:r>
              <a:rPr sz="1600" spc="-5" dirty="0">
                <a:latin typeface="Arial"/>
                <a:cs typeface="Arial"/>
              </a:rPr>
              <a:t>agreeded upon action</a:t>
            </a:r>
            <a:r>
              <a:rPr sz="1600" spc="-90" dirty="0">
                <a:latin typeface="Arial"/>
                <a:cs typeface="Arial"/>
              </a:rPr>
              <a:t> </a:t>
            </a:r>
            <a:r>
              <a:rPr sz="1600" spc="-5" dirty="0">
                <a:latin typeface="Arial"/>
                <a:cs typeface="Arial"/>
              </a:rPr>
              <a:t>steps</a:t>
            </a:r>
            <a:endParaRPr sz="1600" dirty="0">
              <a:latin typeface="Arial"/>
              <a:cs typeface="Arial"/>
            </a:endParaRPr>
          </a:p>
          <a:p>
            <a:pPr marL="297180" indent="-284480">
              <a:lnSpc>
                <a:spcPct val="100000"/>
              </a:lnSpc>
              <a:spcBef>
                <a:spcPts val="395"/>
              </a:spcBef>
              <a:buChar char="•"/>
              <a:tabLst>
                <a:tab pos="297180" algn="l"/>
                <a:tab pos="297815" algn="l"/>
              </a:tabLst>
            </a:pPr>
            <a:r>
              <a:rPr sz="1600" spc="-5" dirty="0">
                <a:latin typeface="Arial"/>
                <a:cs typeface="Arial"/>
              </a:rPr>
              <a:t>Has the </a:t>
            </a:r>
            <a:r>
              <a:rPr sz="1600" u="heavy" spc="-5" dirty="0">
                <a:latin typeface="Arial"/>
                <a:cs typeface="Arial"/>
              </a:rPr>
              <a:t>ability</a:t>
            </a:r>
            <a:r>
              <a:rPr sz="1600" spc="-5" dirty="0">
                <a:latin typeface="Arial"/>
                <a:cs typeface="Arial"/>
              </a:rPr>
              <a:t> to collect and analyze</a:t>
            </a:r>
            <a:r>
              <a:rPr sz="1600" spc="-55" dirty="0">
                <a:latin typeface="Arial"/>
                <a:cs typeface="Arial"/>
              </a:rPr>
              <a:t> </a:t>
            </a:r>
            <a:r>
              <a:rPr sz="1600" spc="-5" dirty="0">
                <a:latin typeface="Arial"/>
                <a:cs typeface="Arial"/>
              </a:rPr>
              <a:t>information</a:t>
            </a:r>
            <a:endParaRPr sz="1600" dirty="0">
              <a:latin typeface="Arial"/>
              <a:cs typeface="Arial"/>
            </a:endParaRPr>
          </a:p>
          <a:p>
            <a:pPr marL="297180" indent="-284480">
              <a:lnSpc>
                <a:spcPct val="100000"/>
              </a:lnSpc>
              <a:spcBef>
                <a:spcPts val="405"/>
              </a:spcBef>
              <a:buChar char="•"/>
              <a:tabLst>
                <a:tab pos="297180" algn="l"/>
                <a:tab pos="297815" algn="l"/>
              </a:tabLst>
            </a:pPr>
            <a:r>
              <a:rPr sz="1600" spc="-5" dirty="0">
                <a:latin typeface="Arial"/>
                <a:cs typeface="Arial"/>
              </a:rPr>
              <a:t>Has the </a:t>
            </a:r>
            <a:r>
              <a:rPr sz="1600" u="heavy" spc="-5" dirty="0">
                <a:latin typeface="Arial"/>
                <a:cs typeface="Arial"/>
              </a:rPr>
              <a:t>capacity</a:t>
            </a:r>
            <a:r>
              <a:rPr sz="1600" spc="-5" dirty="0">
                <a:latin typeface="Arial"/>
                <a:cs typeface="Arial"/>
              </a:rPr>
              <a:t> to identify patterns and trends to guide service</a:t>
            </a:r>
            <a:r>
              <a:rPr sz="1600" spc="125" dirty="0">
                <a:latin typeface="Arial"/>
                <a:cs typeface="Arial"/>
              </a:rPr>
              <a:t> </a:t>
            </a:r>
            <a:r>
              <a:rPr sz="1600" spc="-5" dirty="0">
                <a:latin typeface="Arial"/>
                <a:cs typeface="Arial"/>
              </a:rPr>
              <a:t>improvement</a:t>
            </a:r>
            <a:endParaRPr sz="1600" dirty="0">
              <a:latin typeface="Arial"/>
              <a:cs typeface="Arial"/>
            </a:endParaRPr>
          </a:p>
          <a:p>
            <a:pPr marL="297180" indent="-284480">
              <a:lnSpc>
                <a:spcPct val="100000"/>
              </a:lnSpc>
              <a:spcBef>
                <a:spcPts val="395"/>
              </a:spcBef>
              <a:buChar char="•"/>
              <a:tabLst>
                <a:tab pos="297180" algn="l"/>
                <a:tab pos="297815" algn="l"/>
              </a:tabLst>
            </a:pPr>
            <a:r>
              <a:rPr sz="1600" spc="-5" dirty="0">
                <a:latin typeface="Arial"/>
                <a:cs typeface="Arial"/>
              </a:rPr>
              <a:t>Has </a:t>
            </a:r>
            <a:r>
              <a:rPr sz="1600" u="heavy" spc="-5" dirty="0">
                <a:latin typeface="Arial"/>
                <a:cs typeface="Arial"/>
              </a:rPr>
              <a:t>thresholds</a:t>
            </a:r>
            <a:r>
              <a:rPr sz="1600" spc="-5" dirty="0">
                <a:latin typeface="Arial"/>
                <a:cs typeface="Arial"/>
              </a:rPr>
              <a:t> for </a:t>
            </a:r>
            <a:r>
              <a:rPr sz="1600" spc="-20" dirty="0">
                <a:latin typeface="Arial"/>
                <a:cs typeface="Arial"/>
              </a:rPr>
              <a:t>what </a:t>
            </a:r>
            <a:r>
              <a:rPr sz="1600" dirty="0">
                <a:latin typeface="Arial"/>
                <a:cs typeface="Arial"/>
              </a:rPr>
              <a:t>is </a:t>
            </a:r>
            <a:r>
              <a:rPr sz="1600" spc="-5" dirty="0">
                <a:latin typeface="Arial"/>
                <a:cs typeface="Arial"/>
              </a:rPr>
              <a:t>important</a:t>
            </a:r>
            <a:endParaRPr sz="1600" dirty="0">
              <a:latin typeface="Arial"/>
              <a:cs typeface="Arial"/>
            </a:endParaRPr>
          </a:p>
          <a:p>
            <a:pPr marL="297180" indent="-284480">
              <a:lnSpc>
                <a:spcPct val="100000"/>
              </a:lnSpc>
              <a:spcBef>
                <a:spcPts val="395"/>
              </a:spcBef>
              <a:buChar char="•"/>
              <a:tabLst>
                <a:tab pos="297180" algn="l"/>
                <a:tab pos="297815" algn="l"/>
              </a:tabLst>
            </a:pPr>
            <a:r>
              <a:rPr sz="1600" u="heavy" spc="-5" dirty="0">
                <a:latin typeface="Arial"/>
                <a:cs typeface="Arial"/>
              </a:rPr>
              <a:t>Reports</a:t>
            </a:r>
            <a:r>
              <a:rPr sz="1600" spc="-5" dirty="0">
                <a:latin typeface="Arial"/>
                <a:cs typeface="Arial"/>
              </a:rPr>
              <a:t> important events to key</a:t>
            </a:r>
            <a:r>
              <a:rPr sz="1600" spc="15" dirty="0">
                <a:latin typeface="Arial"/>
                <a:cs typeface="Arial"/>
              </a:rPr>
              <a:t> </a:t>
            </a:r>
            <a:r>
              <a:rPr sz="1600" spc="-5" dirty="0">
                <a:latin typeface="Arial"/>
                <a:cs typeface="Arial"/>
              </a:rPr>
              <a:t>people</a:t>
            </a:r>
            <a:endParaRPr sz="1600" dirty="0">
              <a:latin typeface="Arial"/>
              <a:cs typeface="Arial"/>
            </a:endParaRPr>
          </a:p>
          <a:p>
            <a:pPr marL="297180" indent="-284480">
              <a:lnSpc>
                <a:spcPct val="100000"/>
              </a:lnSpc>
              <a:spcBef>
                <a:spcPts val="405"/>
              </a:spcBef>
              <a:buChar char="•"/>
              <a:tabLst>
                <a:tab pos="297180" algn="l"/>
                <a:tab pos="297815" algn="l"/>
              </a:tabLst>
            </a:pPr>
            <a:r>
              <a:rPr sz="1600" spc="-5" dirty="0">
                <a:latin typeface="Arial"/>
                <a:cs typeface="Arial"/>
              </a:rPr>
              <a:t>Includes </a:t>
            </a:r>
            <a:r>
              <a:rPr sz="1600" u="heavy" spc="-5" dirty="0">
                <a:latin typeface="Arial"/>
                <a:cs typeface="Arial"/>
              </a:rPr>
              <a:t>levels of review</a:t>
            </a:r>
            <a:r>
              <a:rPr sz="1600" spc="-5" dirty="0">
                <a:latin typeface="Arial"/>
                <a:cs typeface="Arial"/>
              </a:rPr>
              <a:t> dependent on the severity of the</a:t>
            </a:r>
            <a:r>
              <a:rPr sz="1600" spc="30" dirty="0">
                <a:latin typeface="Arial"/>
                <a:cs typeface="Arial"/>
              </a:rPr>
              <a:t> </a:t>
            </a:r>
            <a:r>
              <a:rPr sz="1600" spc="-5" dirty="0">
                <a:latin typeface="Arial"/>
                <a:cs typeface="Arial"/>
              </a:rPr>
              <a:t>incident</a:t>
            </a:r>
            <a:endParaRPr sz="16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5135245" cy="382270"/>
          </a:xfrm>
          <a:prstGeom prst="rect">
            <a:avLst/>
          </a:prstGeom>
        </p:spPr>
        <p:txBody>
          <a:bodyPr vert="horz" wrap="square" lIns="0" tIns="0" rIns="0" bIns="0" rtlCol="0">
            <a:spAutoFit/>
          </a:bodyPr>
          <a:lstStyle/>
          <a:p>
            <a:pPr marL="12700">
              <a:lnSpc>
                <a:spcPct val="100000"/>
              </a:lnSpc>
            </a:pPr>
            <a:r>
              <a:rPr dirty="0"/>
              <a:t>Benefits of Incident </a:t>
            </a:r>
            <a:r>
              <a:rPr spc="-5" dirty="0"/>
              <a:t>Management</a:t>
            </a:r>
            <a:r>
              <a:rPr spc="-180" dirty="0"/>
              <a:t> </a:t>
            </a:r>
            <a:r>
              <a:rPr spc="-20" dirty="0"/>
              <a:t>Tool</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12</a:t>
            </a:fld>
            <a:endParaRPr dirty="0"/>
          </a:p>
        </p:txBody>
      </p:sp>
      <p:sp>
        <p:nvSpPr>
          <p:cNvPr id="3" name="object 3"/>
          <p:cNvSpPr txBox="1"/>
          <p:nvPr/>
        </p:nvSpPr>
        <p:spPr>
          <a:xfrm>
            <a:off x="535635" y="1102614"/>
            <a:ext cx="3537585" cy="2929255"/>
          </a:xfrm>
          <a:prstGeom prst="rect">
            <a:avLst/>
          </a:prstGeom>
        </p:spPr>
        <p:txBody>
          <a:bodyPr vert="horz" wrap="square" lIns="0" tIns="0" rIns="0" bIns="0" rtlCol="0">
            <a:spAutoFit/>
          </a:bodyPr>
          <a:lstStyle/>
          <a:p>
            <a:pPr marL="243840" indent="-231140">
              <a:lnSpc>
                <a:spcPct val="100000"/>
              </a:lnSpc>
              <a:buChar char="•"/>
              <a:tabLst>
                <a:tab pos="243840" algn="l"/>
                <a:tab pos="244475" algn="l"/>
              </a:tabLst>
            </a:pPr>
            <a:r>
              <a:rPr sz="1600" spc="-5" dirty="0">
                <a:latin typeface="Arial"/>
                <a:cs typeface="Arial"/>
              </a:rPr>
              <a:t>Gives </a:t>
            </a:r>
            <a:r>
              <a:rPr sz="1600" dirty="0">
                <a:latin typeface="Arial"/>
                <a:cs typeface="Arial"/>
              </a:rPr>
              <a:t>ability </a:t>
            </a:r>
            <a:r>
              <a:rPr sz="1600" spc="-5" dirty="0">
                <a:latin typeface="Arial"/>
                <a:cs typeface="Arial"/>
              </a:rPr>
              <a:t>to sort data for</a:t>
            </a:r>
            <a:r>
              <a:rPr sz="1600" spc="-45" dirty="0">
                <a:latin typeface="Arial"/>
                <a:cs typeface="Arial"/>
              </a:rPr>
              <a:t> </a:t>
            </a:r>
            <a:r>
              <a:rPr sz="1600" spc="-5" dirty="0">
                <a:latin typeface="Arial"/>
                <a:cs typeface="Arial"/>
              </a:rPr>
              <a:t>planning</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10" dirty="0">
                <a:latin typeface="Arial"/>
                <a:cs typeface="Arial"/>
              </a:rPr>
              <a:t>Individual</a:t>
            </a:r>
            <a:endParaRPr sz="1600">
              <a:latin typeface="Arial"/>
              <a:cs typeface="Arial"/>
            </a:endParaRPr>
          </a:p>
          <a:p>
            <a:pPr marL="589915" lvl="1" indent="-231775">
              <a:lnSpc>
                <a:spcPct val="100000"/>
              </a:lnSpc>
              <a:spcBef>
                <a:spcPts val="390"/>
              </a:spcBef>
              <a:buFont typeface="Courier New"/>
              <a:buChar char="o"/>
              <a:tabLst>
                <a:tab pos="590550" algn="l"/>
              </a:tabLst>
            </a:pPr>
            <a:r>
              <a:rPr sz="1600" spc="-5" dirty="0">
                <a:latin typeface="Arial"/>
                <a:cs typeface="Arial"/>
              </a:rPr>
              <a:t>Site</a:t>
            </a:r>
            <a:endParaRPr sz="1600">
              <a:latin typeface="Arial"/>
              <a:cs typeface="Arial"/>
            </a:endParaRPr>
          </a:p>
          <a:p>
            <a:pPr marL="589915" lvl="1" indent="-231775">
              <a:lnSpc>
                <a:spcPct val="100000"/>
              </a:lnSpc>
              <a:spcBef>
                <a:spcPts val="405"/>
              </a:spcBef>
              <a:buFont typeface="Courier New"/>
              <a:buChar char="o"/>
              <a:tabLst>
                <a:tab pos="590550" algn="l"/>
              </a:tabLst>
            </a:pPr>
            <a:r>
              <a:rPr sz="1600" spc="-5" dirty="0">
                <a:latin typeface="Arial"/>
                <a:cs typeface="Arial"/>
              </a:rPr>
              <a:t>Agency</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5" dirty="0">
                <a:latin typeface="Arial"/>
                <a:cs typeface="Arial"/>
              </a:rPr>
              <a:t>Area/Region/State</a:t>
            </a:r>
            <a:endParaRPr sz="1600">
              <a:latin typeface="Arial"/>
              <a:cs typeface="Arial"/>
            </a:endParaRPr>
          </a:p>
          <a:p>
            <a:pPr marL="243840" indent="-231140">
              <a:lnSpc>
                <a:spcPct val="100000"/>
              </a:lnSpc>
              <a:spcBef>
                <a:spcPts val="395"/>
              </a:spcBef>
              <a:buChar char="•"/>
              <a:tabLst>
                <a:tab pos="243840" algn="l"/>
                <a:tab pos="244475" algn="l"/>
              </a:tabLst>
            </a:pPr>
            <a:r>
              <a:rPr sz="1600" spc="-5" dirty="0">
                <a:latin typeface="Arial"/>
                <a:cs typeface="Arial"/>
              </a:rPr>
              <a:t>Analyses are conducted on the</a:t>
            </a:r>
            <a:r>
              <a:rPr sz="1600" spc="-100" dirty="0">
                <a:latin typeface="Arial"/>
                <a:cs typeface="Arial"/>
              </a:rPr>
              <a:t> </a:t>
            </a:r>
            <a:r>
              <a:rPr sz="1600" spc="-5" dirty="0">
                <a:latin typeface="Arial"/>
                <a:cs typeface="Arial"/>
              </a:rPr>
              <a:t>data</a:t>
            </a:r>
            <a:endParaRPr sz="1600">
              <a:latin typeface="Arial"/>
              <a:cs typeface="Arial"/>
            </a:endParaRPr>
          </a:p>
          <a:p>
            <a:pPr marL="589915" lvl="1" indent="-231775">
              <a:lnSpc>
                <a:spcPct val="100000"/>
              </a:lnSpc>
              <a:spcBef>
                <a:spcPts val="405"/>
              </a:spcBef>
              <a:buFont typeface="Courier New"/>
              <a:buChar char="o"/>
              <a:tabLst>
                <a:tab pos="590550" algn="l"/>
              </a:tabLst>
            </a:pPr>
            <a:r>
              <a:rPr sz="1600" spc="-5" dirty="0">
                <a:latin typeface="Arial"/>
                <a:cs typeface="Arial"/>
              </a:rPr>
              <a:t>Missing</a:t>
            </a:r>
            <a:r>
              <a:rPr sz="1600" spc="-160" dirty="0">
                <a:latin typeface="Arial"/>
                <a:cs typeface="Arial"/>
              </a:rPr>
              <a:t> </a:t>
            </a:r>
            <a:r>
              <a:rPr sz="1600" spc="-5" dirty="0">
                <a:latin typeface="Arial"/>
                <a:cs typeface="Arial"/>
              </a:rPr>
              <a:t>Persons</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5" dirty="0">
                <a:latin typeface="Arial"/>
                <a:cs typeface="Arial"/>
              </a:rPr>
              <a:t>Unexpected Hospital</a:t>
            </a:r>
            <a:r>
              <a:rPr sz="1600" spc="-145" dirty="0">
                <a:latin typeface="Arial"/>
                <a:cs typeface="Arial"/>
              </a:rPr>
              <a:t> </a:t>
            </a:r>
            <a:r>
              <a:rPr sz="1600" spc="-10" dirty="0">
                <a:latin typeface="Arial"/>
                <a:cs typeface="Arial"/>
              </a:rPr>
              <a:t>Visits</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5" dirty="0">
                <a:latin typeface="Arial"/>
                <a:cs typeface="Arial"/>
              </a:rPr>
              <a:t>Significant Behavioral</a:t>
            </a:r>
            <a:r>
              <a:rPr sz="1600" spc="-155" dirty="0">
                <a:latin typeface="Arial"/>
                <a:cs typeface="Arial"/>
              </a:rPr>
              <a:t> </a:t>
            </a:r>
            <a:r>
              <a:rPr sz="1600" spc="-5" dirty="0">
                <a:latin typeface="Arial"/>
                <a:cs typeface="Arial"/>
              </a:rPr>
              <a:t>Incidents</a:t>
            </a:r>
            <a:endParaRPr sz="1600">
              <a:latin typeface="Arial"/>
              <a:cs typeface="Arial"/>
            </a:endParaRPr>
          </a:p>
          <a:p>
            <a:pPr marL="589915" lvl="1" indent="-231775">
              <a:lnSpc>
                <a:spcPct val="100000"/>
              </a:lnSpc>
              <a:spcBef>
                <a:spcPts val="405"/>
              </a:spcBef>
              <a:buFont typeface="Courier New"/>
              <a:buChar char="o"/>
              <a:tabLst>
                <a:tab pos="590550" algn="l"/>
              </a:tabLst>
            </a:pPr>
            <a:r>
              <a:rPr sz="1600" spc="-5" dirty="0">
                <a:latin typeface="Arial"/>
                <a:cs typeface="Arial"/>
              </a:rPr>
              <a:t>Individual</a:t>
            </a:r>
            <a:r>
              <a:rPr sz="1600" spc="-200" dirty="0">
                <a:latin typeface="Arial"/>
                <a:cs typeface="Arial"/>
              </a:rPr>
              <a:t> </a:t>
            </a:r>
            <a:r>
              <a:rPr sz="1600" spc="-15" dirty="0">
                <a:latin typeface="Arial"/>
                <a:cs typeface="Arial"/>
              </a:rPr>
              <a:t>Trends</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235" y="3893820"/>
            <a:ext cx="7067550" cy="38227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 Management Responsibilities </a:t>
            </a:r>
            <a:r>
              <a:rPr sz="2400" b="1" dirty="0">
                <a:solidFill>
                  <a:srgbClr val="FFFFFF"/>
                </a:solidFill>
                <a:latin typeface="Arial"/>
                <a:cs typeface="Arial"/>
              </a:rPr>
              <a:t>and</a:t>
            </a:r>
            <a:r>
              <a:rPr sz="2400" b="1" spc="-215" dirty="0">
                <a:solidFill>
                  <a:srgbClr val="FFFFFF"/>
                </a:solidFill>
                <a:latin typeface="Arial"/>
                <a:cs typeface="Arial"/>
              </a:rPr>
              <a:t> </a:t>
            </a:r>
            <a:r>
              <a:rPr sz="2400" b="1" spc="-5" dirty="0">
                <a:solidFill>
                  <a:srgbClr val="FFFFFF"/>
                </a:solidFill>
                <a:latin typeface="Arial"/>
                <a:cs typeface="Arial"/>
              </a:rPr>
              <a:t>Roles</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5142865" cy="382270"/>
          </a:xfrm>
          <a:prstGeom prst="rect">
            <a:avLst/>
          </a:prstGeom>
        </p:spPr>
        <p:txBody>
          <a:bodyPr vert="horz" wrap="square" lIns="0" tIns="0" rIns="0" bIns="0" rtlCol="0">
            <a:spAutoFit/>
          </a:bodyPr>
          <a:lstStyle/>
          <a:p>
            <a:pPr marL="12700">
              <a:lnSpc>
                <a:spcPct val="100000"/>
              </a:lnSpc>
            </a:pPr>
            <a:r>
              <a:rPr spc="-5" dirty="0"/>
              <a:t>Incident Management</a:t>
            </a:r>
            <a:r>
              <a:rPr spc="-80" dirty="0"/>
              <a:t> </a:t>
            </a:r>
            <a:r>
              <a:rPr spc="-5" dirty="0"/>
              <a:t>Responsibilities</a:t>
            </a:r>
          </a:p>
        </p:txBody>
      </p:sp>
      <p:sp>
        <p:nvSpPr>
          <p:cNvPr id="3" name="object 3"/>
          <p:cNvSpPr/>
          <p:nvPr/>
        </p:nvSpPr>
        <p:spPr>
          <a:xfrm>
            <a:off x="1219200" y="1328927"/>
            <a:ext cx="2658110" cy="288290"/>
          </a:xfrm>
          <a:custGeom>
            <a:avLst/>
            <a:gdLst/>
            <a:ahLst/>
            <a:cxnLst/>
            <a:rect l="l" t="t" r="r" b="b"/>
            <a:pathLst>
              <a:path w="2658110" h="288290">
                <a:moveTo>
                  <a:pt x="0" y="287782"/>
                </a:moveTo>
                <a:lnTo>
                  <a:pt x="2657602" y="287782"/>
                </a:lnTo>
                <a:lnTo>
                  <a:pt x="2657602" y="0"/>
                </a:lnTo>
                <a:lnTo>
                  <a:pt x="0" y="0"/>
                </a:lnTo>
                <a:lnTo>
                  <a:pt x="0" y="287782"/>
                </a:lnTo>
                <a:close/>
              </a:path>
            </a:pathLst>
          </a:custGeom>
          <a:solidFill>
            <a:srgbClr val="001F5F"/>
          </a:solidFill>
        </p:spPr>
        <p:txBody>
          <a:bodyPr wrap="square" lIns="0" tIns="0" rIns="0" bIns="0" rtlCol="0"/>
          <a:lstStyle/>
          <a:p>
            <a:endParaRPr/>
          </a:p>
        </p:txBody>
      </p:sp>
      <p:sp>
        <p:nvSpPr>
          <p:cNvPr id="4" name="object 4"/>
          <p:cNvSpPr/>
          <p:nvPr/>
        </p:nvSpPr>
        <p:spPr>
          <a:xfrm>
            <a:off x="1219200" y="1328927"/>
            <a:ext cx="2658110" cy="288290"/>
          </a:xfrm>
          <a:custGeom>
            <a:avLst/>
            <a:gdLst/>
            <a:ahLst/>
            <a:cxnLst/>
            <a:rect l="l" t="t" r="r" b="b"/>
            <a:pathLst>
              <a:path w="2658110" h="288290">
                <a:moveTo>
                  <a:pt x="0" y="287782"/>
                </a:moveTo>
                <a:lnTo>
                  <a:pt x="2657602" y="287782"/>
                </a:lnTo>
                <a:lnTo>
                  <a:pt x="2657602" y="0"/>
                </a:lnTo>
                <a:lnTo>
                  <a:pt x="0" y="0"/>
                </a:lnTo>
                <a:lnTo>
                  <a:pt x="0" y="287782"/>
                </a:lnTo>
                <a:close/>
              </a:path>
            </a:pathLst>
          </a:custGeom>
          <a:ln w="12192">
            <a:solidFill>
              <a:srgbClr val="002776"/>
            </a:solidFill>
          </a:ln>
        </p:spPr>
        <p:txBody>
          <a:bodyPr wrap="square" lIns="0" tIns="0" rIns="0" bIns="0" rtlCol="0"/>
          <a:lstStyle/>
          <a:p>
            <a:endParaRPr/>
          </a:p>
        </p:txBody>
      </p:sp>
      <p:sp>
        <p:nvSpPr>
          <p:cNvPr id="5" name="object 5"/>
          <p:cNvSpPr/>
          <p:nvPr/>
        </p:nvSpPr>
        <p:spPr>
          <a:xfrm>
            <a:off x="1219200" y="1616963"/>
            <a:ext cx="2658110" cy="5000796"/>
          </a:xfrm>
          <a:custGeom>
            <a:avLst/>
            <a:gdLst/>
            <a:ahLst/>
            <a:cxnLst/>
            <a:rect l="l" t="t" r="r" b="b"/>
            <a:pathLst>
              <a:path w="2658110" h="3945890">
                <a:moveTo>
                  <a:pt x="0" y="3945382"/>
                </a:moveTo>
                <a:lnTo>
                  <a:pt x="2657602" y="3945382"/>
                </a:lnTo>
                <a:lnTo>
                  <a:pt x="2657602" y="0"/>
                </a:lnTo>
                <a:lnTo>
                  <a:pt x="0" y="0"/>
                </a:lnTo>
                <a:lnTo>
                  <a:pt x="0" y="3945382"/>
                </a:lnTo>
                <a:close/>
              </a:path>
            </a:pathLst>
          </a:custGeom>
          <a:ln w="12192">
            <a:solidFill>
              <a:srgbClr val="001F5F"/>
            </a:solidFill>
          </a:ln>
        </p:spPr>
        <p:txBody>
          <a:bodyPr wrap="square" lIns="0" tIns="0" rIns="0" bIns="0" rtlCol="0"/>
          <a:lstStyle/>
          <a:p>
            <a:endParaRPr/>
          </a:p>
        </p:txBody>
      </p:sp>
      <p:sp>
        <p:nvSpPr>
          <p:cNvPr id="6" name="object 6"/>
          <p:cNvSpPr txBox="1"/>
          <p:nvPr/>
        </p:nvSpPr>
        <p:spPr>
          <a:xfrm>
            <a:off x="1304036" y="1341501"/>
            <a:ext cx="2466975" cy="2131060"/>
          </a:xfrm>
          <a:prstGeom prst="rect">
            <a:avLst/>
          </a:prstGeom>
        </p:spPr>
        <p:txBody>
          <a:bodyPr vert="horz" wrap="square" lIns="0" tIns="0" rIns="0" bIns="0" rtlCol="0">
            <a:spAutoFit/>
          </a:bodyPr>
          <a:lstStyle/>
          <a:p>
            <a:pPr marL="500380">
              <a:lnSpc>
                <a:spcPct val="100000"/>
              </a:lnSpc>
            </a:pPr>
            <a:r>
              <a:rPr sz="1600" b="1" spc="-5" dirty="0">
                <a:solidFill>
                  <a:srgbClr val="FFFFFF"/>
                </a:solidFill>
                <a:latin typeface="Arial"/>
                <a:cs typeface="Arial"/>
              </a:rPr>
              <a:t>Support</a:t>
            </a:r>
            <a:r>
              <a:rPr sz="1600" b="1" spc="-165" dirty="0">
                <a:solidFill>
                  <a:srgbClr val="FFFFFF"/>
                </a:solidFill>
                <a:latin typeface="Arial"/>
                <a:cs typeface="Arial"/>
              </a:rPr>
              <a:t> </a:t>
            </a:r>
            <a:r>
              <a:rPr sz="1600" b="1" spc="-5" dirty="0">
                <a:solidFill>
                  <a:srgbClr val="FFFFFF"/>
                </a:solidFill>
                <a:latin typeface="Arial"/>
                <a:cs typeface="Arial"/>
              </a:rPr>
              <a:t>Broker</a:t>
            </a:r>
            <a:endParaRPr sz="1600">
              <a:latin typeface="Arial"/>
              <a:cs typeface="Arial"/>
            </a:endParaRPr>
          </a:p>
          <a:p>
            <a:pPr marL="13970">
              <a:lnSpc>
                <a:spcPct val="100000"/>
              </a:lnSpc>
              <a:spcBef>
                <a:spcPts val="490"/>
              </a:spcBef>
            </a:pPr>
            <a:r>
              <a:rPr sz="1600" spc="-10" dirty="0">
                <a:latin typeface="Arial"/>
                <a:cs typeface="Arial"/>
              </a:rPr>
              <a:t>Responsible</a:t>
            </a:r>
            <a:r>
              <a:rPr sz="1600" spc="-135" dirty="0">
                <a:latin typeface="Arial"/>
                <a:cs typeface="Arial"/>
              </a:rPr>
              <a:t> </a:t>
            </a:r>
            <a:r>
              <a:rPr sz="1600" spc="-5" dirty="0">
                <a:latin typeface="Arial"/>
                <a:cs typeface="Arial"/>
              </a:rPr>
              <a:t>for:</a:t>
            </a:r>
            <a:endParaRPr sz="1600">
              <a:latin typeface="Arial"/>
              <a:cs typeface="Arial"/>
            </a:endParaRPr>
          </a:p>
          <a:p>
            <a:pPr marL="132715" marR="130810" indent="-120014">
              <a:lnSpc>
                <a:spcPct val="100000"/>
              </a:lnSpc>
              <a:spcBef>
                <a:spcPts val="405"/>
              </a:spcBef>
              <a:buChar char="•"/>
              <a:tabLst>
                <a:tab pos="133350" algn="l"/>
              </a:tabLst>
            </a:pPr>
            <a:r>
              <a:rPr sz="1600" spc="-5" dirty="0">
                <a:latin typeface="Arial"/>
                <a:cs typeface="Arial"/>
              </a:rPr>
              <a:t>Submitting the initial</a:t>
            </a:r>
            <a:r>
              <a:rPr sz="1600" spc="-170" dirty="0">
                <a:latin typeface="Arial"/>
                <a:cs typeface="Arial"/>
              </a:rPr>
              <a:t> </a:t>
            </a:r>
            <a:r>
              <a:rPr sz="1600" spc="-5" dirty="0">
                <a:latin typeface="Arial"/>
                <a:cs typeface="Arial"/>
              </a:rPr>
              <a:t>and  final incident report via  HCSIS</a:t>
            </a:r>
            <a:endParaRPr sz="1600">
              <a:latin typeface="Arial"/>
              <a:cs typeface="Arial"/>
            </a:endParaRPr>
          </a:p>
          <a:p>
            <a:pPr marL="132715" marR="5080" indent="-120014">
              <a:lnSpc>
                <a:spcPct val="100000"/>
              </a:lnSpc>
              <a:spcBef>
                <a:spcPts val="395"/>
              </a:spcBef>
              <a:buChar char="•"/>
              <a:tabLst>
                <a:tab pos="133350" algn="l"/>
              </a:tabLst>
            </a:pPr>
            <a:r>
              <a:rPr sz="1600" spc="-5" dirty="0">
                <a:latin typeface="Arial"/>
                <a:cs typeface="Arial"/>
              </a:rPr>
              <a:t>Revising and</a:t>
            </a:r>
            <a:r>
              <a:rPr sz="1600" spc="-150" dirty="0">
                <a:latin typeface="Arial"/>
                <a:cs typeface="Arial"/>
              </a:rPr>
              <a:t> </a:t>
            </a:r>
            <a:r>
              <a:rPr sz="1600" spc="-5" dirty="0">
                <a:latin typeface="Arial"/>
                <a:cs typeface="Arial"/>
              </a:rPr>
              <a:t>resubmitting  the incident report, if  necessary</a:t>
            </a:r>
            <a:endParaRPr sz="1600">
              <a:latin typeface="Arial"/>
              <a:cs typeface="Arial"/>
            </a:endParaRPr>
          </a:p>
        </p:txBody>
      </p:sp>
      <p:sp>
        <p:nvSpPr>
          <p:cNvPr id="7" name="object 7"/>
          <p:cNvSpPr/>
          <p:nvPr/>
        </p:nvSpPr>
        <p:spPr>
          <a:xfrm>
            <a:off x="5257800" y="1328927"/>
            <a:ext cx="2658110" cy="274320"/>
          </a:xfrm>
          <a:custGeom>
            <a:avLst/>
            <a:gdLst/>
            <a:ahLst/>
            <a:cxnLst/>
            <a:rect l="l" t="t" r="r" b="b"/>
            <a:pathLst>
              <a:path w="2658109" h="274319">
                <a:moveTo>
                  <a:pt x="0" y="274320"/>
                </a:moveTo>
                <a:lnTo>
                  <a:pt x="2657602" y="274320"/>
                </a:lnTo>
                <a:lnTo>
                  <a:pt x="2657602" y="0"/>
                </a:lnTo>
                <a:lnTo>
                  <a:pt x="0" y="0"/>
                </a:lnTo>
                <a:lnTo>
                  <a:pt x="0" y="274320"/>
                </a:lnTo>
                <a:close/>
              </a:path>
            </a:pathLst>
          </a:custGeom>
          <a:solidFill>
            <a:srgbClr val="001F5F"/>
          </a:solidFill>
        </p:spPr>
        <p:txBody>
          <a:bodyPr wrap="square" lIns="0" tIns="0" rIns="0" bIns="0" rtlCol="0"/>
          <a:lstStyle/>
          <a:p>
            <a:endParaRPr/>
          </a:p>
        </p:txBody>
      </p:sp>
      <p:sp>
        <p:nvSpPr>
          <p:cNvPr id="8" name="object 8"/>
          <p:cNvSpPr/>
          <p:nvPr/>
        </p:nvSpPr>
        <p:spPr>
          <a:xfrm>
            <a:off x="5257800" y="1328927"/>
            <a:ext cx="2658110" cy="274320"/>
          </a:xfrm>
          <a:custGeom>
            <a:avLst/>
            <a:gdLst/>
            <a:ahLst/>
            <a:cxnLst/>
            <a:rect l="l" t="t" r="r" b="b"/>
            <a:pathLst>
              <a:path w="2658109" h="274319">
                <a:moveTo>
                  <a:pt x="0" y="274320"/>
                </a:moveTo>
                <a:lnTo>
                  <a:pt x="2657602" y="274320"/>
                </a:lnTo>
                <a:lnTo>
                  <a:pt x="2657602" y="0"/>
                </a:lnTo>
                <a:lnTo>
                  <a:pt x="0" y="0"/>
                </a:lnTo>
                <a:lnTo>
                  <a:pt x="0" y="274320"/>
                </a:lnTo>
                <a:close/>
              </a:path>
            </a:pathLst>
          </a:custGeom>
          <a:ln w="12192">
            <a:solidFill>
              <a:srgbClr val="002776"/>
            </a:solidFill>
          </a:ln>
        </p:spPr>
        <p:txBody>
          <a:bodyPr wrap="square" lIns="0" tIns="0" rIns="0" bIns="0" rtlCol="0"/>
          <a:lstStyle/>
          <a:p>
            <a:endParaRPr/>
          </a:p>
        </p:txBody>
      </p:sp>
      <p:sp>
        <p:nvSpPr>
          <p:cNvPr id="9" name="object 9"/>
          <p:cNvSpPr/>
          <p:nvPr/>
        </p:nvSpPr>
        <p:spPr>
          <a:xfrm>
            <a:off x="5257800" y="1603247"/>
            <a:ext cx="2658110" cy="5014512"/>
          </a:xfrm>
          <a:custGeom>
            <a:avLst/>
            <a:gdLst/>
            <a:ahLst/>
            <a:cxnLst/>
            <a:rect l="l" t="t" r="r" b="b"/>
            <a:pathLst>
              <a:path w="2658109" h="3959225">
                <a:moveTo>
                  <a:pt x="0" y="3958844"/>
                </a:moveTo>
                <a:lnTo>
                  <a:pt x="2657602" y="3958844"/>
                </a:lnTo>
                <a:lnTo>
                  <a:pt x="2657602" y="0"/>
                </a:lnTo>
                <a:lnTo>
                  <a:pt x="0" y="0"/>
                </a:lnTo>
                <a:lnTo>
                  <a:pt x="0" y="3958844"/>
                </a:lnTo>
                <a:close/>
              </a:path>
            </a:pathLst>
          </a:custGeom>
          <a:ln w="12192">
            <a:solidFill>
              <a:srgbClr val="002776"/>
            </a:solidFill>
          </a:ln>
        </p:spPr>
        <p:txBody>
          <a:bodyPr wrap="square" lIns="0" tIns="0" rIns="0" bIns="0" rtlCol="0"/>
          <a:lstStyle/>
          <a:p>
            <a:endParaRPr/>
          </a:p>
        </p:txBody>
      </p:sp>
      <p:sp>
        <p:nvSpPr>
          <p:cNvPr id="10" name="object 10"/>
          <p:cNvSpPr txBox="1">
            <a:spLocks noGrp="1"/>
          </p:cNvSpPr>
          <p:nvPr>
            <p:ph sz="half" idx="3"/>
          </p:nvPr>
        </p:nvSpPr>
        <p:spPr>
          <a:xfrm>
            <a:off x="5343525" y="1334261"/>
            <a:ext cx="2279650" cy="5283498"/>
          </a:xfrm>
          <a:prstGeom prst="rect">
            <a:avLst/>
          </a:prstGeom>
        </p:spPr>
        <p:txBody>
          <a:bodyPr vert="horz" wrap="square" lIns="0" tIns="0" rIns="0" bIns="0" rtlCol="0">
            <a:spAutoFit/>
          </a:bodyPr>
          <a:lstStyle/>
          <a:p>
            <a:pPr marL="207010" algn="ctr">
              <a:lnSpc>
                <a:spcPct val="100000"/>
              </a:lnSpc>
            </a:pPr>
            <a:r>
              <a:rPr spc="-10" dirty="0"/>
              <a:t>DDS</a:t>
            </a:r>
          </a:p>
          <a:p>
            <a:pPr marL="13970">
              <a:lnSpc>
                <a:spcPct val="100000"/>
              </a:lnSpc>
              <a:spcBef>
                <a:spcPts val="395"/>
              </a:spcBef>
            </a:pPr>
            <a:r>
              <a:rPr b="0" spc="-10" dirty="0">
                <a:solidFill>
                  <a:srgbClr val="000000"/>
                </a:solidFill>
                <a:latin typeface="Arial"/>
                <a:cs typeface="Arial"/>
              </a:rPr>
              <a:t>Responsible</a:t>
            </a:r>
            <a:r>
              <a:rPr b="0" spc="-135" dirty="0">
                <a:solidFill>
                  <a:srgbClr val="000000"/>
                </a:solidFill>
                <a:latin typeface="Arial"/>
                <a:cs typeface="Arial"/>
              </a:rPr>
              <a:t> </a:t>
            </a:r>
            <a:r>
              <a:rPr b="0" spc="-5" dirty="0">
                <a:solidFill>
                  <a:srgbClr val="000000"/>
                </a:solidFill>
                <a:latin typeface="Arial"/>
                <a:cs typeface="Arial"/>
              </a:rPr>
              <a:t>for:</a:t>
            </a:r>
          </a:p>
          <a:p>
            <a:pPr marL="121920" indent="-109220">
              <a:lnSpc>
                <a:spcPct val="100000"/>
              </a:lnSpc>
              <a:spcBef>
                <a:spcPts val="395"/>
              </a:spcBef>
              <a:buChar char="•"/>
              <a:tabLst>
                <a:tab pos="133350" algn="l"/>
              </a:tabLst>
            </a:pPr>
            <a:r>
              <a:rPr b="0" spc="-5" dirty="0">
                <a:solidFill>
                  <a:srgbClr val="000000"/>
                </a:solidFill>
                <a:latin typeface="Arial"/>
                <a:cs typeface="Arial"/>
              </a:rPr>
              <a:t>Conducting the first</a:t>
            </a:r>
            <a:r>
              <a:rPr b="0" spc="-105" dirty="0">
                <a:solidFill>
                  <a:srgbClr val="000000"/>
                </a:solidFill>
                <a:latin typeface="Arial"/>
                <a:cs typeface="Arial"/>
              </a:rPr>
              <a:t> </a:t>
            </a:r>
            <a:r>
              <a:rPr b="0" spc="-5" dirty="0">
                <a:solidFill>
                  <a:srgbClr val="000000"/>
                </a:solidFill>
                <a:latin typeface="Arial"/>
                <a:cs typeface="Arial"/>
              </a:rPr>
              <a:t>and</a:t>
            </a:r>
          </a:p>
          <a:p>
            <a:pPr marL="132715">
              <a:lnSpc>
                <a:spcPct val="100000"/>
              </a:lnSpc>
            </a:pPr>
            <a:r>
              <a:rPr b="0" spc="-5" dirty="0">
                <a:solidFill>
                  <a:srgbClr val="000000"/>
                </a:solidFill>
                <a:latin typeface="Arial"/>
                <a:cs typeface="Arial"/>
              </a:rPr>
              <a:t>second level of</a:t>
            </a:r>
            <a:r>
              <a:rPr b="0" spc="-135" dirty="0">
                <a:solidFill>
                  <a:srgbClr val="000000"/>
                </a:solidFill>
                <a:latin typeface="Arial"/>
                <a:cs typeface="Arial"/>
              </a:rPr>
              <a:t> </a:t>
            </a:r>
            <a:r>
              <a:rPr b="0" spc="-5" dirty="0">
                <a:solidFill>
                  <a:srgbClr val="000000"/>
                </a:solidFill>
                <a:latin typeface="Arial"/>
                <a:cs typeface="Arial"/>
              </a:rPr>
              <a:t>review</a:t>
            </a:r>
          </a:p>
          <a:p>
            <a:pPr marL="408940" lvl="1" indent="-287020">
              <a:lnSpc>
                <a:spcPct val="100000"/>
              </a:lnSpc>
              <a:spcBef>
                <a:spcPts val="400"/>
              </a:spcBef>
              <a:buFont typeface="Courier New"/>
              <a:buChar char="o"/>
              <a:tabLst>
                <a:tab pos="408305" algn="l"/>
                <a:tab pos="408940" algn="l"/>
              </a:tabLst>
            </a:pPr>
            <a:r>
              <a:rPr sz="1400" b="1" i="1" spc="-10" dirty="0">
                <a:latin typeface="Arial"/>
                <a:cs typeface="Arial"/>
              </a:rPr>
              <a:t>First-Level</a:t>
            </a:r>
            <a:r>
              <a:rPr sz="1400" b="1" spc="-10" dirty="0">
                <a:latin typeface="Arial"/>
                <a:cs typeface="Arial"/>
              </a:rPr>
              <a:t>:</a:t>
            </a:r>
            <a:endParaRPr sz="1400" b="1" dirty="0">
              <a:latin typeface="Arial"/>
              <a:cs typeface="Arial"/>
            </a:endParaRPr>
          </a:p>
          <a:p>
            <a:pPr marL="295910" algn="ctr">
              <a:lnSpc>
                <a:spcPct val="100000"/>
              </a:lnSpc>
              <a:spcBef>
                <a:spcPts val="405"/>
              </a:spcBef>
            </a:pPr>
            <a:r>
              <a:rPr sz="1400" dirty="0">
                <a:solidFill>
                  <a:srgbClr val="000000"/>
                </a:solidFill>
                <a:latin typeface="Arial"/>
                <a:cs typeface="Arial"/>
              </a:rPr>
              <a:t>- </a:t>
            </a:r>
            <a:r>
              <a:rPr sz="1400" spc="-5" dirty="0">
                <a:solidFill>
                  <a:srgbClr val="000000"/>
                </a:solidFill>
                <a:latin typeface="Arial"/>
                <a:cs typeface="Arial"/>
              </a:rPr>
              <a:t>Clinical</a:t>
            </a:r>
            <a:r>
              <a:rPr sz="1400" spc="-185" dirty="0">
                <a:solidFill>
                  <a:srgbClr val="000000"/>
                </a:solidFill>
                <a:latin typeface="Arial"/>
                <a:cs typeface="Arial"/>
              </a:rPr>
              <a:t> </a:t>
            </a:r>
            <a:r>
              <a:rPr sz="1400" spc="-5" dirty="0">
                <a:solidFill>
                  <a:srgbClr val="000000"/>
                </a:solidFill>
                <a:latin typeface="Arial"/>
                <a:cs typeface="Arial"/>
              </a:rPr>
              <a:t>Manager</a:t>
            </a:r>
            <a:endParaRPr sz="1400" dirty="0">
              <a:latin typeface="Arial"/>
              <a:cs typeface="Arial"/>
            </a:endParaRPr>
          </a:p>
          <a:p>
            <a:pPr marL="408940" lvl="1" indent="-287020">
              <a:lnSpc>
                <a:spcPct val="100000"/>
              </a:lnSpc>
              <a:spcBef>
                <a:spcPts val="395"/>
              </a:spcBef>
              <a:buFont typeface="Courier New"/>
              <a:buChar char="o"/>
              <a:tabLst>
                <a:tab pos="408305" algn="l"/>
                <a:tab pos="408940" algn="l"/>
              </a:tabLst>
            </a:pPr>
            <a:r>
              <a:rPr sz="1400" b="1" i="1" spc="-10" dirty="0">
                <a:latin typeface="Arial"/>
                <a:cs typeface="Arial"/>
              </a:rPr>
              <a:t>Second-Level</a:t>
            </a:r>
            <a:r>
              <a:rPr sz="1400" b="1" spc="-10" dirty="0">
                <a:latin typeface="Arial"/>
                <a:cs typeface="Arial"/>
              </a:rPr>
              <a:t>:</a:t>
            </a:r>
            <a:endParaRPr sz="1400" b="1" dirty="0">
              <a:latin typeface="Arial"/>
              <a:cs typeface="Arial"/>
            </a:endParaRPr>
          </a:p>
          <a:p>
            <a:pPr marL="200660" algn="ctr">
              <a:lnSpc>
                <a:spcPct val="100000"/>
              </a:lnSpc>
              <a:spcBef>
                <a:spcPts val="395"/>
              </a:spcBef>
            </a:pPr>
            <a:r>
              <a:rPr sz="1400" dirty="0">
                <a:solidFill>
                  <a:srgbClr val="000000"/>
                </a:solidFill>
                <a:latin typeface="Arial"/>
                <a:cs typeface="Arial"/>
              </a:rPr>
              <a:t>-Autism</a:t>
            </a:r>
            <a:r>
              <a:rPr sz="1400" spc="-215" dirty="0">
                <a:solidFill>
                  <a:srgbClr val="000000"/>
                </a:solidFill>
                <a:latin typeface="Arial"/>
                <a:cs typeface="Arial"/>
              </a:rPr>
              <a:t> </a:t>
            </a:r>
            <a:r>
              <a:rPr sz="1400" dirty="0">
                <a:solidFill>
                  <a:srgbClr val="000000"/>
                </a:solidFill>
                <a:latin typeface="Arial"/>
                <a:cs typeface="Arial"/>
              </a:rPr>
              <a:t>Program</a:t>
            </a:r>
            <a:endParaRPr sz="1400" dirty="0">
              <a:latin typeface="Arial"/>
              <a:cs typeface="Arial"/>
            </a:endParaRPr>
          </a:p>
          <a:p>
            <a:pPr marL="579120">
              <a:lnSpc>
                <a:spcPct val="100000"/>
              </a:lnSpc>
            </a:pPr>
            <a:r>
              <a:rPr sz="1400" dirty="0">
                <a:solidFill>
                  <a:srgbClr val="000000"/>
                </a:solidFill>
                <a:latin typeface="Arial"/>
                <a:cs typeface="Arial"/>
              </a:rPr>
              <a:t>Director</a:t>
            </a:r>
            <a:endParaRPr sz="1400" dirty="0">
              <a:latin typeface="Arial"/>
              <a:cs typeface="Arial"/>
            </a:endParaRPr>
          </a:p>
          <a:p>
            <a:pPr marL="121920" marR="23495" indent="-109220">
              <a:lnSpc>
                <a:spcPct val="100000"/>
              </a:lnSpc>
              <a:spcBef>
                <a:spcPts val="395"/>
              </a:spcBef>
              <a:buChar char="•"/>
              <a:tabLst>
                <a:tab pos="122555" algn="l"/>
              </a:tabLst>
            </a:pPr>
            <a:r>
              <a:rPr b="0" spc="-5" dirty="0">
                <a:solidFill>
                  <a:srgbClr val="000000"/>
                </a:solidFill>
                <a:latin typeface="Arial"/>
                <a:cs typeface="Arial"/>
              </a:rPr>
              <a:t>Revising incident  categories, </a:t>
            </a:r>
            <a:r>
              <a:rPr b="0" dirty="0">
                <a:solidFill>
                  <a:srgbClr val="000000"/>
                </a:solidFill>
                <a:latin typeface="Arial"/>
                <a:cs typeface="Arial"/>
              </a:rPr>
              <a:t>if</a:t>
            </a:r>
            <a:r>
              <a:rPr b="0" spc="-105" dirty="0">
                <a:solidFill>
                  <a:srgbClr val="000000"/>
                </a:solidFill>
                <a:latin typeface="Arial"/>
                <a:cs typeface="Arial"/>
              </a:rPr>
              <a:t> </a:t>
            </a:r>
            <a:r>
              <a:rPr b="0" spc="-5" dirty="0">
                <a:solidFill>
                  <a:srgbClr val="000000"/>
                </a:solidFill>
                <a:latin typeface="Arial"/>
                <a:cs typeface="Arial"/>
              </a:rPr>
              <a:t>necessary</a:t>
            </a:r>
          </a:p>
          <a:p>
            <a:pPr marL="121920" marR="187960" indent="-109220">
              <a:lnSpc>
                <a:spcPct val="100000"/>
              </a:lnSpc>
              <a:spcBef>
                <a:spcPts val="390"/>
              </a:spcBef>
              <a:buChar char="•"/>
              <a:tabLst>
                <a:tab pos="122555" algn="l"/>
              </a:tabLst>
            </a:pPr>
            <a:r>
              <a:rPr b="0" spc="-5" dirty="0">
                <a:solidFill>
                  <a:srgbClr val="000000"/>
                </a:solidFill>
                <a:latin typeface="Arial"/>
                <a:cs typeface="Arial"/>
              </a:rPr>
              <a:t>Returning the</a:t>
            </a:r>
            <a:r>
              <a:rPr b="0" spc="-140" dirty="0">
                <a:solidFill>
                  <a:srgbClr val="000000"/>
                </a:solidFill>
                <a:latin typeface="Arial"/>
                <a:cs typeface="Arial"/>
              </a:rPr>
              <a:t> </a:t>
            </a:r>
            <a:r>
              <a:rPr b="0" spc="-5" dirty="0">
                <a:solidFill>
                  <a:srgbClr val="000000"/>
                </a:solidFill>
                <a:latin typeface="Arial"/>
                <a:cs typeface="Arial"/>
              </a:rPr>
              <a:t>incident  report to providers, if  necessary</a:t>
            </a:r>
          </a:p>
          <a:p>
            <a:pPr marL="121920" marR="168910" indent="-109220">
              <a:lnSpc>
                <a:spcPct val="100000"/>
              </a:lnSpc>
              <a:spcBef>
                <a:spcPts val="405"/>
              </a:spcBef>
              <a:buChar char="•"/>
              <a:tabLst>
                <a:tab pos="122555" algn="l"/>
              </a:tabLst>
            </a:pPr>
            <a:r>
              <a:rPr b="0" spc="-5" dirty="0">
                <a:solidFill>
                  <a:srgbClr val="000000"/>
                </a:solidFill>
                <a:latin typeface="Arial"/>
                <a:cs typeface="Arial"/>
              </a:rPr>
              <a:t>Approving/ closing</a:t>
            </a:r>
            <a:r>
              <a:rPr b="0" spc="-180" dirty="0">
                <a:solidFill>
                  <a:srgbClr val="000000"/>
                </a:solidFill>
                <a:latin typeface="Arial"/>
                <a:cs typeface="Arial"/>
              </a:rPr>
              <a:t> </a:t>
            </a:r>
            <a:r>
              <a:rPr b="0" spc="-5" dirty="0">
                <a:solidFill>
                  <a:srgbClr val="000000"/>
                </a:solidFill>
                <a:latin typeface="Arial"/>
                <a:cs typeface="Arial"/>
              </a:rPr>
              <a:t>the  incident</a:t>
            </a:r>
            <a:endParaRPr lang="en-US" b="0" spc="-5" dirty="0">
              <a:solidFill>
                <a:srgbClr val="000000"/>
              </a:solidFill>
              <a:latin typeface="Arial"/>
              <a:cs typeface="Arial"/>
            </a:endParaRPr>
          </a:p>
          <a:p>
            <a:pPr marL="121920" marR="168910" indent="-109220">
              <a:lnSpc>
                <a:spcPct val="100000"/>
              </a:lnSpc>
              <a:spcBef>
                <a:spcPts val="405"/>
              </a:spcBef>
              <a:buChar char="•"/>
              <a:tabLst>
                <a:tab pos="122555" algn="l"/>
              </a:tabLst>
            </a:pPr>
            <a:r>
              <a:rPr lang="en-US" b="0" spc="-5" dirty="0">
                <a:solidFill>
                  <a:srgbClr val="000000"/>
                </a:solidFill>
              </a:rPr>
              <a:t>Recommending/ classifying the incident as a Critical Incident</a:t>
            </a:r>
            <a:endParaRPr b="0" spc="-5" dirty="0">
              <a:solidFill>
                <a:srgbClr val="000000"/>
              </a:solidFill>
              <a:latin typeface="Arial"/>
              <a:cs typeface="Arial"/>
            </a:endParaRPr>
          </a:p>
        </p:txBody>
      </p:sp>
      <p:sp>
        <p:nvSpPr>
          <p:cNvPr id="11" name="object 11"/>
          <p:cNvSpPr txBox="1"/>
          <p:nvPr/>
        </p:nvSpPr>
        <p:spPr>
          <a:xfrm>
            <a:off x="8655811" y="6626486"/>
            <a:ext cx="128270"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1</a:t>
            </a:r>
            <a:r>
              <a:rPr sz="800" dirty="0">
                <a:solidFill>
                  <a:srgbClr val="091D5D"/>
                </a:solidFill>
                <a:latin typeface="MS PGothic"/>
                <a:cs typeface="MS PGothic"/>
              </a:rPr>
              <a:t>5</a:t>
            </a:r>
            <a:endParaRPr sz="800">
              <a:latin typeface="MS PGothic"/>
              <a:cs typeface="MS 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035" y="3922141"/>
            <a:ext cx="7117715" cy="38227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 Report Submission </a:t>
            </a:r>
            <a:r>
              <a:rPr sz="2400" b="1" dirty="0">
                <a:solidFill>
                  <a:srgbClr val="FFFFFF"/>
                </a:solidFill>
                <a:latin typeface="Arial"/>
                <a:cs typeface="Arial"/>
              </a:rPr>
              <a:t>and </a:t>
            </a:r>
            <a:r>
              <a:rPr sz="2400" b="1" spc="-5" dirty="0">
                <a:solidFill>
                  <a:srgbClr val="FFFFFF"/>
                </a:solidFill>
                <a:latin typeface="Arial"/>
                <a:cs typeface="Arial"/>
              </a:rPr>
              <a:t>Review</a:t>
            </a:r>
            <a:r>
              <a:rPr sz="2400" b="1" spc="-185" dirty="0">
                <a:solidFill>
                  <a:srgbClr val="FFFFFF"/>
                </a:solidFill>
                <a:latin typeface="Arial"/>
                <a:cs typeface="Arial"/>
              </a:rPr>
              <a:t> </a:t>
            </a:r>
            <a:r>
              <a:rPr sz="2400" b="1" spc="-10" dirty="0">
                <a:solidFill>
                  <a:srgbClr val="FFFFFF"/>
                </a:solidFill>
                <a:latin typeface="Arial"/>
                <a:cs typeface="Arial"/>
              </a:rPr>
              <a:t>Timeline</a:t>
            </a:r>
            <a:endParaRPr sz="2400">
              <a:latin typeface="Arial"/>
              <a:cs typeface="Arial"/>
            </a:endParaRPr>
          </a:p>
        </p:txBody>
      </p:sp>
    </p:spTree>
    <p:extLst>
      <p:ext uri="{BB962C8B-B14F-4D97-AF65-F5344CB8AC3E}">
        <p14:creationId xmlns:p14="http://schemas.microsoft.com/office/powerpoint/2010/main" val="423062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0" y="263652"/>
            <a:ext cx="3720465" cy="382270"/>
          </a:xfrm>
          <a:prstGeom prst="rect">
            <a:avLst/>
          </a:prstGeom>
        </p:spPr>
        <p:txBody>
          <a:bodyPr vert="horz" wrap="square" lIns="0" tIns="0" rIns="0" bIns="0" rtlCol="0">
            <a:spAutoFit/>
          </a:bodyPr>
          <a:lstStyle/>
          <a:p>
            <a:pPr marL="12700">
              <a:lnSpc>
                <a:spcPct val="100000"/>
              </a:lnSpc>
            </a:pPr>
            <a:r>
              <a:rPr spc="-5" dirty="0"/>
              <a:t>Incident Reporting</a:t>
            </a:r>
            <a:r>
              <a:rPr spc="-105" dirty="0"/>
              <a:t> </a:t>
            </a:r>
            <a:r>
              <a:rPr spc="-5" dirty="0"/>
              <a:t>Timeline</a:t>
            </a:r>
          </a:p>
        </p:txBody>
      </p:sp>
      <p:sp>
        <p:nvSpPr>
          <p:cNvPr id="3" name="object 3"/>
          <p:cNvSpPr/>
          <p:nvPr/>
        </p:nvSpPr>
        <p:spPr>
          <a:xfrm>
            <a:off x="653795" y="3150107"/>
            <a:ext cx="228600" cy="1936750"/>
          </a:xfrm>
          <a:custGeom>
            <a:avLst/>
            <a:gdLst/>
            <a:ahLst/>
            <a:cxnLst/>
            <a:rect l="l" t="t" r="r" b="b"/>
            <a:pathLst>
              <a:path w="228600" h="1936750">
                <a:moveTo>
                  <a:pt x="0" y="1936623"/>
                </a:moveTo>
                <a:lnTo>
                  <a:pt x="228599" y="1936623"/>
                </a:lnTo>
                <a:lnTo>
                  <a:pt x="228599" y="0"/>
                </a:lnTo>
                <a:lnTo>
                  <a:pt x="0" y="0"/>
                </a:lnTo>
                <a:lnTo>
                  <a:pt x="0" y="1936623"/>
                </a:lnTo>
                <a:close/>
              </a:path>
            </a:pathLst>
          </a:custGeom>
          <a:solidFill>
            <a:srgbClr val="002776"/>
          </a:solidFill>
        </p:spPr>
        <p:txBody>
          <a:bodyPr wrap="square" lIns="0" tIns="0" rIns="0" bIns="0" rtlCol="0"/>
          <a:lstStyle/>
          <a:p>
            <a:endParaRPr/>
          </a:p>
        </p:txBody>
      </p:sp>
      <p:sp>
        <p:nvSpPr>
          <p:cNvPr id="4" name="object 4"/>
          <p:cNvSpPr/>
          <p:nvPr/>
        </p:nvSpPr>
        <p:spPr>
          <a:xfrm>
            <a:off x="653795" y="3150107"/>
            <a:ext cx="228600" cy="1936750"/>
          </a:xfrm>
          <a:custGeom>
            <a:avLst/>
            <a:gdLst/>
            <a:ahLst/>
            <a:cxnLst/>
            <a:rect l="l" t="t" r="r" b="b"/>
            <a:pathLst>
              <a:path w="228600" h="1936750">
                <a:moveTo>
                  <a:pt x="0" y="1936623"/>
                </a:moveTo>
                <a:lnTo>
                  <a:pt x="228599" y="1936623"/>
                </a:lnTo>
                <a:lnTo>
                  <a:pt x="228599" y="0"/>
                </a:lnTo>
                <a:lnTo>
                  <a:pt x="0" y="0"/>
                </a:lnTo>
                <a:lnTo>
                  <a:pt x="0" y="1936623"/>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630994" y="3704102"/>
            <a:ext cx="242570" cy="842010"/>
          </a:xfrm>
          <a:prstGeom prst="rect">
            <a:avLst/>
          </a:prstGeom>
        </p:spPr>
        <p:txBody>
          <a:bodyPr vert="vert270" wrap="square" lIns="0" tIns="13970" rIns="0" bIns="0" rtlCol="0">
            <a:spAutoFit/>
          </a:bodyPr>
          <a:lstStyle/>
          <a:p>
            <a:pPr marL="12700">
              <a:lnSpc>
                <a:spcPct val="100000"/>
              </a:lnSpc>
              <a:spcBef>
                <a:spcPts val="110"/>
              </a:spcBef>
            </a:pPr>
            <a:r>
              <a:rPr sz="1400" spc="-145" dirty="0">
                <a:solidFill>
                  <a:srgbClr val="FFFFFF"/>
                </a:solidFill>
                <a:latin typeface="Verdana"/>
                <a:cs typeface="Verdana"/>
              </a:rPr>
              <a:t>W</a:t>
            </a:r>
            <a:r>
              <a:rPr sz="1400" spc="-5" dirty="0">
                <a:solidFill>
                  <a:srgbClr val="FFFFFF"/>
                </a:solidFill>
                <a:latin typeface="Verdana"/>
                <a:cs typeface="Verdana"/>
              </a:rPr>
              <a:t>o</a:t>
            </a:r>
            <a:r>
              <a:rPr sz="1400" dirty="0">
                <a:solidFill>
                  <a:srgbClr val="FFFFFF"/>
                </a:solidFill>
                <a:latin typeface="Verdana"/>
                <a:cs typeface="Verdana"/>
              </a:rPr>
              <a:t>r</a:t>
            </a:r>
            <a:r>
              <a:rPr sz="1400" spc="-5" dirty="0">
                <a:solidFill>
                  <a:srgbClr val="FFFFFF"/>
                </a:solidFill>
                <a:latin typeface="Verdana"/>
                <a:cs typeface="Verdana"/>
              </a:rPr>
              <a:t>kf</a:t>
            </a:r>
            <a:r>
              <a:rPr sz="1400" spc="20" dirty="0">
                <a:solidFill>
                  <a:srgbClr val="FFFFFF"/>
                </a:solidFill>
                <a:latin typeface="Verdana"/>
                <a:cs typeface="Verdana"/>
              </a:rPr>
              <a:t>l</a:t>
            </a:r>
            <a:r>
              <a:rPr sz="1400" spc="-5" dirty="0">
                <a:solidFill>
                  <a:srgbClr val="FFFFFF"/>
                </a:solidFill>
                <a:latin typeface="Verdana"/>
                <a:cs typeface="Verdana"/>
              </a:rPr>
              <a:t>ow</a:t>
            </a:r>
            <a:endParaRPr sz="1400">
              <a:latin typeface="Verdana"/>
              <a:cs typeface="Verdana"/>
            </a:endParaRPr>
          </a:p>
        </p:txBody>
      </p:sp>
      <p:sp>
        <p:nvSpPr>
          <p:cNvPr id="6" name="object 6"/>
          <p:cNvSpPr/>
          <p:nvPr/>
        </p:nvSpPr>
        <p:spPr>
          <a:xfrm>
            <a:off x="1160525" y="3670553"/>
            <a:ext cx="1653539" cy="0"/>
          </a:xfrm>
          <a:custGeom>
            <a:avLst/>
            <a:gdLst/>
            <a:ahLst/>
            <a:cxnLst/>
            <a:rect l="l" t="t" r="r" b="b"/>
            <a:pathLst>
              <a:path w="1653539">
                <a:moveTo>
                  <a:pt x="0" y="0"/>
                </a:moveTo>
                <a:lnTo>
                  <a:pt x="1653159" y="0"/>
                </a:lnTo>
              </a:path>
            </a:pathLst>
          </a:custGeom>
          <a:ln w="38100">
            <a:solidFill>
              <a:srgbClr val="808080"/>
            </a:solidFill>
          </a:ln>
        </p:spPr>
        <p:txBody>
          <a:bodyPr wrap="square" lIns="0" tIns="0" rIns="0" bIns="0" rtlCol="0"/>
          <a:lstStyle/>
          <a:p>
            <a:endParaRPr/>
          </a:p>
        </p:txBody>
      </p:sp>
      <p:sp>
        <p:nvSpPr>
          <p:cNvPr id="7" name="object 7"/>
          <p:cNvSpPr txBox="1"/>
          <p:nvPr/>
        </p:nvSpPr>
        <p:spPr>
          <a:xfrm>
            <a:off x="1512188" y="3694429"/>
            <a:ext cx="92900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 1 day /</a:t>
            </a:r>
            <a:r>
              <a:rPr sz="1100" i="1" spc="-250" dirty="0">
                <a:latin typeface="Arial"/>
                <a:cs typeface="Arial"/>
              </a:rPr>
              <a:t> </a:t>
            </a:r>
            <a:r>
              <a:rPr sz="1100" i="1" spc="-5" dirty="0">
                <a:latin typeface="Arial"/>
                <a:cs typeface="Arial"/>
              </a:rPr>
              <a:t>major</a:t>
            </a:r>
            <a:endParaRPr sz="1100">
              <a:latin typeface="Arial"/>
              <a:cs typeface="Arial"/>
            </a:endParaRPr>
          </a:p>
        </p:txBody>
      </p:sp>
      <p:sp>
        <p:nvSpPr>
          <p:cNvPr id="8" name="object 8"/>
          <p:cNvSpPr/>
          <p:nvPr/>
        </p:nvSpPr>
        <p:spPr>
          <a:xfrm>
            <a:off x="2864357" y="3827526"/>
            <a:ext cx="1732914" cy="0"/>
          </a:xfrm>
          <a:custGeom>
            <a:avLst/>
            <a:gdLst/>
            <a:ahLst/>
            <a:cxnLst/>
            <a:rect l="l" t="t" r="r" b="b"/>
            <a:pathLst>
              <a:path w="1732914">
                <a:moveTo>
                  <a:pt x="0" y="0"/>
                </a:moveTo>
                <a:lnTo>
                  <a:pt x="1732533" y="0"/>
                </a:lnTo>
              </a:path>
            </a:pathLst>
          </a:custGeom>
          <a:ln w="38100">
            <a:solidFill>
              <a:srgbClr val="808080"/>
            </a:solidFill>
          </a:ln>
        </p:spPr>
        <p:txBody>
          <a:bodyPr wrap="square" lIns="0" tIns="0" rIns="0" bIns="0" rtlCol="0"/>
          <a:lstStyle/>
          <a:p>
            <a:endParaRPr/>
          </a:p>
        </p:txBody>
      </p:sp>
      <p:sp>
        <p:nvSpPr>
          <p:cNvPr id="9" name="object 9"/>
          <p:cNvSpPr txBox="1"/>
          <p:nvPr/>
        </p:nvSpPr>
        <p:spPr>
          <a:xfrm>
            <a:off x="3481578" y="3617848"/>
            <a:ext cx="53784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p:txBody>
      </p:sp>
      <p:sp>
        <p:nvSpPr>
          <p:cNvPr id="10" name="object 10"/>
          <p:cNvSpPr/>
          <p:nvPr/>
        </p:nvSpPr>
        <p:spPr>
          <a:xfrm>
            <a:off x="4595621" y="4051553"/>
            <a:ext cx="1731010" cy="0"/>
          </a:xfrm>
          <a:custGeom>
            <a:avLst/>
            <a:gdLst/>
            <a:ahLst/>
            <a:cxnLst/>
            <a:rect l="l" t="t" r="r" b="b"/>
            <a:pathLst>
              <a:path w="1731010">
                <a:moveTo>
                  <a:pt x="0" y="0"/>
                </a:moveTo>
                <a:lnTo>
                  <a:pt x="1731010" y="0"/>
                </a:lnTo>
              </a:path>
            </a:pathLst>
          </a:custGeom>
          <a:ln w="38100">
            <a:solidFill>
              <a:srgbClr val="808080"/>
            </a:solidFill>
          </a:ln>
        </p:spPr>
        <p:txBody>
          <a:bodyPr wrap="square" lIns="0" tIns="0" rIns="0" bIns="0" rtlCol="0"/>
          <a:lstStyle/>
          <a:p>
            <a:endParaRPr/>
          </a:p>
        </p:txBody>
      </p:sp>
      <p:sp>
        <p:nvSpPr>
          <p:cNvPr id="11" name="object 11"/>
          <p:cNvSpPr txBox="1"/>
          <p:nvPr/>
        </p:nvSpPr>
        <p:spPr>
          <a:xfrm>
            <a:off x="5901944" y="4403216"/>
            <a:ext cx="849630" cy="530225"/>
          </a:xfrm>
          <a:prstGeom prst="rect">
            <a:avLst/>
          </a:prstGeom>
        </p:spPr>
        <p:txBody>
          <a:bodyPr vert="horz" wrap="square" lIns="0" tIns="0" rIns="0" bIns="0" rtlCol="0">
            <a:spAutoFit/>
          </a:bodyPr>
          <a:lstStyle/>
          <a:p>
            <a:pPr marL="146685" marR="130810" algn="ctr">
              <a:lnSpc>
                <a:spcPts val="1400"/>
              </a:lnSpc>
            </a:pPr>
            <a:r>
              <a:rPr sz="1200" spc="5" dirty="0">
                <a:solidFill>
                  <a:srgbClr val="002776"/>
                </a:solidFill>
                <a:latin typeface="Arial"/>
                <a:cs typeface="Arial"/>
              </a:rPr>
              <a:t>A</a:t>
            </a:r>
            <a:r>
              <a:rPr sz="1200" spc="-5" dirty="0">
                <a:solidFill>
                  <a:srgbClr val="002776"/>
                </a:solidFill>
                <a:latin typeface="Arial"/>
                <a:cs typeface="Arial"/>
              </a:rPr>
              <a:t>pp</a:t>
            </a:r>
            <a:r>
              <a:rPr sz="1200" dirty="0">
                <a:solidFill>
                  <a:srgbClr val="002776"/>
                </a:solidFill>
                <a:latin typeface="Arial"/>
                <a:cs typeface="Arial"/>
              </a:rPr>
              <a:t>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a:latin typeface="Arial"/>
              <a:cs typeface="Arial"/>
            </a:endParaRPr>
          </a:p>
          <a:p>
            <a:pPr algn="ctr">
              <a:lnSpc>
                <a:spcPts val="1255"/>
              </a:lnSpc>
            </a:pPr>
            <a:r>
              <a:rPr sz="1200" dirty="0">
                <a:solidFill>
                  <a:srgbClr val="002776"/>
                </a:solidFill>
                <a:latin typeface="Arial"/>
                <a:cs typeface="Arial"/>
              </a:rPr>
              <a:t>Not</a:t>
            </a:r>
            <a:r>
              <a:rPr sz="1200" spc="-275" dirty="0">
                <a:solidFill>
                  <a:srgbClr val="002776"/>
                </a:solidFill>
                <a:latin typeface="Arial"/>
                <a:cs typeface="Arial"/>
              </a:rPr>
              <a:t> </a:t>
            </a:r>
            <a:r>
              <a:rPr sz="1200" spc="-5" dirty="0">
                <a:solidFill>
                  <a:srgbClr val="002776"/>
                </a:solidFill>
                <a:latin typeface="Arial"/>
                <a:cs typeface="Arial"/>
              </a:rPr>
              <a:t>Approve</a:t>
            </a:r>
            <a:endParaRPr sz="1200">
              <a:latin typeface="Arial"/>
              <a:cs typeface="Arial"/>
            </a:endParaRPr>
          </a:p>
        </p:txBody>
      </p:sp>
      <p:sp>
        <p:nvSpPr>
          <p:cNvPr id="12" name="object 12"/>
          <p:cNvSpPr/>
          <p:nvPr/>
        </p:nvSpPr>
        <p:spPr>
          <a:xfrm>
            <a:off x="6336029" y="4269485"/>
            <a:ext cx="1731010" cy="0"/>
          </a:xfrm>
          <a:custGeom>
            <a:avLst/>
            <a:gdLst/>
            <a:ahLst/>
            <a:cxnLst/>
            <a:rect l="l" t="t" r="r" b="b"/>
            <a:pathLst>
              <a:path w="1731009">
                <a:moveTo>
                  <a:pt x="0" y="0"/>
                </a:moveTo>
                <a:lnTo>
                  <a:pt x="1731010" y="0"/>
                </a:lnTo>
              </a:path>
            </a:pathLst>
          </a:custGeom>
          <a:ln w="38100">
            <a:solidFill>
              <a:srgbClr val="808080"/>
            </a:solidFill>
          </a:ln>
        </p:spPr>
        <p:txBody>
          <a:bodyPr wrap="square" lIns="0" tIns="0" rIns="0" bIns="0" rtlCol="0"/>
          <a:lstStyle/>
          <a:p>
            <a:endParaRPr/>
          </a:p>
        </p:txBody>
      </p:sp>
      <p:sp>
        <p:nvSpPr>
          <p:cNvPr id="13" name="object 13"/>
          <p:cNvSpPr/>
          <p:nvPr/>
        </p:nvSpPr>
        <p:spPr>
          <a:xfrm>
            <a:off x="7975092" y="4177284"/>
            <a:ext cx="184150" cy="184150"/>
          </a:xfrm>
          <a:custGeom>
            <a:avLst/>
            <a:gdLst/>
            <a:ahLst/>
            <a:cxnLst/>
            <a:rect l="l" t="t" r="r" b="b"/>
            <a:pathLst>
              <a:path w="184150" h="184150">
                <a:moveTo>
                  <a:pt x="91693" y="0"/>
                </a:moveTo>
                <a:lnTo>
                  <a:pt x="0" y="92583"/>
                </a:lnTo>
                <a:lnTo>
                  <a:pt x="92328" y="184023"/>
                </a:lnTo>
                <a:lnTo>
                  <a:pt x="184023" y="91440"/>
                </a:lnTo>
                <a:lnTo>
                  <a:pt x="91693" y="0"/>
                </a:lnTo>
                <a:close/>
              </a:path>
            </a:pathLst>
          </a:custGeom>
          <a:solidFill>
            <a:srgbClr val="002776"/>
          </a:solidFill>
        </p:spPr>
        <p:txBody>
          <a:bodyPr wrap="square" lIns="0" tIns="0" rIns="0" bIns="0" rtlCol="0"/>
          <a:lstStyle/>
          <a:p>
            <a:endParaRPr/>
          </a:p>
        </p:txBody>
      </p:sp>
      <p:sp>
        <p:nvSpPr>
          <p:cNvPr id="14" name="object 14"/>
          <p:cNvSpPr/>
          <p:nvPr/>
        </p:nvSpPr>
        <p:spPr>
          <a:xfrm>
            <a:off x="7975854" y="4178046"/>
            <a:ext cx="184150" cy="184150"/>
          </a:xfrm>
          <a:custGeom>
            <a:avLst/>
            <a:gdLst/>
            <a:ahLst/>
            <a:cxnLst/>
            <a:rect l="l" t="t" r="r" b="b"/>
            <a:pathLst>
              <a:path w="184150" h="184150">
                <a:moveTo>
                  <a:pt x="91694" y="0"/>
                </a:moveTo>
                <a:lnTo>
                  <a:pt x="184023" y="91439"/>
                </a:lnTo>
                <a:lnTo>
                  <a:pt x="92328" y="184022"/>
                </a:lnTo>
                <a:lnTo>
                  <a:pt x="0" y="92582"/>
                </a:lnTo>
                <a:lnTo>
                  <a:pt x="91694" y="0"/>
                </a:lnTo>
                <a:close/>
              </a:path>
            </a:pathLst>
          </a:custGeom>
          <a:ln w="25908">
            <a:solidFill>
              <a:srgbClr val="002776"/>
            </a:solidFill>
          </a:ln>
        </p:spPr>
        <p:txBody>
          <a:bodyPr wrap="square" lIns="0" tIns="0" rIns="0" bIns="0" rtlCol="0"/>
          <a:lstStyle/>
          <a:p>
            <a:endParaRPr/>
          </a:p>
        </p:txBody>
      </p:sp>
      <p:sp>
        <p:nvSpPr>
          <p:cNvPr id="15" name="object 15"/>
          <p:cNvSpPr txBox="1"/>
          <p:nvPr/>
        </p:nvSpPr>
        <p:spPr>
          <a:xfrm>
            <a:off x="7642352" y="4403216"/>
            <a:ext cx="848994" cy="530225"/>
          </a:xfrm>
          <a:prstGeom prst="rect">
            <a:avLst/>
          </a:prstGeom>
        </p:spPr>
        <p:txBody>
          <a:bodyPr vert="horz" wrap="square" lIns="0" tIns="0" rIns="0" bIns="0" rtlCol="0">
            <a:spAutoFit/>
          </a:bodyPr>
          <a:lstStyle/>
          <a:p>
            <a:pPr marL="146685" marR="130810" algn="ctr">
              <a:lnSpc>
                <a:spcPts val="1400"/>
              </a:lnSpc>
            </a:pPr>
            <a:r>
              <a:rPr sz="1200" dirty="0">
                <a:solidFill>
                  <a:srgbClr val="002776"/>
                </a:solidFill>
                <a:latin typeface="Arial"/>
                <a:cs typeface="Arial"/>
              </a:rPr>
              <a:t>A</a:t>
            </a:r>
            <a:r>
              <a:rPr sz="1200" spc="-5" dirty="0">
                <a:solidFill>
                  <a:srgbClr val="002776"/>
                </a:solidFill>
                <a:latin typeface="Arial"/>
                <a:cs typeface="Arial"/>
              </a:rPr>
              <a:t>pp</a:t>
            </a:r>
            <a:r>
              <a:rPr sz="1200" dirty="0">
                <a:solidFill>
                  <a:srgbClr val="002776"/>
                </a:solidFill>
                <a:latin typeface="Arial"/>
                <a:cs typeface="Arial"/>
              </a:rPr>
              <a:t>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a:latin typeface="Arial"/>
              <a:cs typeface="Arial"/>
            </a:endParaRPr>
          </a:p>
          <a:p>
            <a:pPr algn="ctr">
              <a:lnSpc>
                <a:spcPts val="1255"/>
              </a:lnSpc>
            </a:pPr>
            <a:r>
              <a:rPr sz="1200" dirty="0">
                <a:solidFill>
                  <a:srgbClr val="002776"/>
                </a:solidFill>
                <a:latin typeface="Arial"/>
                <a:cs typeface="Arial"/>
              </a:rPr>
              <a:t>Not</a:t>
            </a:r>
            <a:r>
              <a:rPr sz="1200" spc="-275" dirty="0">
                <a:solidFill>
                  <a:srgbClr val="002776"/>
                </a:solidFill>
                <a:latin typeface="Arial"/>
                <a:cs typeface="Arial"/>
              </a:rPr>
              <a:t> </a:t>
            </a:r>
            <a:r>
              <a:rPr sz="1200" spc="-5" dirty="0">
                <a:solidFill>
                  <a:srgbClr val="002776"/>
                </a:solidFill>
                <a:latin typeface="Arial"/>
                <a:cs typeface="Arial"/>
              </a:rPr>
              <a:t>Approve</a:t>
            </a:r>
            <a:endParaRPr sz="1200">
              <a:latin typeface="Arial"/>
              <a:cs typeface="Arial"/>
            </a:endParaRPr>
          </a:p>
        </p:txBody>
      </p:sp>
      <p:sp>
        <p:nvSpPr>
          <p:cNvPr id="16" name="object 16"/>
          <p:cNvSpPr txBox="1"/>
          <p:nvPr/>
        </p:nvSpPr>
        <p:spPr>
          <a:xfrm>
            <a:off x="5212841" y="3833114"/>
            <a:ext cx="2299970" cy="400685"/>
          </a:xfrm>
          <a:prstGeom prst="rect">
            <a:avLst/>
          </a:prstGeom>
        </p:spPr>
        <p:txBody>
          <a:bodyPr vert="horz" wrap="square" lIns="0" tIns="0" rIns="0" bIns="0" rtlCol="0">
            <a:spAutoFit/>
          </a:bodyPr>
          <a:lstStyle/>
          <a:p>
            <a:pPr marL="12700">
              <a:lnSpc>
                <a:spcPct val="100000"/>
              </a:lnSpc>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a:p>
            <a:pPr marR="5080" algn="r">
              <a:lnSpc>
                <a:spcPct val="100000"/>
              </a:lnSpc>
              <a:spcBef>
                <a:spcPts val="395"/>
              </a:spcBef>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p:txBody>
      </p:sp>
      <p:sp>
        <p:nvSpPr>
          <p:cNvPr id="17" name="object 17"/>
          <p:cNvSpPr/>
          <p:nvPr/>
        </p:nvSpPr>
        <p:spPr>
          <a:xfrm>
            <a:off x="882396" y="2935223"/>
            <a:ext cx="7880350" cy="212090"/>
          </a:xfrm>
          <a:custGeom>
            <a:avLst/>
            <a:gdLst/>
            <a:ahLst/>
            <a:cxnLst/>
            <a:rect l="l" t="t" r="r" b="b"/>
            <a:pathLst>
              <a:path w="7880350" h="212089">
                <a:moveTo>
                  <a:pt x="0" y="211581"/>
                </a:moveTo>
                <a:lnTo>
                  <a:pt x="0" y="0"/>
                </a:lnTo>
                <a:lnTo>
                  <a:pt x="7880223" y="0"/>
                </a:lnTo>
                <a:lnTo>
                  <a:pt x="7880223" y="211581"/>
                </a:lnTo>
              </a:path>
            </a:pathLst>
          </a:custGeom>
          <a:ln w="9144">
            <a:solidFill>
              <a:srgbClr val="002776"/>
            </a:solidFill>
          </a:ln>
        </p:spPr>
        <p:txBody>
          <a:bodyPr wrap="square" lIns="0" tIns="0" rIns="0" bIns="0" rtlCol="0"/>
          <a:lstStyle/>
          <a:p>
            <a:endParaRPr/>
          </a:p>
        </p:txBody>
      </p:sp>
      <p:sp>
        <p:nvSpPr>
          <p:cNvPr id="18" name="object 18"/>
          <p:cNvSpPr/>
          <p:nvPr/>
        </p:nvSpPr>
        <p:spPr>
          <a:xfrm>
            <a:off x="1121663" y="2817876"/>
            <a:ext cx="158750" cy="236220"/>
          </a:xfrm>
          <a:custGeom>
            <a:avLst/>
            <a:gdLst/>
            <a:ahLst/>
            <a:cxnLst/>
            <a:rect l="l" t="t" r="r" b="b"/>
            <a:pathLst>
              <a:path w="158750" h="236219">
                <a:moveTo>
                  <a:pt x="0" y="236220"/>
                </a:moveTo>
                <a:lnTo>
                  <a:pt x="158242" y="236220"/>
                </a:lnTo>
                <a:lnTo>
                  <a:pt x="158242" y="0"/>
                </a:lnTo>
                <a:lnTo>
                  <a:pt x="0" y="0"/>
                </a:lnTo>
                <a:lnTo>
                  <a:pt x="0" y="236220"/>
                </a:lnTo>
                <a:close/>
              </a:path>
            </a:pathLst>
          </a:custGeom>
          <a:solidFill>
            <a:srgbClr val="002776"/>
          </a:solidFill>
        </p:spPr>
        <p:txBody>
          <a:bodyPr wrap="square" lIns="0" tIns="0" rIns="0" bIns="0" rtlCol="0"/>
          <a:lstStyle/>
          <a:p>
            <a:endParaRPr/>
          </a:p>
        </p:txBody>
      </p:sp>
      <p:sp>
        <p:nvSpPr>
          <p:cNvPr id="19" name="object 19"/>
          <p:cNvSpPr/>
          <p:nvPr/>
        </p:nvSpPr>
        <p:spPr>
          <a:xfrm>
            <a:off x="2852927" y="2817876"/>
            <a:ext cx="158750" cy="236220"/>
          </a:xfrm>
          <a:custGeom>
            <a:avLst/>
            <a:gdLst/>
            <a:ahLst/>
            <a:cxnLst/>
            <a:rect l="l" t="t" r="r" b="b"/>
            <a:pathLst>
              <a:path w="158750" h="236219">
                <a:moveTo>
                  <a:pt x="0" y="236220"/>
                </a:moveTo>
                <a:lnTo>
                  <a:pt x="158242" y="236220"/>
                </a:lnTo>
                <a:lnTo>
                  <a:pt x="158242" y="0"/>
                </a:lnTo>
                <a:lnTo>
                  <a:pt x="0" y="0"/>
                </a:lnTo>
                <a:lnTo>
                  <a:pt x="0" y="236220"/>
                </a:lnTo>
                <a:close/>
              </a:path>
            </a:pathLst>
          </a:custGeom>
          <a:solidFill>
            <a:srgbClr val="002776"/>
          </a:solidFill>
        </p:spPr>
        <p:txBody>
          <a:bodyPr wrap="square" lIns="0" tIns="0" rIns="0" bIns="0" rtlCol="0"/>
          <a:lstStyle/>
          <a:p>
            <a:endParaRPr/>
          </a:p>
        </p:txBody>
      </p:sp>
      <p:sp>
        <p:nvSpPr>
          <p:cNvPr id="20" name="object 20"/>
          <p:cNvSpPr/>
          <p:nvPr/>
        </p:nvSpPr>
        <p:spPr>
          <a:xfrm>
            <a:off x="4584191" y="2817876"/>
            <a:ext cx="158750" cy="236220"/>
          </a:xfrm>
          <a:custGeom>
            <a:avLst/>
            <a:gdLst/>
            <a:ahLst/>
            <a:cxnLst/>
            <a:rect l="l" t="t" r="r" b="b"/>
            <a:pathLst>
              <a:path w="158750" h="236219">
                <a:moveTo>
                  <a:pt x="0" y="236220"/>
                </a:moveTo>
                <a:lnTo>
                  <a:pt x="158241" y="236220"/>
                </a:lnTo>
                <a:lnTo>
                  <a:pt x="158241" y="0"/>
                </a:lnTo>
                <a:lnTo>
                  <a:pt x="0" y="0"/>
                </a:lnTo>
                <a:lnTo>
                  <a:pt x="0" y="236220"/>
                </a:lnTo>
                <a:close/>
              </a:path>
            </a:pathLst>
          </a:custGeom>
          <a:solidFill>
            <a:srgbClr val="002776"/>
          </a:solidFill>
        </p:spPr>
        <p:txBody>
          <a:bodyPr wrap="square" lIns="0" tIns="0" rIns="0" bIns="0" rtlCol="0"/>
          <a:lstStyle/>
          <a:p>
            <a:endParaRPr/>
          </a:p>
        </p:txBody>
      </p:sp>
      <p:sp>
        <p:nvSpPr>
          <p:cNvPr id="21" name="object 21"/>
          <p:cNvSpPr/>
          <p:nvPr/>
        </p:nvSpPr>
        <p:spPr>
          <a:xfrm>
            <a:off x="6219444" y="2825495"/>
            <a:ext cx="156845" cy="236220"/>
          </a:xfrm>
          <a:custGeom>
            <a:avLst/>
            <a:gdLst/>
            <a:ahLst/>
            <a:cxnLst/>
            <a:rect l="l" t="t" r="r" b="b"/>
            <a:pathLst>
              <a:path w="156845" h="236219">
                <a:moveTo>
                  <a:pt x="0" y="236220"/>
                </a:moveTo>
                <a:lnTo>
                  <a:pt x="156463" y="236220"/>
                </a:lnTo>
                <a:lnTo>
                  <a:pt x="156463" y="0"/>
                </a:lnTo>
                <a:lnTo>
                  <a:pt x="0" y="0"/>
                </a:lnTo>
                <a:lnTo>
                  <a:pt x="0" y="236220"/>
                </a:lnTo>
                <a:close/>
              </a:path>
            </a:pathLst>
          </a:custGeom>
          <a:solidFill>
            <a:srgbClr val="002776"/>
          </a:solidFill>
        </p:spPr>
        <p:txBody>
          <a:bodyPr wrap="square" lIns="0" tIns="0" rIns="0" bIns="0" rtlCol="0"/>
          <a:lstStyle/>
          <a:p>
            <a:endParaRPr/>
          </a:p>
        </p:txBody>
      </p:sp>
      <p:sp>
        <p:nvSpPr>
          <p:cNvPr id="22" name="object 22"/>
          <p:cNvSpPr/>
          <p:nvPr/>
        </p:nvSpPr>
        <p:spPr>
          <a:xfrm>
            <a:off x="8048243" y="2817876"/>
            <a:ext cx="156845" cy="236220"/>
          </a:xfrm>
          <a:custGeom>
            <a:avLst/>
            <a:gdLst/>
            <a:ahLst/>
            <a:cxnLst/>
            <a:rect l="l" t="t" r="r" b="b"/>
            <a:pathLst>
              <a:path w="156845" h="236219">
                <a:moveTo>
                  <a:pt x="0" y="236220"/>
                </a:moveTo>
                <a:lnTo>
                  <a:pt x="156464" y="236220"/>
                </a:lnTo>
                <a:lnTo>
                  <a:pt x="156464" y="0"/>
                </a:lnTo>
                <a:lnTo>
                  <a:pt x="0" y="0"/>
                </a:lnTo>
                <a:lnTo>
                  <a:pt x="0" y="236220"/>
                </a:lnTo>
                <a:close/>
              </a:path>
            </a:pathLst>
          </a:custGeom>
          <a:solidFill>
            <a:srgbClr val="002776"/>
          </a:solidFill>
        </p:spPr>
        <p:txBody>
          <a:bodyPr wrap="square" lIns="0" tIns="0" rIns="0" bIns="0" rtlCol="0"/>
          <a:lstStyle/>
          <a:p>
            <a:endParaRPr/>
          </a:p>
        </p:txBody>
      </p:sp>
      <p:sp>
        <p:nvSpPr>
          <p:cNvPr id="23" name="object 23"/>
          <p:cNvSpPr txBox="1"/>
          <p:nvPr/>
        </p:nvSpPr>
        <p:spPr>
          <a:xfrm>
            <a:off x="818184" y="2308351"/>
            <a:ext cx="843280" cy="365760"/>
          </a:xfrm>
          <a:prstGeom prst="rect">
            <a:avLst/>
          </a:prstGeom>
        </p:spPr>
        <p:txBody>
          <a:bodyPr vert="horz" wrap="square" lIns="0" tIns="0" rIns="0" bIns="0" rtlCol="0">
            <a:spAutoFit/>
          </a:bodyPr>
          <a:lstStyle/>
          <a:p>
            <a:pPr marL="12700" marR="5080" indent="116839">
              <a:lnSpc>
                <a:spcPts val="1400"/>
              </a:lnSpc>
            </a:pPr>
            <a:r>
              <a:rPr sz="1200" b="1" dirty="0">
                <a:solidFill>
                  <a:srgbClr val="002776"/>
                </a:solidFill>
                <a:latin typeface="Arial"/>
                <a:cs typeface="Arial"/>
              </a:rPr>
              <a:t>Incident  </a:t>
            </a:r>
            <a:r>
              <a:rPr sz="1200" b="1" spc="-20" dirty="0">
                <a:solidFill>
                  <a:srgbClr val="002776"/>
                </a:solidFill>
                <a:latin typeface="Arial"/>
                <a:cs typeface="Arial"/>
              </a:rPr>
              <a:t>D</a:t>
            </a:r>
            <a:r>
              <a:rPr sz="1200" b="1" dirty="0">
                <a:solidFill>
                  <a:srgbClr val="002776"/>
                </a:solidFill>
                <a:latin typeface="Arial"/>
                <a:cs typeface="Arial"/>
              </a:rPr>
              <a:t>i</a:t>
            </a:r>
            <a:r>
              <a:rPr sz="1200" b="1" spc="5" dirty="0">
                <a:solidFill>
                  <a:srgbClr val="002776"/>
                </a:solidFill>
                <a:latin typeface="Arial"/>
                <a:cs typeface="Arial"/>
              </a:rPr>
              <a:t>s</a:t>
            </a:r>
            <a:r>
              <a:rPr sz="1200" b="1" dirty="0">
                <a:solidFill>
                  <a:srgbClr val="002776"/>
                </a:solidFill>
                <a:latin typeface="Arial"/>
                <a:cs typeface="Arial"/>
              </a:rPr>
              <a:t>c</a:t>
            </a:r>
            <a:r>
              <a:rPr sz="1200" b="1" spc="-5" dirty="0">
                <a:solidFill>
                  <a:srgbClr val="002776"/>
                </a:solidFill>
                <a:latin typeface="Arial"/>
                <a:cs typeface="Arial"/>
              </a:rPr>
              <a:t>o</a:t>
            </a:r>
            <a:r>
              <a:rPr sz="1200" b="1" spc="-50" dirty="0">
                <a:solidFill>
                  <a:srgbClr val="002776"/>
                </a:solidFill>
                <a:latin typeface="Arial"/>
                <a:cs typeface="Arial"/>
              </a:rPr>
              <a:t>v</a:t>
            </a:r>
            <a:r>
              <a:rPr sz="1200" b="1" spc="-5" dirty="0">
                <a:solidFill>
                  <a:srgbClr val="002776"/>
                </a:solidFill>
                <a:latin typeface="Arial"/>
                <a:cs typeface="Arial"/>
              </a:rPr>
              <a:t>er</a:t>
            </a:r>
            <a:r>
              <a:rPr sz="1200" b="1" dirty="0">
                <a:solidFill>
                  <a:srgbClr val="002776"/>
                </a:solidFill>
                <a:latin typeface="Arial"/>
                <a:cs typeface="Arial"/>
              </a:rPr>
              <a:t>ed</a:t>
            </a:r>
            <a:endParaRPr sz="1200">
              <a:latin typeface="Arial"/>
              <a:cs typeface="Arial"/>
            </a:endParaRPr>
          </a:p>
        </p:txBody>
      </p:sp>
      <p:sp>
        <p:nvSpPr>
          <p:cNvPr id="24" name="object 24"/>
          <p:cNvSpPr txBox="1"/>
          <p:nvPr/>
        </p:nvSpPr>
        <p:spPr>
          <a:xfrm>
            <a:off x="2461641" y="2028809"/>
            <a:ext cx="949325" cy="726440"/>
          </a:xfrm>
          <a:prstGeom prst="rect">
            <a:avLst/>
          </a:prstGeom>
        </p:spPr>
        <p:txBody>
          <a:bodyPr vert="horz" wrap="square" lIns="0" tIns="0" rIns="0" bIns="0" rtlCol="0">
            <a:spAutoFit/>
          </a:bodyPr>
          <a:lstStyle/>
          <a:p>
            <a:pPr marL="12065" marR="5080" indent="-2540" algn="ctr">
              <a:lnSpc>
                <a:spcPct val="97300"/>
              </a:lnSpc>
            </a:pPr>
            <a:r>
              <a:rPr sz="1200" b="1" spc="-5" dirty="0">
                <a:solidFill>
                  <a:srgbClr val="002776"/>
                </a:solidFill>
                <a:latin typeface="Arial"/>
                <a:cs typeface="Arial"/>
              </a:rPr>
              <a:t>Supports  Broker  </a:t>
            </a:r>
            <a:r>
              <a:rPr sz="1200" b="1" dirty="0">
                <a:solidFill>
                  <a:srgbClr val="002776"/>
                </a:solidFill>
                <a:latin typeface="Arial"/>
                <a:cs typeface="Arial"/>
              </a:rPr>
              <a:t>Submits  Initial</a:t>
            </a:r>
            <a:r>
              <a:rPr sz="1200" b="1" spc="-165" dirty="0">
                <a:solidFill>
                  <a:srgbClr val="002776"/>
                </a:solidFill>
                <a:latin typeface="Arial"/>
                <a:cs typeface="Arial"/>
              </a:rPr>
              <a:t> </a:t>
            </a:r>
            <a:r>
              <a:rPr sz="1200" b="1" dirty="0">
                <a:solidFill>
                  <a:srgbClr val="002776"/>
                </a:solidFill>
                <a:latin typeface="Arial"/>
                <a:cs typeface="Arial"/>
              </a:rPr>
              <a:t>Report</a:t>
            </a:r>
            <a:endParaRPr sz="1200">
              <a:latin typeface="Arial"/>
              <a:cs typeface="Arial"/>
            </a:endParaRPr>
          </a:p>
        </p:txBody>
      </p:sp>
      <p:sp>
        <p:nvSpPr>
          <p:cNvPr id="25" name="object 25"/>
          <p:cNvSpPr txBox="1"/>
          <p:nvPr/>
        </p:nvSpPr>
        <p:spPr>
          <a:xfrm>
            <a:off x="4142613" y="2052487"/>
            <a:ext cx="1014730" cy="725805"/>
          </a:xfrm>
          <a:prstGeom prst="rect">
            <a:avLst/>
          </a:prstGeom>
        </p:spPr>
        <p:txBody>
          <a:bodyPr vert="horz" wrap="square" lIns="0" tIns="0" rIns="0" bIns="0" rtlCol="0">
            <a:spAutoFit/>
          </a:bodyPr>
          <a:lstStyle/>
          <a:p>
            <a:pPr marL="12700" marR="5080" indent="-635" algn="ctr">
              <a:lnSpc>
                <a:spcPct val="97200"/>
              </a:lnSpc>
            </a:pPr>
            <a:r>
              <a:rPr sz="1200" b="1" spc="-5" dirty="0">
                <a:solidFill>
                  <a:srgbClr val="002776"/>
                </a:solidFill>
                <a:latin typeface="Arial"/>
                <a:cs typeface="Arial"/>
              </a:rPr>
              <a:t>Supports  Broker  </a:t>
            </a:r>
            <a:r>
              <a:rPr sz="1200" b="1" dirty="0">
                <a:solidFill>
                  <a:srgbClr val="002776"/>
                </a:solidFill>
                <a:latin typeface="Arial"/>
                <a:cs typeface="Arial"/>
              </a:rPr>
              <a:t>Submits</a:t>
            </a:r>
            <a:r>
              <a:rPr sz="1200" b="1" spc="-185" dirty="0">
                <a:solidFill>
                  <a:srgbClr val="002776"/>
                </a:solidFill>
                <a:latin typeface="Arial"/>
                <a:cs typeface="Arial"/>
              </a:rPr>
              <a:t> </a:t>
            </a:r>
            <a:r>
              <a:rPr sz="1200" b="1" dirty="0">
                <a:solidFill>
                  <a:srgbClr val="002776"/>
                </a:solidFill>
                <a:latin typeface="Arial"/>
                <a:cs typeface="Arial"/>
              </a:rPr>
              <a:t>Final  Report</a:t>
            </a:r>
            <a:endParaRPr sz="1200" dirty="0">
              <a:latin typeface="Arial"/>
              <a:cs typeface="Arial"/>
            </a:endParaRPr>
          </a:p>
        </p:txBody>
      </p:sp>
      <p:sp>
        <p:nvSpPr>
          <p:cNvPr id="26" name="object 26"/>
          <p:cNvSpPr txBox="1"/>
          <p:nvPr/>
        </p:nvSpPr>
        <p:spPr>
          <a:xfrm>
            <a:off x="5929376" y="1847088"/>
            <a:ext cx="726440" cy="922019"/>
          </a:xfrm>
          <a:prstGeom prst="rect">
            <a:avLst/>
          </a:prstGeom>
        </p:spPr>
        <p:txBody>
          <a:bodyPr vert="horz" wrap="square" lIns="0" tIns="0" rIns="0" bIns="0" rtlCol="0">
            <a:spAutoFit/>
          </a:bodyPr>
          <a:lstStyle/>
          <a:p>
            <a:pPr marR="1905" algn="ctr">
              <a:lnSpc>
                <a:spcPct val="100000"/>
              </a:lnSpc>
            </a:pPr>
            <a:r>
              <a:rPr sz="1200" b="1" spc="-20" dirty="0">
                <a:solidFill>
                  <a:srgbClr val="002776"/>
                </a:solidFill>
                <a:latin typeface="Arial"/>
                <a:cs typeface="Arial"/>
              </a:rPr>
              <a:t>DDS</a:t>
            </a:r>
            <a:endParaRPr sz="1200">
              <a:latin typeface="Arial"/>
              <a:cs typeface="Arial"/>
            </a:endParaRPr>
          </a:p>
          <a:p>
            <a:pPr marL="12700" marR="5080" algn="ctr">
              <a:lnSpc>
                <a:spcPct val="97300"/>
              </a:lnSpc>
              <a:spcBef>
                <a:spcPts val="95"/>
              </a:spcBef>
            </a:pPr>
            <a:r>
              <a:rPr sz="1200" b="1" spc="-20" dirty="0">
                <a:solidFill>
                  <a:srgbClr val="002776"/>
                </a:solidFill>
                <a:latin typeface="Arial"/>
                <a:cs typeface="Arial"/>
              </a:rPr>
              <a:t>C</a:t>
            </a:r>
            <a:r>
              <a:rPr sz="1200" b="1" spc="-5" dirty="0">
                <a:solidFill>
                  <a:srgbClr val="002776"/>
                </a:solidFill>
                <a:latin typeface="Arial"/>
                <a:cs typeface="Arial"/>
              </a:rPr>
              <a:t>onduc</a:t>
            </a:r>
            <a:r>
              <a:rPr sz="1200" b="1" dirty="0">
                <a:solidFill>
                  <a:srgbClr val="002776"/>
                </a:solidFill>
                <a:latin typeface="Arial"/>
                <a:cs typeface="Arial"/>
              </a:rPr>
              <a:t>ts  </a:t>
            </a:r>
            <a:r>
              <a:rPr sz="1200" b="1" spc="-5" dirty="0">
                <a:solidFill>
                  <a:srgbClr val="002776"/>
                </a:solidFill>
                <a:latin typeface="Arial"/>
                <a:cs typeface="Arial"/>
              </a:rPr>
              <a:t>Clinical  Manager  Review</a:t>
            </a:r>
            <a:endParaRPr sz="1200">
              <a:latin typeface="Arial"/>
              <a:cs typeface="Arial"/>
            </a:endParaRPr>
          </a:p>
        </p:txBody>
      </p:sp>
      <p:sp>
        <p:nvSpPr>
          <p:cNvPr id="27" name="object 27"/>
          <p:cNvSpPr txBox="1"/>
          <p:nvPr/>
        </p:nvSpPr>
        <p:spPr>
          <a:xfrm>
            <a:off x="6685915" y="1004046"/>
            <a:ext cx="1156970" cy="726440"/>
          </a:xfrm>
          <a:prstGeom prst="rect">
            <a:avLst/>
          </a:prstGeom>
        </p:spPr>
        <p:txBody>
          <a:bodyPr vert="horz" wrap="square" lIns="0" tIns="0" rIns="0" bIns="0" rtlCol="0">
            <a:spAutoFit/>
          </a:bodyPr>
          <a:lstStyle/>
          <a:p>
            <a:pPr marL="12065" marR="5080" algn="ctr">
              <a:lnSpc>
                <a:spcPct val="97300"/>
              </a:lnSpc>
            </a:pPr>
            <a:r>
              <a:rPr sz="1200" b="1" spc="-5" dirty="0">
                <a:solidFill>
                  <a:srgbClr val="002776"/>
                </a:solidFill>
                <a:latin typeface="Arial"/>
                <a:cs typeface="Arial"/>
              </a:rPr>
              <a:t>DDS</a:t>
            </a:r>
            <a:r>
              <a:rPr sz="1200" b="1" spc="-145" dirty="0">
                <a:solidFill>
                  <a:srgbClr val="002776"/>
                </a:solidFill>
                <a:latin typeface="Arial"/>
                <a:cs typeface="Arial"/>
              </a:rPr>
              <a:t> </a:t>
            </a:r>
            <a:r>
              <a:rPr sz="1200" b="1" spc="-5" dirty="0">
                <a:solidFill>
                  <a:srgbClr val="002776"/>
                </a:solidFill>
                <a:latin typeface="Arial"/>
                <a:cs typeface="Arial"/>
              </a:rPr>
              <a:t>Completes  </a:t>
            </a:r>
            <a:r>
              <a:rPr sz="1200" b="1" dirty="0">
                <a:solidFill>
                  <a:srgbClr val="002776"/>
                </a:solidFill>
                <a:latin typeface="Arial"/>
                <a:cs typeface="Arial"/>
              </a:rPr>
              <a:t>Follow-Up  </a:t>
            </a:r>
            <a:r>
              <a:rPr sz="1200" b="1" spc="-20" dirty="0">
                <a:solidFill>
                  <a:srgbClr val="002776"/>
                </a:solidFill>
                <a:latin typeface="Arial"/>
                <a:cs typeface="Arial"/>
              </a:rPr>
              <a:t>Action </a:t>
            </a:r>
            <a:r>
              <a:rPr sz="1200" b="1" dirty="0">
                <a:solidFill>
                  <a:srgbClr val="002776"/>
                </a:solidFill>
                <a:latin typeface="Arial"/>
                <a:cs typeface="Arial"/>
              </a:rPr>
              <a:t>Steps  </a:t>
            </a:r>
            <a:r>
              <a:rPr sz="1200" b="1" spc="-5" dirty="0">
                <a:solidFill>
                  <a:srgbClr val="002776"/>
                </a:solidFill>
                <a:latin typeface="Arial"/>
                <a:cs typeface="Arial"/>
              </a:rPr>
              <a:t>Document</a:t>
            </a:r>
            <a:endParaRPr sz="1200">
              <a:latin typeface="Arial"/>
              <a:cs typeface="Arial"/>
            </a:endParaRPr>
          </a:p>
        </p:txBody>
      </p:sp>
      <p:sp>
        <p:nvSpPr>
          <p:cNvPr id="28" name="object 28"/>
          <p:cNvSpPr/>
          <p:nvPr/>
        </p:nvSpPr>
        <p:spPr>
          <a:xfrm>
            <a:off x="7260335" y="2086355"/>
            <a:ext cx="0" cy="955675"/>
          </a:xfrm>
          <a:custGeom>
            <a:avLst/>
            <a:gdLst/>
            <a:ahLst/>
            <a:cxnLst/>
            <a:rect l="l" t="t" r="r" b="b"/>
            <a:pathLst>
              <a:path h="955675">
                <a:moveTo>
                  <a:pt x="0" y="0"/>
                </a:moveTo>
                <a:lnTo>
                  <a:pt x="0" y="955421"/>
                </a:lnTo>
              </a:path>
            </a:pathLst>
          </a:custGeom>
          <a:ln w="45720">
            <a:solidFill>
              <a:srgbClr val="002776"/>
            </a:solidFill>
          </a:ln>
        </p:spPr>
        <p:txBody>
          <a:bodyPr wrap="square" lIns="0" tIns="0" rIns="0" bIns="0" rtlCol="0"/>
          <a:lstStyle/>
          <a:p>
            <a:endParaRPr/>
          </a:p>
        </p:txBody>
      </p:sp>
      <p:sp>
        <p:nvSpPr>
          <p:cNvPr id="29" name="object 29"/>
          <p:cNvSpPr txBox="1"/>
          <p:nvPr/>
        </p:nvSpPr>
        <p:spPr>
          <a:xfrm>
            <a:off x="1512188" y="3444113"/>
            <a:ext cx="92900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a:t>
            </a:r>
            <a:r>
              <a:rPr sz="1100" i="1" spc="-40" dirty="0">
                <a:latin typeface="Arial"/>
                <a:cs typeface="Arial"/>
              </a:rPr>
              <a:t> </a:t>
            </a:r>
            <a:r>
              <a:rPr sz="1100" i="1" dirty="0">
                <a:latin typeface="Arial"/>
                <a:cs typeface="Arial"/>
              </a:rPr>
              <a:t>3</a:t>
            </a:r>
            <a:r>
              <a:rPr sz="1100" i="1" spc="-35" dirty="0">
                <a:latin typeface="Arial"/>
                <a:cs typeface="Arial"/>
              </a:rPr>
              <a:t> </a:t>
            </a:r>
            <a:r>
              <a:rPr sz="1100" i="1" dirty="0">
                <a:latin typeface="Arial"/>
                <a:cs typeface="Arial"/>
              </a:rPr>
              <a:t>day</a:t>
            </a:r>
            <a:r>
              <a:rPr sz="1100" i="1" spc="-50" dirty="0">
                <a:latin typeface="Arial"/>
                <a:cs typeface="Arial"/>
              </a:rPr>
              <a:t> </a:t>
            </a:r>
            <a:r>
              <a:rPr sz="1100" i="1" dirty="0">
                <a:latin typeface="Arial"/>
                <a:cs typeface="Arial"/>
              </a:rPr>
              <a:t>/</a:t>
            </a:r>
            <a:r>
              <a:rPr sz="1100" i="1" spc="-140" dirty="0">
                <a:latin typeface="Arial"/>
                <a:cs typeface="Arial"/>
              </a:rPr>
              <a:t> </a:t>
            </a:r>
            <a:r>
              <a:rPr sz="1100" i="1" spc="-5" dirty="0">
                <a:latin typeface="Arial"/>
                <a:cs typeface="Arial"/>
              </a:rPr>
              <a:t>minor</a:t>
            </a:r>
            <a:endParaRPr sz="1100">
              <a:latin typeface="Arial"/>
              <a:cs typeface="Arial"/>
            </a:endParaRPr>
          </a:p>
        </p:txBody>
      </p:sp>
      <p:sp>
        <p:nvSpPr>
          <p:cNvPr id="30" name="object 30"/>
          <p:cNvSpPr txBox="1"/>
          <p:nvPr/>
        </p:nvSpPr>
        <p:spPr>
          <a:xfrm>
            <a:off x="920597" y="5272913"/>
            <a:ext cx="7765415" cy="135636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100" dirty="0">
                <a:latin typeface="Arial"/>
                <a:cs typeface="Arial"/>
              </a:rPr>
              <a:t>If</a:t>
            </a:r>
            <a:r>
              <a:rPr sz="1100" spc="-20" dirty="0">
                <a:latin typeface="Arial"/>
                <a:cs typeface="Arial"/>
              </a:rPr>
              <a:t> </a:t>
            </a:r>
            <a:r>
              <a:rPr sz="1100" dirty="0">
                <a:latin typeface="Arial"/>
                <a:cs typeface="Arial"/>
              </a:rPr>
              <a:t>the</a:t>
            </a:r>
            <a:r>
              <a:rPr sz="1100" spc="-10" dirty="0">
                <a:latin typeface="Arial"/>
                <a:cs typeface="Arial"/>
              </a:rPr>
              <a:t> </a:t>
            </a:r>
            <a:r>
              <a:rPr sz="1100" spc="-5" dirty="0">
                <a:latin typeface="Arial"/>
                <a:cs typeface="Arial"/>
              </a:rPr>
              <a:t>incident</a:t>
            </a:r>
            <a:r>
              <a:rPr sz="1100" spc="-35" dirty="0">
                <a:latin typeface="Arial"/>
                <a:cs typeface="Arial"/>
              </a:rPr>
              <a:t> </a:t>
            </a:r>
            <a:r>
              <a:rPr sz="1100" spc="-5" dirty="0">
                <a:latin typeface="Arial"/>
                <a:cs typeface="Arial"/>
              </a:rPr>
              <a:t>is</a:t>
            </a:r>
            <a:r>
              <a:rPr sz="1100" spc="-10" dirty="0">
                <a:latin typeface="Arial"/>
                <a:cs typeface="Arial"/>
              </a:rPr>
              <a:t> </a:t>
            </a:r>
            <a:r>
              <a:rPr sz="1100" b="1" dirty="0">
                <a:latin typeface="Arial"/>
                <a:cs typeface="Arial"/>
              </a:rPr>
              <a:t>minor</a:t>
            </a:r>
            <a:r>
              <a:rPr sz="1100" dirty="0">
                <a:latin typeface="Arial"/>
                <a:cs typeface="Arial"/>
              </a:rPr>
              <a:t>,</a:t>
            </a:r>
            <a:r>
              <a:rPr sz="1100" spc="-20" dirty="0">
                <a:latin typeface="Arial"/>
                <a:cs typeface="Arial"/>
              </a:rPr>
              <a:t> </a:t>
            </a:r>
            <a:r>
              <a:rPr sz="1100" dirty="0">
                <a:latin typeface="Arial"/>
                <a:cs typeface="Arial"/>
              </a:rPr>
              <a:t>the</a:t>
            </a:r>
            <a:r>
              <a:rPr sz="1100" spc="-10" dirty="0">
                <a:latin typeface="Arial"/>
                <a:cs typeface="Arial"/>
              </a:rPr>
              <a:t> </a:t>
            </a:r>
            <a:r>
              <a:rPr sz="1100" spc="-5" dirty="0">
                <a:latin typeface="Arial"/>
                <a:cs typeface="Arial"/>
              </a:rPr>
              <a:t>event</a:t>
            </a:r>
            <a:r>
              <a:rPr sz="1100" spc="-35" dirty="0">
                <a:latin typeface="Arial"/>
                <a:cs typeface="Arial"/>
              </a:rPr>
              <a:t> </a:t>
            </a:r>
            <a:r>
              <a:rPr sz="1100" spc="-5" dirty="0">
                <a:latin typeface="Arial"/>
                <a:cs typeface="Arial"/>
              </a:rPr>
              <a:t>is</a:t>
            </a:r>
            <a:r>
              <a:rPr sz="1100" dirty="0">
                <a:latin typeface="Arial"/>
                <a:cs typeface="Arial"/>
              </a:rPr>
              <a:t> </a:t>
            </a:r>
            <a:r>
              <a:rPr sz="1100" spc="-5" dirty="0">
                <a:latin typeface="Arial"/>
                <a:cs typeface="Arial"/>
              </a:rPr>
              <a:t>considered</a:t>
            </a:r>
            <a:r>
              <a:rPr sz="1100" spc="-55" dirty="0">
                <a:latin typeface="Arial"/>
                <a:cs typeface="Arial"/>
              </a:rPr>
              <a:t> </a:t>
            </a:r>
            <a:r>
              <a:rPr sz="1100" spc="-5" dirty="0">
                <a:latin typeface="Arial"/>
                <a:cs typeface="Arial"/>
              </a:rPr>
              <a:t>closed</a:t>
            </a:r>
            <a:r>
              <a:rPr sz="1100" spc="-30" dirty="0">
                <a:latin typeface="Arial"/>
                <a:cs typeface="Arial"/>
              </a:rPr>
              <a:t> </a:t>
            </a:r>
            <a:r>
              <a:rPr sz="1100" dirty="0">
                <a:latin typeface="Arial"/>
                <a:cs typeface="Arial"/>
              </a:rPr>
              <a:t>once</a:t>
            </a:r>
            <a:r>
              <a:rPr sz="1100" spc="-20" dirty="0">
                <a:latin typeface="Arial"/>
                <a:cs typeface="Arial"/>
              </a:rPr>
              <a:t> </a:t>
            </a:r>
            <a:r>
              <a:rPr sz="1100" dirty="0">
                <a:latin typeface="Arial"/>
                <a:cs typeface="Arial"/>
              </a:rPr>
              <a:t>the</a:t>
            </a:r>
            <a:r>
              <a:rPr sz="1100" spc="-15" dirty="0">
                <a:latin typeface="Arial"/>
                <a:cs typeface="Arial"/>
              </a:rPr>
              <a:t> </a:t>
            </a:r>
            <a:r>
              <a:rPr sz="1100" spc="-5" dirty="0">
                <a:latin typeface="Arial"/>
                <a:cs typeface="Arial"/>
              </a:rPr>
              <a:t>Clinical Manager</a:t>
            </a:r>
            <a:r>
              <a:rPr sz="1100" spc="-50" dirty="0">
                <a:latin typeface="Arial"/>
                <a:cs typeface="Arial"/>
              </a:rPr>
              <a:t> </a:t>
            </a:r>
            <a:r>
              <a:rPr sz="1100" spc="-5" dirty="0">
                <a:latin typeface="Arial"/>
                <a:cs typeface="Arial"/>
              </a:rPr>
              <a:t>finalizes</a:t>
            </a:r>
            <a:r>
              <a:rPr sz="1100" spc="-40" dirty="0">
                <a:latin typeface="Arial"/>
                <a:cs typeface="Arial"/>
              </a:rPr>
              <a:t> </a:t>
            </a:r>
            <a:r>
              <a:rPr sz="1100" dirty="0">
                <a:latin typeface="Arial"/>
                <a:cs typeface="Arial"/>
              </a:rPr>
              <a:t>and</a:t>
            </a:r>
            <a:r>
              <a:rPr sz="1100" spc="-30" dirty="0">
                <a:latin typeface="Arial"/>
                <a:cs typeface="Arial"/>
              </a:rPr>
              <a:t> </a:t>
            </a:r>
            <a:r>
              <a:rPr sz="1100" spc="-5" dirty="0">
                <a:latin typeface="Arial"/>
                <a:cs typeface="Arial"/>
              </a:rPr>
              <a:t>approves</a:t>
            </a:r>
            <a:r>
              <a:rPr sz="1100" spc="-40" dirty="0">
                <a:latin typeface="Arial"/>
                <a:cs typeface="Arial"/>
              </a:rPr>
              <a:t> </a:t>
            </a:r>
            <a:r>
              <a:rPr sz="1100" spc="-5" dirty="0">
                <a:latin typeface="Arial"/>
                <a:cs typeface="Arial"/>
              </a:rPr>
              <a:t>Clinical Manager  Review </a:t>
            </a:r>
            <a:r>
              <a:rPr sz="1100" dirty="0">
                <a:latin typeface="Arial"/>
                <a:cs typeface="Arial"/>
              </a:rPr>
              <a:t>and has not created a </a:t>
            </a:r>
            <a:r>
              <a:rPr sz="1100" spc="-5" dirty="0">
                <a:latin typeface="Arial"/>
                <a:cs typeface="Arial"/>
              </a:rPr>
              <a:t>Follow-Up Action </a:t>
            </a:r>
            <a:r>
              <a:rPr sz="1100" dirty="0">
                <a:latin typeface="Arial"/>
                <a:cs typeface="Arial"/>
              </a:rPr>
              <a:t>Steps</a:t>
            </a:r>
            <a:r>
              <a:rPr sz="1100" spc="-180" dirty="0">
                <a:latin typeface="Arial"/>
                <a:cs typeface="Arial"/>
              </a:rPr>
              <a:t> </a:t>
            </a:r>
            <a:r>
              <a:rPr sz="1100" spc="-5" dirty="0">
                <a:latin typeface="Arial"/>
                <a:cs typeface="Arial"/>
              </a:rPr>
              <a:t>document.</a:t>
            </a:r>
            <a:endParaRPr sz="1100">
              <a:latin typeface="Arial"/>
              <a:cs typeface="Arial"/>
            </a:endParaRPr>
          </a:p>
          <a:p>
            <a:pPr marL="299085" marR="233679" indent="-286385">
              <a:lnSpc>
                <a:spcPct val="100000"/>
              </a:lnSpc>
              <a:buChar char="•"/>
              <a:tabLst>
                <a:tab pos="299085" algn="l"/>
                <a:tab pos="299720" algn="l"/>
              </a:tabLst>
            </a:pPr>
            <a:r>
              <a:rPr sz="1100" dirty="0">
                <a:latin typeface="Arial"/>
                <a:cs typeface="Arial"/>
              </a:rPr>
              <a:t>If the </a:t>
            </a:r>
            <a:r>
              <a:rPr sz="1100" spc="-5" dirty="0">
                <a:latin typeface="Arial"/>
                <a:cs typeface="Arial"/>
              </a:rPr>
              <a:t>incident is </a:t>
            </a:r>
            <a:r>
              <a:rPr sz="1100" b="1" dirty="0">
                <a:latin typeface="Arial"/>
                <a:cs typeface="Arial"/>
              </a:rPr>
              <a:t>major</a:t>
            </a:r>
            <a:r>
              <a:rPr sz="1100" dirty="0">
                <a:latin typeface="Arial"/>
                <a:cs typeface="Arial"/>
              </a:rPr>
              <a:t>, the </a:t>
            </a:r>
            <a:r>
              <a:rPr sz="1100" spc="-5" dirty="0">
                <a:latin typeface="Arial"/>
                <a:cs typeface="Arial"/>
              </a:rPr>
              <a:t>event is considered closed </a:t>
            </a:r>
            <a:r>
              <a:rPr sz="1100" dirty="0">
                <a:latin typeface="Arial"/>
                <a:cs typeface="Arial"/>
              </a:rPr>
              <a:t>once the </a:t>
            </a:r>
            <a:r>
              <a:rPr sz="1100" spc="-5" dirty="0">
                <a:latin typeface="Arial"/>
                <a:cs typeface="Arial"/>
              </a:rPr>
              <a:t>Clinical Manager finalizes </a:t>
            </a:r>
            <a:r>
              <a:rPr sz="1100" dirty="0">
                <a:latin typeface="Arial"/>
                <a:cs typeface="Arial"/>
              </a:rPr>
              <a:t>and </a:t>
            </a:r>
            <a:r>
              <a:rPr sz="1100" spc="-5" dirty="0">
                <a:latin typeface="Arial"/>
                <a:cs typeface="Arial"/>
              </a:rPr>
              <a:t>approves </a:t>
            </a:r>
            <a:r>
              <a:rPr sz="1100" dirty="0">
                <a:latin typeface="Arial"/>
                <a:cs typeface="Arial"/>
              </a:rPr>
              <a:t>the </a:t>
            </a:r>
            <a:r>
              <a:rPr sz="1100" spc="-5" dirty="0">
                <a:latin typeface="Arial"/>
                <a:cs typeface="Arial"/>
              </a:rPr>
              <a:t>Clinical  </a:t>
            </a:r>
            <a:r>
              <a:rPr sz="1100" dirty="0">
                <a:latin typeface="Arial"/>
                <a:cs typeface="Arial"/>
              </a:rPr>
              <a:t>manager </a:t>
            </a:r>
            <a:r>
              <a:rPr sz="1100" spc="-5" dirty="0">
                <a:latin typeface="Arial"/>
                <a:cs typeface="Arial"/>
              </a:rPr>
              <a:t>Review </a:t>
            </a:r>
            <a:r>
              <a:rPr sz="1100" dirty="0">
                <a:latin typeface="Arial"/>
                <a:cs typeface="Arial"/>
              </a:rPr>
              <a:t>and the Autism Program </a:t>
            </a:r>
            <a:r>
              <a:rPr sz="1100" spc="-5" dirty="0">
                <a:latin typeface="Arial"/>
                <a:cs typeface="Arial"/>
              </a:rPr>
              <a:t>Director </a:t>
            </a:r>
            <a:r>
              <a:rPr sz="1100" spc="-20" dirty="0">
                <a:latin typeface="Arial"/>
                <a:cs typeface="Arial"/>
              </a:rPr>
              <a:t>Review, </a:t>
            </a:r>
            <a:r>
              <a:rPr sz="1100" dirty="0">
                <a:latin typeface="Arial"/>
                <a:cs typeface="Arial"/>
              </a:rPr>
              <a:t>and has not created a </a:t>
            </a:r>
            <a:r>
              <a:rPr sz="1100" spc="-5" dirty="0">
                <a:latin typeface="Arial"/>
                <a:cs typeface="Arial"/>
              </a:rPr>
              <a:t>Follow-Up Action </a:t>
            </a:r>
            <a:r>
              <a:rPr sz="1100" dirty="0">
                <a:latin typeface="Arial"/>
                <a:cs typeface="Arial"/>
              </a:rPr>
              <a:t>Steps</a:t>
            </a:r>
            <a:r>
              <a:rPr sz="1100" spc="60" dirty="0">
                <a:latin typeface="Arial"/>
                <a:cs typeface="Arial"/>
              </a:rPr>
              <a:t> </a:t>
            </a:r>
            <a:r>
              <a:rPr sz="1100" spc="-5" dirty="0">
                <a:latin typeface="Arial"/>
                <a:cs typeface="Arial"/>
              </a:rPr>
              <a:t>document.</a:t>
            </a:r>
            <a:endParaRPr sz="1100">
              <a:latin typeface="Arial"/>
              <a:cs typeface="Arial"/>
            </a:endParaRPr>
          </a:p>
          <a:p>
            <a:pPr marL="299085" marR="95885" indent="-286385" algn="just">
              <a:lnSpc>
                <a:spcPct val="100000"/>
              </a:lnSpc>
              <a:buChar char="•"/>
              <a:tabLst>
                <a:tab pos="299720" algn="l"/>
              </a:tabLst>
            </a:pPr>
            <a:r>
              <a:rPr sz="1100" dirty="0">
                <a:latin typeface="Arial"/>
                <a:cs typeface="Arial"/>
              </a:rPr>
              <a:t>The </a:t>
            </a:r>
            <a:r>
              <a:rPr sz="1100" spc="-5" dirty="0">
                <a:latin typeface="Arial"/>
                <a:cs typeface="Arial"/>
              </a:rPr>
              <a:t>Follow-Up Action Steps </a:t>
            </a:r>
            <a:r>
              <a:rPr sz="1100" spc="-10" dirty="0">
                <a:latin typeface="Arial"/>
                <a:cs typeface="Arial"/>
              </a:rPr>
              <a:t>document </a:t>
            </a:r>
            <a:r>
              <a:rPr sz="1100" spc="-5" dirty="0">
                <a:latin typeface="Arial"/>
                <a:cs typeface="Arial"/>
              </a:rPr>
              <a:t>is </a:t>
            </a:r>
            <a:r>
              <a:rPr sz="1100" dirty="0">
                <a:latin typeface="Arial"/>
                <a:cs typeface="Arial"/>
              </a:rPr>
              <a:t>a </a:t>
            </a:r>
            <a:r>
              <a:rPr sz="1100" spc="-5" dirty="0">
                <a:latin typeface="Arial"/>
                <a:cs typeface="Arial"/>
              </a:rPr>
              <a:t>mandatory </a:t>
            </a:r>
            <a:r>
              <a:rPr sz="1100" spc="-10" dirty="0">
                <a:latin typeface="Arial"/>
                <a:cs typeface="Arial"/>
              </a:rPr>
              <a:t>document if </a:t>
            </a:r>
            <a:r>
              <a:rPr sz="1100" spc="-5" dirty="0">
                <a:latin typeface="Arial"/>
                <a:cs typeface="Arial"/>
              </a:rPr>
              <a:t>the </a:t>
            </a:r>
            <a:r>
              <a:rPr sz="1100" spc="-10" dirty="0">
                <a:latin typeface="Arial"/>
                <a:cs typeface="Arial"/>
              </a:rPr>
              <a:t>Supports </a:t>
            </a:r>
            <a:r>
              <a:rPr sz="1100" spc="-5" dirty="0">
                <a:latin typeface="Arial"/>
                <a:cs typeface="Arial"/>
              </a:rPr>
              <a:t>Broker has </a:t>
            </a:r>
            <a:r>
              <a:rPr sz="1100" spc="-10" dirty="0">
                <a:latin typeface="Arial"/>
                <a:cs typeface="Arial"/>
              </a:rPr>
              <a:t>entered </a:t>
            </a:r>
            <a:r>
              <a:rPr sz="1100" spc="-5" dirty="0">
                <a:latin typeface="Arial"/>
                <a:cs typeface="Arial"/>
              </a:rPr>
              <a:t>action </a:t>
            </a:r>
            <a:r>
              <a:rPr sz="1100" spc="-10" dirty="0">
                <a:latin typeface="Arial"/>
                <a:cs typeface="Arial"/>
              </a:rPr>
              <a:t>steps </a:t>
            </a:r>
            <a:r>
              <a:rPr sz="1100" spc="-5" dirty="0">
                <a:latin typeface="Arial"/>
                <a:cs typeface="Arial"/>
              </a:rPr>
              <a:t>in the  </a:t>
            </a:r>
            <a:r>
              <a:rPr sz="1100" dirty="0">
                <a:latin typeface="Arial"/>
                <a:cs typeface="Arial"/>
              </a:rPr>
              <a:t>final </a:t>
            </a:r>
            <a:r>
              <a:rPr sz="1100" spc="-5" dirty="0">
                <a:latin typeface="Arial"/>
                <a:cs typeface="Arial"/>
              </a:rPr>
              <a:t>report, </a:t>
            </a:r>
            <a:r>
              <a:rPr sz="1100" spc="-10" dirty="0">
                <a:latin typeface="Arial"/>
                <a:cs typeface="Arial"/>
              </a:rPr>
              <a:t>or </a:t>
            </a:r>
            <a:r>
              <a:rPr sz="1100" spc="-5" dirty="0">
                <a:latin typeface="Arial"/>
                <a:cs typeface="Arial"/>
              </a:rPr>
              <a:t>regardless </a:t>
            </a:r>
            <a:r>
              <a:rPr sz="1100" spc="-15" dirty="0">
                <a:latin typeface="Arial"/>
                <a:cs typeface="Arial"/>
              </a:rPr>
              <a:t>of </a:t>
            </a:r>
            <a:r>
              <a:rPr sz="1100" spc="-5" dirty="0">
                <a:latin typeface="Arial"/>
                <a:cs typeface="Arial"/>
              </a:rPr>
              <a:t>entry </a:t>
            </a:r>
            <a:r>
              <a:rPr sz="1100" spc="-15" dirty="0">
                <a:latin typeface="Arial"/>
                <a:cs typeface="Arial"/>
              </a:rPr>
              <a:t>of </a:t>
            </a:r>
            <a:r>
              <a:rPr sz="1100" spc="-5" dirty="0">
                <a:latin typeface="Arial"/>
                <a:cs typeface="Arial"/>
              </a:rPr>
              <a:t>action steps by </a:t>
            </a:r>
            <a:r>
              <a:rPr sz="1100" dirty="0">
                <a:latin typeface="Arial"/>
                <a:cs typeface="Arial"/>
              </a:rPr>
              <a:t>a </a:t>
            </a:r>
            <a:r>
              <a:rPr sz="1100" spc="-10" dirty="0">
                <a:latin typeface="Arial"/>
                <a:cs typeface="Arial"/>
              </a:rPr>
              <a:t>Supports Broker, DDS determines </a:t>
            </a:r>
            <a:r>
              <a:rPr sz="1100" spc="-5" dirty="0">
                <a:latin typeface="Arial"/>
                <a:cs typeface="Arial"/>
              </a:rPr>
              <a:t>that there </a:t>
            </a:r>
            <a:r>
              <a:rPr sz="1100" dirty="0">
                <a:latin typeface="Arial"/>
                <a:cs typeface="Arial"/>
              </a:rPr>
              <a:t>are </a:t>
            </a:r>
            <a:r>
              <a:rPr sz="1100" spc="-5" dirty="0">
                <a:latin typeface="Arial"/>
                <a:cs typeface="Arial"/>
              </a:rPr>
              <a:t>additional action  </a:t>
            </a:r>
            <a:r>
              <a:rPr sz="1100" dirty="0">
                <a:latin typeface="Arial"/>
                <a:cs typeface="Arial"/>
              </a:rPr>
              <a:t>steps</a:t>
            </a:r>
            <a:r>
              <a:rPr sz="1100" spc="-15" dirty="0">
                <a:latin typeface="Arial"/>
                <a:cs typeface="Arial"/>
              </a:rPr>
              <a:t> </a:t>
            </a:r>
            <a:r>
              <a:rPr sz="1100" dirty="0">
                <a:latin typeface="Arial"/>
                <a:cs typeface="Arial"/>
              </a:rPr>
              <a:t>to</a:t>
            </a:r>
            <a:r>
              <a:rPr sz="1100" spc="-15" dirty="0">
                <a:latin typeface="Arial"/>
                <a:cs typeface="Arial"/>
              </a:rPr>
              <a:t> </a:t>
            </a:r>
            <a:r>
              <a:rPr sz="1100" spc="-5" dirty="0">
                <a:latin typeface="Arial"/>
                <a:cs typeface="Arial"/>
              </a:rPr>
              <a:t>be</a:t>
            </a:r>
            <a:r>
              <a:rPr sz="1100" spc="-15" dirty="0">
                <a:latin typeface="Arial"/>
                <a:cs typeface="Arial"/>
              </a:rPr>
              <a:t> </a:t>
            </a:r>
            <a:r>
              <a:rPr sz="1100" spc="-5" dirty="0">
                <a:latin typeface="Arial"/>
                <a:cs typeface="Arial"/>
              </a:rPr>
              <a:t>entered</a:t>
            </a:r>
            <a:r>
              <a:rPr sz="1100" spc="-40" dirty="0">
                <a:latin typeface="Arial"/>
                <a:cs typeface="Arial"/>
              </a:rPr>
              <a:t> </a:t>
            </a:r>
            <a:r>
              <a:rPr sz="1100" spc="-5" dirty="0">
                <a:latin typeface="Arial"/>
                <a:cs typeface="Arial"/>
              </a:rPr>
              <a:t>and</a:t>
            </a:r>
            <a:r>
              <a:rPr sz="1100" spc="-30" dirty="0">
                <a:latin typeface="Arial"/>
                <a:cs typeface="Arial"/>
              </a:rPr>
              <a:t> </a:t>
            </a:r>
            <a:r>
              <a:rPr sz="1100" spc="-5" dirty="0">
                <a:latin typeface="Arial"/>
                <a:cs typeface="Arial"/>
              </a:rPr>
              <a:t>have</a:t>
            </a:r>
            <a:r>
              <a:rPr sz="1100" spc="-15" dirty="0">
                <a:latin typeface="Arial"/>
                <a:cs typeface="Arial"/>
              </a:rPr>
              <a:t> </a:t>
            </a:r>
            <a:r>
              <a:rPr sz="1100" dirty="0">
                <a:latin typeface="Arial"/>
                <a:cs typeface="Arial"/>
              </a:rPr>
              <a:t>created</a:t>
            </a:r>
            <a:r>
              <a:rPr sz="1100" spc="-25" dirty="0">
                <a:latin typeface="Arial"/>
                <a:cs typeface="Arial"/>
              </a:rPr>
              <a:t> </a:t>
            </a:r>
            <a:r>
              <a:rPr sz="1100" dirty="0">
                <a:latin typeface="Arial"/>
                <a:cs typeface="Arial"/>
              </a:rPr>
              <a:t>a</a:t>
            </a:r>
            <a:r>
              <a:rPr sz="1100" spc="-5" dirty="0">
                <a:latin typeface="Arial"/>
                <a:cs typeface="Arial"/>
              </a:rPr>
              <a:t> corresponding</a:t>
            </a:r>
            <a:r>
              <a:rPr sz="1100" spc="-40" dirty="0">
                <a:latin typeface="Arial"/>
                <a:cs typeface="Arial"/>
              </a:rPr>
              <a:t> </a:t>
            </a:r>
            <a:r>
              <a:rPr sz="1100" spc="-5" dirty="0">
                <a:latin typeface="Arial"/>
                <a:cs typeface="Arial"/>
              </a:rPr>
              <a:t>Follow-Up</a:t>
            </a:r>
            <a:r>
              <a:rPr sz="1100" spc="-15" dirty="0">
                <a:latin typeface="Arial"/>
                <a:cs typeface="Arial"/>
              </a:rPr>
              <a:t> </a:t>
            </a:r>
            <a:r>
              <a:rPr sz="1100" spc="-5" dirty="0">
                <a:latin typeface="Arial"/>
                <a:cs typeface="Arial"/>
              </a:rPr>
              <a:t>Action </a:t>
            </a:r>
            <a:r>
              <a:rPr sz="1100" dirty="0">
                <a:latin typeface="Arial"/>
                <a:cs typeface="Arial"/>
              </a:rPr>
              <a:t>Steps</a:t>
            </a:r>
            <a:r>
              <a:rPr sz="1100" spc="-5" dirty="0">
                <a:latin typeface="Arial"/>
                <a:cs typeface="Arial"/>
              </a:rPr>
              <a:t> document</a:t>
            </a:r>
            <a:r>
              <a:rPr sz="1100" spc="-45" dirty="0">
                <a:latin typeface="Arial"/>
                <a:cs typeface="Arial"/>
              </a:rPr>
              <a:t> </a:t>
            </a:r>
            <a:r>
              <a:rPr sz="1100" spc="-5" dirty="0">
                <a:latin typeface="Arial"/>
                <a:cs typeface="Arial"/>
              </a:rPr>
              <a:t>in</a:t>
            </a:r>
            <a:r>
              <a:rPr sz="1100" spc="-15" dirty="0">
                <a:latin typeface="Arial"/>
                <a:cs typeface="Arial"/>
              </a:rPr>
              <a:t> </a:t>
            </a:r>
            <a:r>
              <a:rPr sz="1100" spc="-5" dirty="0">
                <a:latin typeface="Arial"/>
                <a:cs typeface="Arial"/>
              </a:rPr>
              <a:t>HCSIS.</a:t>
            </a:r>
            <a:endParaRPr sz="1100">
              <a:latin typeface="Arial"/>
              <a:cs typeface="Arial"/>
            </a:endParaRPr>
          </a:p>
          <a:p>
            <a:pPr marL="927100">
              <a:lnSpc>
                <a:spcPct val="100000"/>
              </a:lnSpc>
            </a:pPr>
            <a:r>
              <a:rPr sz="1100" b="1" dirty="0">
                <a:latin typeface="Arial"/>
                <a:cs typeface="Arial"/>
              </a:rPr>
              <a:t>Note: </a:t>
            </a:r>
            <a:r>
              <a:rPr sz="1100" dirty="0">
                <a:latin typeface="Arial"/>
                <a:cs typeface="Arial"/>
              </a:rPr>
              <a:t>The </a:t>
            </a:r>
            <a:r>
              <a:rPr sz="1100" spc="-5" dirty="0">
                <a:latin typeface="Arial"/>
                <a:cs typeface="Arial"/>
              </a:rPr>
              <a:t>Incident report </a:t>
            </a:r>
            <a:r>
              <a:rPr sz="1100" spc="-20" dirty="0">
                <a:latin typeface="Arial"/>
                <a:cs typeface="Arial"/>
              </a:rPr>
              <a:t>will </a:t>
            </a:r>
            <a:r>
              <a:rPr sz="1100" dirty="0">
                <a:latin typeface="Arial"/>
                <a:cs typeface="Arial"/>
              </a:rPr>
              <a:t>remain open </a:t>
            </a:r>
            <a:r>
              <a:rPr sz="1100" spc="-5" dirty="0">
                <a:latin typeface="Arial"/>
                <a:cs typeface="Arial"/>
              </a:rPr>
              <a:t>until </a:t>
            </a:r>
            <a:r>
              <a:rPr sz="1100" dirty="0">
                <a:latin typeface="Arial"/>
                <a:cs typeface="Arial"/>
              </a:rPr>
              <a:t>the </a:t>
            </a:r>
            <a:r>
              <a:rPr sz="1100" spc="-5" dirty="0">
                <a:latin typeface="Arial"/>
                <a:cs typeface="Arial"/>
              </a:rPr>
              <a:t>Follow-Up Action </a:t>
            </a:r>
            <a:r>
              <a:rPr sz="1100" dirty="0">
                <a:latin typeface="Arial"/>
                <a:cs typeface="Arial"/>
              </a:rPr>
              <a:t>Steps </a:t>
            </a:r>
            <a:r>
              <a:rPr sz="1100" spc="-5" dirty="0">
                <a:latin typeface="Arial"/>
                <a:cs typeface="Arial"/>
              </a:rPr>
              <a:t>document </a:t>
            </a:r>
            <a:r>
              <a:rPr sz="1100" dirty="0">
                <a:latin typeface="Arial"/>
                <a:cs typeface="Arial"/>
              </a:rPr>
              <a:t>has</a:t>
            </a:r>
            <a:r>
              <a:rPr sz="1100" spc="-195" dirty="0">
                <a:latin typeface="Arial"/>
                <a:cs typeface="Arial"/>
              </a:rPr>
              <a:t> </a:t>
            </a:r>
            <a:r>
              <a:rPr sz="1100" dirty="0">
                <a:latin typeface="Arial"/>
                <a:cs typeface="Arial"/>
              </a:rPr>
              <a:t>been </a:t>
            </a:r>
            <a:r>
              <a:rPr sz="1100" spc="-5" dirty="0">
                <a:latin typeface="Arial"/>
                <a:cs typeface="Arial"/>
              </a:rPr>
              <a:t>finalized.</a:t>
            </a:r>
            <a:endParaRPr sz="1100">
              <a:latin typeface="Arial"/>
              <a:cs typeface="Arial"/>
            </a:endParaRPr>
          </a:p>
        </p:txBody>
      </p:sp>
      <p:sp>
        <p:nvSpPr>
          <p:cNvPr id="31" name="object 31"/>
          <p:cNvSpPr txBox="1"/>
          <p:nvPr/>
        </p:nvSpPr>
        <p:spPr>
          <a:xfrm>
            <a:off x="653795" y="5233415"/>
            <a:ext cx="228600" cy="1472565"/>
          </a:xfrm>
          <a:prstGeom prst="rect">
            <a:avLst/>
          </a:prstGeom>
          <a:solidFill>
            <a:srgbClr val="002776"/>
          </a:solidFill>
          <a:ln w="9144">
            <a:solidFill>
              <a:srgbClr val="000000"/>
            </a:solidFill>
          </a:ln>
        </p:spPr>
        <p:txBody>
          <a:bodyPr vert="vert270" wrap="square" lIns="0" tIns="0" rIns="0" bIns="0" rtlCol="0">
            <a:spAutoFit/>
          </a:bodyPr>
          <a:lstStyle/>
          <a:p>
            <a:pPr marL="28575">
              <a:lnSpc>
                <a:spcPts val="1635"/>
              </a:lnSpc>
            </a:pPr>
            <a:r>
              <a:rPr sz="1400" dirty="0">
                <a:solidFill>
                  <a:srgbClr val="FFFFFF"/>
                </a:solidFill>
                <a:latin typeface="Verdana"/>
                <a:cs typeface="Verdana"/>
              </a:rPr>
              <a:t>C</a:t>
            </a:r>
            <a:r>
              <a:rPr sz="1400" spc="20" dirty="0">
                <a:solidFill>
                  <a:srgbClr val="FFFFFF"/>
                </a:solidFill>
                <a:latin typeface="Verdana"/>
                <a:cs typeface="Verdana"/>
              </a:rPr>
              <a:t>l</a:t>
            </a:r>
            <a:r>
              <a:rPr sz="1400" spc="-5" dirty="0">
                <a:solidFill>
                  <a:srgbClr val="FFFFFF"/>
                </a:solidFill>
                <a:latin typeface="Verdana"/>
                <a:cs typeface="Verdana"/>
              </a:rPr>
              <a:t>os</a:t>
            </a:r>
            <a:r>
              <a:rPr sz="1400" spc="20" dirty="0">
                <a:solidFill>
                  <a:srgbClr val="FFFFFF"/>
                </a:solidFill>
                <a:latin typeface="Verdana"/>
                <a:cs typeface="Verdana"/>
              </a:rPr>
              <a:t>i</a:t>
            </a:r>
            <a:r>
              <a:rPr sz="1400" spc="-15" dirty="0">
                <a:solidFill>
                  <a:srgbClr val="FFFFFF"/>
                </a:solidFill>
                <a:latin typeface="Verdana"/>
                <a:cs typeface="Verdana"/>
              </a:rPr>
              <a:t>n</a:t>
            </a:r>
            <a:r>
              <a:rPr sz="1400" dirty="0">
                <a:solidFill>
                  <a:srgbClr val="FFFFFF"/>
                </a:solidFill>
                <a:latin typeface="Verdana"/>
                <a:cs typeface="Verdana"/>
              </a:rPr>
              <a:t>g</a:t>
            </a:r>
            <a:r>
              <a:rPr sz="1400" spc="-75" dirty="0">
                <a:solidFill>
                  <a:srgbClr val="FFFFFF"/>
                </a:solidFill>
                <a:latin typeface="Verdana"/>
                <a:cs typeface="Verdana"/>
              </a:rPr>
              <a:t> </a:t>
            </a:r>
            <a:r>
              <a:rPr sz="1400" spc="-80" dirty="0">
                <a:solidFill>
                  <a:srgbClr val="FFFFFF"/>
                </a:solidFill>
                <a:latin typeface="Verdana"/>
                <a:cs typeface="Verdana"/>
              </a:rPr>
              <a:t>R</a:t>
            </a:r>
            <a:r>
              <a:rPr sz="1400" dirty="0">
                <a:solidFill>
                  <a:srgbClr val="FFFFFF"/>
                </a:solidFill>
                <a:latin typeface="Verdana"/>
                <a:cs typeface="Verdana"/>
              </a:rPr>
              <a:t>epo</a:t>
            </a:r>
            <a:r>
              <a:rPr sz="1400" spc="-5" dirty="0">
                <a:solidFill>
                  <a:srgbClr val="FFFFFF"/>
                </a:solidFill>
                <a:latin typeface="Verdana"/>
                <a:cs typeface="Verdana"/>
              </a:rPr>
              <a:t>rt</a:t>
            </a:r>
            <a:r>
              <a:rPr sz="1400" dirty="0">
                <a:solidFill>
                  <a:srgbClr val="FFFFFF"/>
                </a:solidFill>
                <a:latin typeface="Verdana"/>
                <a:cs typeface="Verdana"/>
              </a:rPr>
              <a:t>s</a:t>
            </a:r>
            <a:endParaRPr sz="1400">
              <a:latin typeface="Verdana"/>
              <a:cs typeface="Verdana"/>
            </a:endParaRPr>
          </a:p>
        </p:txBody>
      </p:sp>
      <p:sp>
        <p:nvSpPr>
          <p:cNvPr id="32" name="object 32"/>
          <p:cNvSpPr txBox="1"/>
          <p:nvPr/>
        </p:nvSpPr>
        <p:spPr>
          <a:xfrm>
            <a:off x="7590790" y="1840468"/>
            <a:ext cx="1080135" cy="904240"/>
          </a:xfrm>
          <a:prstGeom prst="rect">
            <a:avLst/>
          </a:prstGeom>
        </p:spPr>
        <p:txBody>
          <a:bodyPr vert="horz" wrap="square" lIns="0" tIns="0" rIns="0" bIns="0" rtlCol="0">
            <a:spAutoFit/>
          </a:bodyPr>
          <a:lstStyle/>
          <a:p>
            <a:pPr marL="12700" marR="5080" algn="ctr">
              <a:lnSpc>
                <a:spcPct val="97300"/>
              </a:lnSpc>
            </a:pPr>
            <a:r>
              <a:rPr sz="1200" b="1" spc="-5" dirty="0">
                <a:solidFill>
                  <a:srgbClr val="002776"/>
                </a:solidFill>
                <a:latin typeface="Arial"/>
                <a:cs typeface="Arial"/>
              </a:rPr>
              <a:t>DDS</a:t>
            </a:r>
            <a:r>
              <a:rPr sz="1200" b="1" spc="-150" dirty="0">
                <a:solidFill>
                  <a:srgbClr val="002776"/>
                </a:solidFill>
                <a:latin typeface="Arial"/>
                <a:cs typeface="Arial"/>
              </a:rPr>
              <a:t> </a:t>
            </a:r>
            <a:r>
              <a:rPr sz="1200" b="1" spc="-5" dirty="0">
                <a:solidFill>
                  <a:srgbClr val="002776"/>
                </a:solidFill>
                <a:latin typeface="Arial"/>
                <a:cs typeface="Arial"/>
              </a:rPr>
              <a:t>Conducts </a:t>
            </a:r>
            <a:r>
              <a:rPr sz="1200" b="1" dirty="0">
                <a:solidFill>
                  <a:srgbClr val="002776"/>
                </a:solidFill>
                <a:latin typeface="Arial"/>
                <a:cs typeface="Arial"/>
              </a:rPr>
              <a:t> </a:t>
            </a:r>
            <a:r>
              <a:rPr sz="1200" b="1" spc="-20" dirty="0">
                <a:solidFill>
                  <a:srgbClr val="002776"/>
                </a:solidFill>
                <a:latin typeface="Arial"/>
                <a:cs typeface="Arial"/>
              </a:rPr>
              <a:t>Autism  </a:t>
            </a:r>
            <a:r>
              <a:rPr sz="1200" b="1" spc="-5" dirty="0">
                <a:solidFill>
                  <a:srgbClr val="002776"/>
                </a:solidFill>
                <a:latin typeface="Arial"/>
                <a:cs typeface="Arial"/>
              </a:rPr>
              <a:t>Program  Director  Review</a:t>
            </a:r>
            <a:endParaRPr sz="1200">
              <a:latin typeface="Arial"/>
              <a:cs typeface="Arial"/>
            </a:endParaRPr>
          </a:p>
        </p:txBody>
      </p:sp>
      <p:sp>
        <p:nvSpPr>
          <p:cNvPr id="33" name="object 33"/>
          <p:cNvSpPr/>
          <p:nvPr/>
        </p:nvSpPr>
        <p:spPr>
          <a:xfrm>
            <a:off x="637031" y="5181600"/>
            <a:ext cx="8278495" cy="3175"/>
          </a:xfrm>
          <a:custGeom>
            <a:avLst/>
            <a:gdLst/>
            <a:ahLst/>
            <a:cxnLst/>
            <a:rect l="l" t="t" r="r" b="b"/>
            <a:pathLst>
              <a:path w="8278495" h="3175">
                <a:moveTo>
                  <a:pt x="0" y="0"/>
                </a:moveTo>
                <a:lnTo>
                  <a:pt x="8278114" y="2667"/>
                </a:lnTo>
              </a:path>
            </a:pathLst>
          </a:custGeom>
          <a:ln w="9144">
            <a:solidFill>
              <a:srgbClr val="002776"/>
            </a:solidFill>
            <a:prstDash val="sysDash"/>
          </a:ln>
        </p:spPr>
        <p:txBody>
          <a:bodyPr wrap="square" lIns="0" tIns="0" rIns="0" bIns="0" rtlCol="0"/>
          <a:lstStyle/>
          <a:p>
            <a:endParaRPr/>
          </a:p>
        </p:txBody>
      </p:sp>
      <p:sp>
        <p:nvSpPr>
          <p:cNvPr id="34" name="object 34"/>
          <p:cNvSpPr txBox="1"/>
          <p:nvPr/>
        </p:nvSpPr>
        <p:spPr>
          <a:xfrm>
            <a:off x="8656701" y="6626486"/>
            <a:ext cx="129539"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21</a:t>
            </a:r>
            <a:endParaRPr sz="800">
              <a:latin typeface="MS PGothic"/>
              <a:cs typeface="MS PGothic"/>
            </a:endParaRPr>
          </a:p>
        </p:txBody>
      </p:sp>
      <p:sp>
        <p:nvSpPr>
          <p:cNvPr id="35" name="object 6">
            <a:extLst>
              <a:ext uri="{FF2B5EF4-FFF2-40B4-BE49-F238E27FC236}">
                <a16:creationId xmlns:a16="http://schemas.microsoft.com/office/drawing/2014/main" id="{2A321CF8-A6A9-4DC7-BD85-1B5ABA0F9743}"/>
              </a:ext>
            </a:extLst>
          </p:cNvPr>
          <p:cNvSpPr/>
          <p:nvPr/>
        </p:nvSpPr>
        <p:spPr>
          <a:xfrm>
            <a:off x="630994" y="1829782"/>
            <a:ext cx="5029200" cy="948509"/>
          </a:xfrm>
          <a:custGeom>
            <a:avLst/>
            <a:gdLst/>
            <a:ahLst/>
            <a:cxnLst/>
            <a:rect l="l" t="t" r="r" b="b"/>
            <a:pathLst>
              <a:path w="6086475" h="514985">
                <a:moveTo>
                  <a:pt x="0" y="514985"/>
                </a:moveTo>
                <a:lnTo>
                  <a:pt x="6086348" y="514985"/>
                </a:lnTo>
                <a:lnTo>
                  <a:pt x="6086348" y="0"/>
                </a:lnTo>
                <a:lnTo>
                  <a:pt x="0" y="0"/>
                </a:lnTo>
                <a:lnTo>
                  <a:pt x="0" y="514985"/>
                </a:lnTo>
                <a:close/>
              </a:path>
            </a:pathLst>
          </a:custGeom>
          <a:ln w="38100">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240848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502150" cy="382270"/>
          </a:xfrm>
          <a:prstGeom prst="rect">
            <a:avLst/>
          </a:prstGeom>
        </p:spPr>
        <p:txBody>
          <a:bodyPr vert="horz" wrap="square" lIns="0" tIns="0" rIns="0" bIns="0" rtlCol="0">
            <a:spAutoFit/>
          </a:bodyPr>
          <a:lstStyle/>
          <a:p>
            <a:pPr marL="12700">
              <a:lnSpc>
                <a:spcPct val="100000"/>
              </a:lnSpc>
            </a:pPr>
            <a:r>
              <a:rPr spc="-5" dirty="0">
                <a:solidFill>
                  <a:srgbClr val="091D5D"/>
                </a:solidFill>
              </a:rPr>
              <a:t>Key </a:t>
            </a:r>
            <a:r>
              <a:rPr dirty="0">
                <a:solidFill>
                  <a:srgbClr val="091D5D"/>
                </a:solidFill>
              </a:rPr>
              <a:t>Incident </a:t>
            </a:r>
            <a:r>
              <a:rPr spc="-5" dirty="0">
                <a:solidFill>
                  <a:srgbClr val="091D5D"/>
                </a:solidFill>
              </a:rPr>
              <a:t>Management</a:t>
            </a:r>
            <a:r>
              <a:rPr spc="-155" dirty="0">
                <a:solidFill>
                  <a:srgbClr val="091D5D"/>
                </a:solidFill>
              </a:rPr>
              <a:t> </a:t>
            </a:r>
            <a:r>
              <a:rPr dirty="0">
                <a:solidFill>
                  <a:srgbClr val="091D5D"/>
                </a:solidFill>
              </a:rPr>
              <a:t>Terms</a:t>
            </a:r>
          </a:p>
        </p:txBody>
      </p:sp>
      <p:sp>
        <p:nvSpPr>
          <p:cNvPr id="5" name="object 5"/>
          <p:cNvSpPr txBox="1"/>
          <p:nvPr/>
        </p:nvSpPr>
        <p:spPr>
          <a:xfrm>
            <a:off x="8656701" y="6626486"/>
            <a:ext cx="129539"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22</a:t>
            </a:r>
            <a:endParaRPr sz="800">
              <a:latin typeface="MS PGothic"/>
              <a:cs typeface="MS PGothic"/>
            </a:endParaRPr>
          </a:p>
        </p:txBody>
      </p:sp>
      <p:graphicFrame>
        <p:nvGraphicFramePr>
          <p:cNvPr id="3" name="object 3"/>
          <p:cNvGraphicFramePr>
            <a:graphicFrameLocks noGrp="1"/>
          </p:cNvGraphicFramePr>
          <p:nvPr/>
        </p:nvGraphicFramePr>
        <p:xfrm>
          <a:off x="368300" y="1892300"/>
          <a:ext cx="8283574" cy="4251677"/>
        </p:xfrm>
        <a:graphic>
          <a:graphicData uri="http://schemas.openxmlformats.org/drawingml/2006/table">
            <a:tbl>
              <a:tblPr firstRow="1" bandRow="1">
                <a:tableStyleId>{2D5ABB26-0587-4C30-8999-92F81FD0307C}</a:tableStyleId>
              </a:tblPr>
              <a:tblGrid>
                <a:gridCol w="1734192">
                  <a:extLst>
                    <a:ext uri="{9D8B030D-6E8A-4147-A177-3AD203B41FA5}">
                      <a16:colId xmlns:a16="http://schemas.microsoft.com/office/drawing/2014/main" val="20000"/>
                    </a:ext>
                  </a:extLst>
                </a:gridCol>
                <a:gridCol w="6549382">
                  <a:extLst>
                    <a:ext uri="{9D8B030D-6E8A-4147-A177-3AD203B41FA5}">
                      <a16:colId xmlns:a16="http://schemas.microsoft.com/office/drawing/2014/main" val="20001"/>
                    </a:ext>
                  </a:extLst>
                </a:gridCol>
              </a:tblGrid>
              <a:tr h="304800">
                <a:tc>
                  <a:txBody>
                    <a:bodyPr/>
                    <a:lstStyle/>
                    <a:p>
                      <a:pPr marL="78740">
                        <a:lnSpc>
                          <a:spcPct val="100000"/>
                        </a:lnSpc>
                        <a:spcBef>
                          <a:spcPts val="170"/>
                        </a:spcBef>
                      </a:pPr>
                      <a:r>
                        <a:rPr sz="1400" b="1" spc="-30" dirty="0">
                          <a:solidFill>
                            <a:srgbClr val="FFFFFF"/>
                          </a:solidFill>
                          <a:latin typeface="Arial"/>
                          <a:cs typeface="Arial"/>
                        </a:rPr>
                        <a:t>Term</a:t>
                      </a:r>
                      <a:endParaRPr sz="1400">
                        <a:latin typeface="Arial"/>
                        <a:cs typeface="Arial"/>
                      </a:endParaRPr>
                    </a:p>
                  </a:txBody>
                  <a:tcPr marL="0" marR="0" marT="21590" marB="0">
                    <a:lnL w="12700">
                      <a:solidFill>
                        <a:srgbClr val="9966FF"/>
                      </a:solidFill>
                      <a:prstDash val="solid"/>
                    </a:lnL>
                    <a:lnT w="12700">
                      <a:solidFill>
                        <a:srgbClr val="9966FF"/>
                      </a:solidFill>
                      <a:prstDash val="solid"/>
                    </a:lnT>
                    <a:lnB w="12700">
                      <a:solidFill>
                        <a:srgbClr val="9966FF"/>
                      </a:solidFill>
                      <a:prstDash val="solid"/>
                    </a:lnB>
                    <a:solidFill>
                      <a:srgbClr val="091D5D"/>
                    </a:solidFill>
                  </a:tcPr>
                </a:tc>
                <a:tc>
                  <a:txBody>
                    <a:bodyPr/>
                    <a:lstStyle/>
                    <a:p>
                      <a:pPr marL="337820">
                        <a:lnSpc>
                          <a:spcPct val="100000"/>
                        </a:lnSpc>
                        <a:spcBef>
                          <a:spcPts val="170"/>
                        </a:spcBef>
                      </a:pPr>
                      <a:r>
                        <a:rPr sz="1400" b="1" spc="-10" dirty="0">
                          <a:solidFill>
                            <a:srgbClr val="FFFFFF"/>
                          </a:solidFill>
                          <a:latin typeface="Arial"/>
                          <a:cs typeface="Arial"/>
                        </a:rPr>
                        <a:t>Definition</a:t>
                      </a:r>
                      <a:endParaRPr sz="1400">
                        <a:latin typeface="Arial"/>
                        <a:cs typeface="Arial"/>
                      </a:endParaRPr>
                    </a:p>
                  </a:txBody>
                  <a:tcPr marL="0" marR="0" marT="21590" marB="0">
                    <a:lnR w="12700">
                      <a:solidFill>
                        <a:srgbClr val="9966FF"/>
                      </a:solidFill>
                      <a:prstDash val="solid"/>
                    </a:lnR>
                    <a:lnT w="12700">
                      <a:solidFill>
                        <a:srgbClr val="9966FF"/>
                      </a:solidFill>
                      <a:prstDash val="solid"/>
                    </a:lnT>
                    <a:lnB w="12700">
                      <a:solidFill>
                        <a:srgbClr val="9966FF"/>
                      </a:solidFill>
                      <a:prstDash val="solid"/>
                    </a:lnB>
                    <a:solidFill>
                      <a:srgbClr val="091D5D"/>
                    </a:solidFill>
                  </a:tcPr>
                </a:tc>
                <a:extLst>
                  <a:ext uri="{0D108BD9-81ED-4DB2-BD59-A6C34878D82A}">
                    <a16:rowId xmlns:a16="http://schemas.microsoft.com/office/drawing/2014/main" val="10000"/>
                  </a:ext>
                </a:extLst>
              </a:tr>
              <a:tr h="518160">
                <a:tc>
                  <a:txBody>
                    <a:bodyPr/>
                    <a:lstStyle/>
                    <a:p>
                      <a:pPr marL="78740">
                        <a:lnSpc>
                          <a:spcPct val="100000"/>
                        </a:lnSpc>
                        <a:spcBef>
                          <a:spcPts val="170"/>
                        </a:spcBef>
                      </a:pPr>
                      <a:r>
                        <a:rPr sz="1400" spc="-10" dirty="0">
                          <a:solidFill>
                            <a:srgbClr val="091D5D"/>
                          </a:solidFill>
                          <a:latin typeface="Arial"/>
                          <a:cs typeface="Arial"/>
                        </a:rPr>
                        <a:t>In-progress</a:t>
                      </a:r>
                      <a:endParaRPr sz="1400">
                        <a:latin typeface="Arial"/>
                        <a:cs typeface="Arial"/>
                      </a:endParaRPr>
                    </a:p>
                  </a:txBody>
                  <a:tcPr marL="0" marR="0" marT="21590" marB="0">
                    <a:lnL w="12700">
                      <a:solidFill>
                        <a:srgbClr val="9966FF"/>
                      </a:solidFill>
                      <a:prstDash val="solid"/>
                    </a:lnL>
                    <a:lnT w="12700">
                      <a:solidFill>
                        <a:srgbClr val="9966FF"/>
                      </a:solidFill>
                      <a:prstDash val="solid"/>
                    </a:lnT>
                    <a:lnB w="12700">
                      <a:solidFill>
                        <a:srgbClr val="9966FF"/>
                      </a:solidFill>
                      <a:prstDash val="solid"/>
                    </a:lnB>
                    <a:solidFill>
                      <a:srgbClr val="EEEAFF"/>
                    </a:solidFill>
                  </a:tcPr>
                </a:tc>
                <a:tc>
                  <a:txBody>
                    <a:bodyPr/>
                    <a:lstStyle/>
                    <a:p>
                      <a:pPr marL="337820">
                        <a:lnSpc>
                          <a:spcPct val="100000"/>
                        </a:lnSpc>
                        <a:spcBef>
                          <a:spcPts val="170"/>
                        </a:spcBef>
                      </a:pPr>
                      <a:r>
                        <a:rPr sz="1400" dirty="0">
                          <a:solidFill>
                            <a:srgbClr val="091D5D"/>
                          </a:solidFill>
                          <a:latin typeface="Arial"/>
                          <a:cs typeface="Arial"/>
                        </a:rPr>
                        <a:t>This</a:t>
                      </a:r>
                      <a:r>
                        <a:rPr sz="1400" spc="-40" dirty="0">
                          <a:solidFill>
                            <a:srgbClr val="091D5D"/>
                          </a:solidFill>
                          <a:latin typeface="Arial"/>
                          <a:cs typeface="Arial"/>
                        </a:rPr>
                        <a:t> </a:t>
                      </a:r>
                      <a:r>
                        <a:rPr sz="1400" dirty="0">
                          <a:solidFill>
                            <a:srgbClr val="091D5D"/>
                          </a:solidFill>
                          <a:latin typeface="Arial"/>
                          <a:cs typeface="Arial"/>
                        </a:rPr>
                        <a:t>term</a:t>
                      </a:r>
                      <a:r>
                        <a:rPr sz="1400" spc="-30"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used</a:t>
                      </a:r>
                      <a:r>
                        <a:rPr sz="1400" spc="-15" dirty="0">
                          <a:solidFill>
                            <a:srgbClr val="091D5D"/>
                          </a:solidFill>
                          <a:latin typeface="Arial"/>
                          <a:cs typeface="Arial"/>
                        </a:rPr>
                        <a:t> when</a:t>
                      </a:r>
                      <a:r>
                        <a:rPr sz="1400" spc="-20" dirty="0">
                          <a:solidFill>
                            <a:srgbClr val="091D5D"/>
                          </a:solidFill>
                          <a:latin typeface="Arial"/>
                          <a:cs typeface="Arial"/>
                        </a:rPr>
                        <a:t> </a:t>
                      </a:r>
                      <a:r>
                        <a:rPr sz="1400" dirty="0">
                          <a:solidFill>
                            <a:srgbClr val="091D5D"/>
                          </a:solidFill>
                          <a:latin typeface="Arial"/>
                          <a:cs typeface="Arial"/>
                        </a:rPr>
                        <a:t>a</a:t>
                      </a:r>
                      <a:r>
                        <a:rPr sz="1400" spc="-10" dirty="0">
                          <a:solidFill>
                            <a:srgbClr val="091D5D"/>
                          </a:solidFill>
                          <a:latin typeface="Arial"/>
                          <a:cs typeface="Arial"/>
                        </a:rPr>
                        <a:t> </a:t>
                      </a:r>
                      <a:r>
                        <a:rPr sz="1400" spc="-5" dirty="0">
                          <a:solidFill>
                            <a:srgbClr val="091D5D"/>
                          </a:solidFill>
                          <a:latin typeface="Arial"/>
                          <a:cs typeface="Arial"/>
                        </a:rPr>
                        <a:t>document</a:t>
                      </a:r>
                      <a:r>
                        <a:rPr sz="1400" spc="-50" dirty="0">
                          <a:solidFill>
                            <a:srgbClr val="091D5D"/>
                          </a:solidFill>
                          <a:latin typeface="Arial"/>
                          <a:cs typeface="Arial"/>
                        </a:rPr>
                        <a:t> </a:t>
                      </a:r>
                      <a:r>
                        <a:rPr sz="1400" dirty="0">
                          <a:solidFill>
                            <a:srgbClr val="091D5D"/>
                          </a:solidFill>
                          <a:latin typeface="Arial"/>
                          <a:cs typeface="Arial"/>
                        </a:rPr>
                        <a:t>has</a:t>
                      </a:r>
                      <a:r>
                        <a:rPr sz="1400" spc="-45" dirty="0">
                          <a:solidFill>
                            <a:srgbClr val="091D5D"/>
                          </a:solidFill>
                          <a:latin typeface="Arial"/>
                          <a:cs typeface="Arial"/>
                        </a:rPr>
                        <a:t> </a:t>
                      </a:r>
                      <a:r>
                        <a:rPr sz="1400" dirty="0">
                          <a:solidFill>
                            <a:srgbClr val="091D5D"/>
                          </a:solidFill>
                          <a:latin typeface="Arial"/>
                          <a:cs typeface="Arial"/>
                        </a:rPr>
                        <a:t>been</a:t>
                      </a:r>
                      <a:r>
                        <a:rPr sz="1400" spc="-55" dirty="0">
                          <a:solidFill>
                            <a:srgbClr val="091D5D"/>
                          </a:solidFill>
                          <a:latin typeface="Arial"/>
                          <a:cs typeface="Arial"/>
                        </a:rPr>
                        <a:t> </a:t>
                      </a:r>
                      <a:r>
                        <a:rPr sz="1400" dirty="0">
                          <a:solidFill>
                            <a:srgbClr val="091D5D"/>
                          </a:solidFill>
                          <a:latin typeface="Arial"/>
                          <a:cs typeface="Arial"/>
                        </a:rPr>
                        <a:t>created</a:t>
                      </a:r>
                      <a:r>
                        <a:rPr sz="1400" spc="-45" dirty="0">
                          <a:solidFill>
                            <a:srgbClr val="091D5D"/>
                          </a:solidFill>
                          <a:latin typeface="Arial"/>
                          <a:cs typeface="Arial"/>
                        </a:rPr>
                        <a:t> </a:t>
                      </a:r>
                      <a:r>
                        <a:rPr sz="1400" dirty="0">
                          <a:solidFill>
                            <a:srgbClr val="091D5D"/>
                          </a:solidFill>
                          <a:latin typeface="Arial"/>
                          <a:cs typeface="Arial"/>
                        </a:rPr>
                        <a:t>but</a:t>
                      </a:r>
                      <a:r>
                        <a:rPr sz="1400" spc="-40" dirty="0">
                          <a:solidFill>
                            <a:srgbClr val="091D5D"/>
                          </a:solidFill>
                          <a:latin typeface="Arial"/>
                          <a:cs typeface="Arial"/>
                        </a:rPr>
                        <a:t> </a:t>
                      </a:r>
                      <a:r>
                        <a:rPr sz="1400" dirty="0">
                          <a:solidFill>
                            <a:srgbClr val="091D5D"/>
                          </a:solidFill>
                          <a:latin typeface="Arial"/>
                          <a:cs typeface="Arial"/>
                        </a:rPr>
                        <a:t>is</a:t>
                      </a:r>
                      <a:r>
                        <a:rPr sz="1400" spc="-5" dirty="0">
                          <a:solidFill>
                            <a:srgbClr val="091D5D"/>
                          </a:solidFill>
                          <a:latin typeface="Arial"/>
                          <a:cs typeface="Arial"/>
                        </a:rPr>
                        <a:t> </a:t>
                      </a:r>
                      <a:r>
                        <a:rPr sz="1400" dirty="0">
                          <a:solidFill>
                            <a:srgbClr val="091D5D"/>
                          </a:solidFill>
                          <a:latin typeface="Arial"/>
                          <a:cs typeface="Arial"/>
                        </a:rPr>
                        <a:t>not</a:t>
                      </a:r>
                      <a:r>
                        <a:rPr sz="1400" spc="-40" dirty="0">
                          <a:solidFill>
                            <a:srgbClr val="091D5D"/>
                          </a:solidFill>
                          <a:latin typeface="Arial"/>
                          <a:cs typeface="Arial"/>
                        </a:rPr>
                        <a:t> </a:t>
                      </a:r>
                      <a:r>
                        <a:rPr sz="1400" spc="10" dirty="0">
                          <a:solidFill>
                            <a:srgbClr val="091D5D"/>
                          </a:solidFill>
                          <a:latin typeface="Arial"/>
                          <a:cs typeface="Arial"/>
                        </a:rPr>
                        <a:t>submitted</a:t>
                      </a:r>
                      <a:r>
                        <a:rPr lang="en-US" sz="1400" spc="10" dirty="0">
                          <a:solidFill>
                            <a:srgbClr val="091D5D"/>
                          </a:solidFill>
                          <a:latin typeface="Arial"/>
                          <a:cs typeface="Arial"/>
                        </a:rPr>
                        <a:t> </a:t>
                      </a:r>
                      <a:r>
                        <a:rPr sz="1400" spc="10" dirty="0">
                          <a:solidFill>
                            <a:srgbClr val="091D5D"/>
                          </a:solidFill>
                          <a:latin typeface="Arial"/>
                          <a:cs typeface="Arial"/>
                        </a:rPr>
                        <a:t>or</a:t>
                      </a:r>
                      <a:endParaRPr sz="1400" dirty="0">
                        <a:latin typeface="Arial"/>
                        <a:cs typeface="Arial"/>
                      </a:endParaRPr>
                    </a:p>
                    <a:p>
                      <a:pPr marL="337820">
                        <a:lnSpc>
                          <a:spcPct val="100000"/>
                        </a:lnSpc>
                      </a:pPr>
                      <a:r>
                        <a:rPr sz="1400" dirty="0">
                          <a:solidFill>
                            <a:srgbClr val="091D5D"/>
                          </a:solidFill>
                          <a:latin typeface="Arial"/>
                          <a:cs typeface="Arial"/>
                        </a:rPr>
                        <a:t>finalized</a:t>
                      </a:r>
                      <a:endParaRPr sz="1400" dirty="0">
                        <a:latin typeface="Arial"/>
                        <a:cs typeface="Arial"/>
                      </a:endParaRPr>
                    </a:p>
                  </a:txBody>
                  <a:tcPr marL="0" marR="0" marT="21590" marB="0">
                    <a:lnR w="12700">
                      <a:solidFill>
                        <a:srgbClr val="9966FF"/>
                      </a:solidFill>
                      <a:prstDash val="solid"/>
                    </a:lnR>
                    <a:lnT w="12700">
                      <a:solidFill>
                        <a:srgbClr val="9966FF"/>
                      </a:solidFill>
                      <a:prstDash val="solid"/>
                    </a:lnT>
                    <a:lnB w="12700">
                      <a:solidFill>
                        <a:srgbClr val="9966FF"/>
                      </a:solidFill>
                      <a:prstDash val="solid"/>
                    </a:lnB>
                    <a:solidFill>
                      <a:srgbClr val="EEEAFF"/>
                    </a:solidFill>
                  </a:tcPr>
                </a:tc>
                <a:extLst>
                  <a:ext uri="{0D108BD9-81ED-4DB2-BD59-A6C34878D82A}">
                    <a16:rowId xmlns:a16="http://schemas.microsoft.com/office/drawing/2014/main" val="10001"/>
                  </a:ext>
                </a:extLst>
              </a:tr>
              <a:tr h="434339">
                <a:tc>
                  <a:txBody>
                    <a:bodyPr/>
                    <a:lstStyle/>
                    <a:p>
                      <a:pPr marL="78740">
                        <a:lnSpc>
                          <a:spcPct val="100000"/>
                        </a:lnSpc>
                        <a:spcBef>
                          <a:spcPts val="175"/>
                        </a:spcBef>
                      </a:pPr>
                      <a:r>
                        <a:rPr sz="1400" spc="-5" dirty="0">
                          <a:solidFill>
                            <a:srgbClr val="091D5D"/>
                          </a:solidFill>
                          <a:latin typeface="Arial"/>
                          <a:cs typeface="Arial"/>
                        </a:rPr>
                        <a:t>Submitted</a:t>
                      </a:r>
                      <a:endParaRPr sz="1400">
                        <a:latin typeface="Arial"/>
                        <a:cs typeface="Arial"/>
                      </a:endParaRPr>
                    </a:p>
                  </a:txBody>
                  <a:tcPr marL="0" marR="0" marT="22225" marB="0">
                    <a:lnL w="12700">
                      <a:solidFill>
                        <a:srgbClr val="9966FF"/>
                      </a:solidFill>
                      <a:prstDash val="solid"/>
                    </a:lnL>
                    <a:lnT w="12700">
                      <a:solidFill>
                        <a:srgbClr val="9966FF"/>
                      </a:solidFill>
                      <a:prstDash val="solid"/>
                    </a:lnT>
                    <a:lnB w="12700">
                      <a:solidFill>
                        <a:srgbClr val="9966FF"/>
                      </a:solidFill>
                      <a:prstDash val="solid"/>
                    </a:lnB>
                  </a:tcPr>
                </a:tc>
                <a:tc>
                  <a:txBody>
                    <a:bodyPr/>
                    <a:lstStyle/>
                    <a:p>
                      <a:pPr marL="337820">
                        <a:lnSpc>
                          <a:spcPct val="100000"/>
                        </a:lnSpc>
                        <a:spcBef>
                          <a:spcPts val="175"/>
                        </a:spcBef>
                      </a:pPr>
                      <a:r>
                        <a:rPr sz="1400" spc="-5" dirty="0">
                          <a:solidFill>
                            <a:srgbClr val="091D5D"/>
                          </a:solidFill>
                          <a:latin typeface="Arial"/>
                          <a:cs typeface="Arial"/>
                        </a:rPr>
                        <a:t>This</a:t>
                      </a:r>
                      <a:r>
                        <a:rPr sz="1400" spc="-40" dirty="0">
                          <a:solidFill>
                            <a:srgbClr val="091D5D"/>
                          </a:solidFill>
                          <a:latin typeface="Arial"/>
                          <a:cs typeface="Arial"/>
                        </a:rPr>
                        <a:t> </a:t>
                      </a:r>
                      <a:r>
                        <a:rPr sz="1400" dirty="0">
                          <a:solidFill>
                            <a:srgbClr val="091D5D"/>
                          </a:solidFill>
                          <a:latin typeface="Arial"/>
                          <a:cs typeface="Arial"/>
                        </a:rPr>
                        <a:t>term</a:t>
                      </a:r>
                      <a:r>
                        <a:rPr sz="1400" spc="-25"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used</a:t>
                      </a:r>
                      <a:r>
                        <a:rPr sz="1400" spc="-15" dirty="0">
                          <a:solidFill>
                            <a:srgbClr val="091D5D"/>
                          </a:solidFill>
                          <a:latin typeface="Arial"/>
                          <a:cs typeface="Arial"/>
                        </a:rPr>
                        <a:t> when</a:t>
                      </a:r>
                      <a:r>
                        <a:rPr sz="1400" spc="-20" dirty="0">
                          <a:solidFill>
                            <a:srgbClr val="091D5D"/>
                          </a:solidFill>
                          <a:latin typeface="Arial"/>
                          <a:cs typeface="Arial"/>
                        </a:rPr>
                        <a:t> </a:t>
                      </a:r>
                      <a:r>
                        <a:rPr sz="1400" dirty="0">
                          <a:solidFill>
                            <a:srgbClr val="091D5D"/>
                          </a:solidFill>
                          <a:latin typeface="Arial"/>
                          <a:cs typeface="Arial"/>
                        </a:rPr>
                        <a:t>the</a:t>
                      </a:r>
                      <a:r>
                        <a:rPr sz="1400" spc="-20" dirty="0">
                          <a:solidFill>
                            <a:srgbClr val="091D5D"/>
                          </a:solidFill>
                          <a:latin typeface="Arial"/>
                          <a:cs typeface="Arial"/>
                        </a:rPr>
                        <a:t> </a:t>
                      </a:r>
                      <a:r>
                        <a:rPr sz="1400" dirty="0">
                          <a:solidFill>
                            <a:srgbClr val="091D5D"/>
                          </a:solidFill>
                          <a:latin typeface="Arial"/>
                          <a:cs typeface="Arial"/>
                        </a:rPr>
                        <a:t>initial</a:t>
                      </a:r>
                      <a:r>
                        <a:rPr sz="1400" spc="-15" dirty="0">
                          <a:solidFill>
                            <a:srgbClr val="091D5D"/>
                          </a:solidFill>
                          <a:latin typeface="Arial"/>
                          <a:cs typeface="Arial"/>
                        </a:rPr>
                        <a:t> </a:t>
                      </a:r>
                      <a:r>
                        <a:rPr sz="1400" spc="-5" dirty="0">
                          <a:solidFill>
                            <a:srgbClr val="091D5D"/>
                          </a:solidFill>
                          <a:latin typeface="Arial"/>
                          <a:cs typeface="Arial"/>
                        </a:rPr>
                        <a:t>report</a:t>
                      </a:r>
                      <a:r>
                        <a:rPr sz="1400" spc="-50" dirty="0">
                          <a:solidFill>
                            <a:srgbClr val="091D5D"/>
                          </a:solidFill>
                          <a:latin typeface="Arial"/>
                          <a:cs typeface="Arial"/>
                        </a:rPr>
                        <a:t> </a:t>
                      </a:r>
                      <a:r>
                        <a:rPr sz="1400" dirty="0">
                          <a:solidFill>
                            <a:srgbClr val="091D5D"/>
                          </a:solidFill>
                          <a:latin typeface="Arial"/>
                          <a:cs typeface="Arial"/>
                        </a:rPr>
                        <a:t>has</a:t>
                      </a:r>
                      <a:r>
                        <a:rPr sz="1400" spc="-40" dirty="0">
                          <a:solidFill>
                            <a:srgbClr val="091D5D"/>
                          </a:solidFill>
                          <a:latin typeface="Arial"/>
                          <a:cs typeface="Arial"/>
                        </a:rPr>
                        <a:t> </a:t>
                      </a:r>
                      <a:r>
                        <a:rPr sz="1400" dirty="0">
                          <a:solidFill>
                            <a:srgbClr val="091D5D"/>
                          </a:solidFill>
                          <a:latin typeface="Arial"/>
                          <a:cs typeface="Arial"/>
                        </a:rPr>
                        <a:t>been</a:t>
                      </a:r>
                      <a:r>
                        <a:rPr sz="1400" spc="-175" dirty="0">
                          <a:solidFill>
                            <a:srgbClr val="091D5D"/>
                          </a:solidFill>
                          <a:latin typeface="Arial"/>
                          <a:cs typeface="Arial"/>
                        </a:rPr>
                        <a:t> </a:t>
                      </a:r>
                      <a:r>
                        <a:rPr sz="1400" spc="-10" dirty="0">
                          <a:solidFill>
                            <a:srgbClr val="091D5D"/>
                          </a:solidFill>
                          <a:latin typeface="Arial"/>
                          <a:cs typeface="Arial"/>
                        </a:rPr>
                        <a:t>completed</a:t>
                      </a:r>
                      <a:endParaRPr sz="1400">
                        <a:latin typeface="Arial"/>
                        <a:cs typeface="Arial"/>
                      </a:endParaRPr>
                    </a:p>
                  </a:txBody>
                  <a:tcPr marL="0" marR="0" marT="22225" marB="0">
                    <a:lnR w="12700">
                      <a:solidFill>
                        <a:srgbClr val="9966FF"/>
                      </a:solidFill>
                      <a:prstDash val="solid"/>
                    </a:lnR>
                    <a:lnT w="12700">
                      <a:solidFill>
                        <a:srgbClr val="9966FF"/>
                      </a:solidFill>
                      <a:prstDash val="solid"/>
                    </a:lnT>
                    <a:lnB w="12700">
                      <a:solidFill>
                        <a:srgbClr val="9966FF"/>
                      </a:solidFill>
                      <a:prstDash val="solid"/>
                    </a:lnB>
                  </a:tcPr>
                </a:tc>
                <a:extLst>
                  <a:ext uri="{0D108BD9-81ED-4DB2-BD59-A6C34878D82A}">
                    <a16:rowId xmlns:a16="http://schemas.microsoft.com/office/drawing/2014/main" val="10002"/>
                  </a:ext>
                </a:extLst>
              </a:tr>
              <a:tr h="731519">
                <a:tc>
                  <a:txBody>
                    <a:bodyPr/>
                    <a:lstStyle/>
                    <a:p>
                      <a:pPr marL="78740">
                        <a:lnSpc>
                          <a:spcPct val="100000"/>
                        </a:lnSpc>
                        <a:spcBef>
                          <a:spcPts val="175"/>
                        </a:spcBef>
                      </a:pPr>
                      <a:r>
                        <a:rPr sz="1400" spc="-5" dirty="0">
                          <a:solidFill>
                            <a:srgbClr val="091D5D"/>
                          </a:solidFill>
                          <a:latin typeface="Arial"/>
                          <a:cs typeface="Arial"/>
                        </a:rPr>
                        <a:t>Finalized</a:t>
                      </a:r>
                      <a:endParaRPr sz="1400">
                        <a:latin typeface="Arial"/>
                        <a:cs typeface="Arial"/>
                      </a:endParaRPr>
                    </a:p>
                  </a:txBody>
                  <a:tcPr marL="0" marR="0" marT="22225" marB="0">
                    <a:lnL w="12700">
                      <a:solidFill>
                        <a:srgbClr val="9966FF"/>
                      </a:solidFill>
                      <a:prstDash val="solid"/>
                    </a:lnL>
                    <a:lnT w="12700">
                      <a:solidFill>
                        <a:srgbClr val="9966FF"/>
                      </a:solidFill>
                      <a:prstDash val="solid"/>
                    </a:lnT>
                    <a:lnB w="12700">
                      <a:solidFill>
                        <a:srgbClr val="9966FF"/>
                      </a:solidFill>
                      <a:prstDash val="solid"/>
                    </a:lnB>
                    <a:solidFill>
                      <a:srgbClr val="EEEAFF"/>
                    </a:solidFill>
                  </a:tcPr>
                </a:tc>
                <a:tc>
                  <a:txBody>
                    <a:bodyPr/>
                    <a:lstStyle/>
                    <a:p>
                      <a:pPr marL="337820">
                        <a:lnSpc>
                          <a:spcPct val="100000"/>
                        </a:lnSpc>
                        <a:spcBef>
                          <a:spcPts val="175"/>
                        </a:spcBef>
                      </a:pPr>
                      <a:r>
                        <a:rPr sz="1400" dirty="0">
                          <a:solidFill>
                            <a:srgbClr val="091D5D"/>
                          </a:solidFill>
                          <a:latin typeface="Arial"/>
                          <a:cs typeface="Arial"/>
                        </a:rPr>
                        <a:t>This</a:t>
                      </a:r>
                      <a:r>
                        <a:rPr sz="1400" spc="-40" dirty="0">
                          <a:solidFill>
                            <a:srgbClr val="091D5D"/>
                          </a:solidFill>
                          <a:latin typeface="Arial"/>
                          <a:cs typeface="Arial"/>
                        </a:rPr>
                        <a:t> </a:t>
                      </a:r>
                      <a:r>
                        <a:rPr sz="1400" dirty="0">
                          <a:solidFill>
                            <a:srgbClr val="091D5D"/>
                          </a:solidFill>
                          <a:latin typeface="Arial"/>
                          <a:cs typeface="Arial"/>
                        </a:rPr>
                        <a:t>term</a:t>
                      </a:r>
                      <a:r>
                        <a:rPr sz="1400" spc="-30"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used</a:t>
                      </a:r>
                      <a:r>
                        <a:rPr sz="1400" spc="-15" dirty="0">
                          <a:solidFill>
                            <a:srgbClr val="091D5D"/>
                          </a:solidFill>
                          <a:latin typeface="Arial"/>
                          <a:cs typeface="Arial"/>
                        </a:rPr>
                        <a:t> when</a:t>
                      </a:r>
                      <a:r>
                        <a:rPr sz="1400" spc="-20" dirty="0">
                          <a:solidFill>
                            <a:srgbClr val="091D5D"/>
                          </a:solidFill>
                          <a:latin typeface="Arial"/>
                          <a:cs typeface="Arial"/>
                        </a:rPr>
                        <a:t> </a:t>
                      </a:r>
                      <a:r>
                        <a:rPr sz="1400" dirty="0">
                          <a:solidFill>
                            <a:srgbClr val="091D5D"/>
                          </a:solidFill>
                          <a:latin typeface="Arial"/>
                          <a:cs typeface="Arial"/>
                        </a:rPr>
                        <a:t>the</a:t>
                      </a:r>
                      <a:r>
                        <a:rPr sz="1400" spc="-25" dirty="0">
                          <a:solidFill>
                            <a:srgbClr val="091D5D"/>
                          </a:solidFill>
                          <a:latin typeface="Arial"/>
                          <a:cs typeface="Arial"/>
                        </a:rPr>
                        <a:t> </a:t>
                      </a:r>
                      <a:r>
                        <a:rPr sz="1400" dirty="0">
                          <a:solidFill>
                            <a:srgbClr val="091D5D"/>
                          </a:solidFill>
                          <a:latin typeface="Arial"/>
                          <a:cs typeface="Arial"/>
                        </a:rPr>
                        <a:t>final</a:t>
                      </a:r>
                      <a:r>
                        <a:rPr sz="1400" spc="-35" dirty="0">
                          <a:solidFill>
                            <a:srgbClr val="091D5D"/>
                          </a:solidFill>
                          <a:latin typeface="Arial"/>
                          <a:cs typeface="Arial"/>
                        </a:rPr>
                        <a:t> </a:t>
                      </a:r>
                      <a:r>
                        <a:rPr sz="1400" dirty="0">
                          <a:solidFill>
                            <a:srgbClr val="091D5D"/>
                          </a:solidFill>
                          <a:latin typeface="Arial"/>
                          <a:cs typeface="Arial"/>
                        </a:rPr>
                        <a:t>version</a:t>
                      </a:r>
                      <a:r>
                        <a:rPr sz="1400" spc="-55" dirty="0">
                          <a:solidFill>
                            <a:srgbClr val="091D5D"/>
                          </a:solidFill>
                          <a:latin typeface="Arial"/>
                          <a:cs typeface="Arial"/>
                        </a:rPr>
                        <a:t> </a:t>
                      </a:r>
                      <a:r>
                        <a:rPr sz="1400" dirty="0">
                          <a:solidFill>
                            <a:srgbClr val="091D5D"/>
                          </a:solidFill>
                          <a:latin typeface="Arial"/>
                          <a:cs typeface="Arial"/>
                        </a:rPr>
                        <a:t>of</a:t>
                      </a:r>
                      <a:r>
                        <a:rPr sz="1400" spc="-25" dirty="0">
                          <a:solidFill>
                            <a:srgbClr val="091D5D"/>
                          </a:solidFill>
                          <a:latin typeface="Arial"/>
                          <a:cs typeface="Arial"/>
                        </a:rPr>
                        <a:t> </a:t>
                      </a:r>
                      <a:r>
                        <a:rPr sz="1400" dirty="0">
                          <a:solidFill>
                            <a:srgbClr val="091D5D"/>
                          </a:solidFill>
                          <a:latin typeface="Arial"/>
                          <a:cs typeface="Arial"/>
                        </a:rPr>
                        <a:t>a</a:t>
                      </a:r>
                      <a:r>
                        <a:rPr sz="1400" spc="-10" dirty="0">
                          <a:solidFill>
                            <a:srgbClr val="091D5D"/>
                          </a:solidFill>
                          <a:latin typeface="Arial"/>
                          <a:cs typeface="Arial"/>
                        </a:rPr>
                        <a:t> </a:t>
                      </a:r>
                      <a:r>
                        <a:rPr sz="1400" spc="-5" dirty="0">
                          <a:solidFill>
                            <a:srgbClr val="091D5D"/>
                          </a:solidFill>
                          <a:latin typeface="Arial"/>
                          <a:cs typeface="Arial"/>
                        </a:rPr>
                        <a:t>document</a:t>
                      </a:r>
                      <a:r>
                        <a:rPr sz="1400" spc="-50" dirty="0">
                          <a:solidFill>
                            <a:srgbClr val="091D5D"/>
                          </a:solidFill>
                          <a:latin typeface="Arial"/>
                          <a:cs typeface="Arial"/>
                        </a:rPr>
                        <a:t> </a:t>
                      </a:r>
                      <a:r>
                        <a:rPr sz="1400" dirty="0">
                          <a:solidFill>
                            <a:srgbClr val="091D5D"/>
                          </a:solidFill>
                          <a:latin typeface="Arial"/>
                          <a:cs typeface="Arial"/>
                        </a:rPr>
                        <a:t>has</a:t>
                      </a:r>
                      <a:r>
                        <a:rPr sz="1400" spc="-45" dirty="0">
                          <a:solidFill>
                            <a:srgbClr val="091D5D"/>
                          </a:solidFill>
                          <a:latin typeface="Arial"/>
                          <a:cs typeface="Arial"/>
                        </a:rPr>
                        <a:t> </a:t>
                      </a:r>
                      <a:r>
                        <a:rPr sz="1400" dirty="0">
                          <a:solidFill>
                            <a:srgbClr val="091D5D"/>
                          </a:solidFill>
                          <a:latin typeface="Arial"/>
                          <a:cs typeface="Arial"/>
                        </a:rPr>
                        <a:t>been</a:t>
                      </a:r>
                      <a:r>
                        <a:rPr sz="1400" spc="-45" dirty="0">
                          <a:solidFill>
                            <a:srgbClr val="091D5D"/>
                          </a:solidFill>
                          <a:latin typeface="Arial"/>
                          <a:cs typeface="Arial"/>
                        </a:rPr>
                        <a:t> </a:t>
                      </a:r>
                      <a:r>
                        <a:rPr sz="1400" spc="-5" dirty="0">
                          <a:solidFill>
                            <a:srgbClr val="091D5D"/>
                          </a:solidFill>
                          <a:latin typeface="Arial"/>
                          <a:cs typeface="Arial"/>
                        </a:rPr>
                        <a:t>completed</a:t>
                      </a:r>
                      <a:endParaRPr sz="1400">
                        <a:latin typeface="Arial"/>
                        <a:cs typeface="Arial"/>
                      </a:endParaRPr>
                    </a:p>
                    <a:p>
                      <a:pPr marL="337820">
                        <a:lnSpc>
                          <a:spcPct val="100000"/>
                        </a:lnSpc>
                      </a:pPr>
                      <a:r>
                        <a:rPr sz="1400" spc="-5" dirty="0">
                          <a:solidFill>
                            <a:srgbClr val="091D5D"/>
                          </a:solidFill>
                          <a:latin typeface="Arial"/>
                          <a:cs typeface="Arial"/>
                        </a:rPr>
                        <a:t>and </a:t>
                      </a:r>
                      <a:r>
                        <a:rPr sz="1400" dirty="0">
                          <a:solidFill>
                            <a:srgbClr val="091D5D"/>
                          </a:solidFill>
                          <a:latin typeface="Arial"/>
                          <a:cs typeface="Arial"/>
                        </a:rPr>
                        <a:t>sent to the </a:t>
                      </a:r>
                      <a:r>
                        <a:rPr sz="1400" spc="-5" dirty="0">
                          <a:solidFill>
                            <a:srgbClr val="091D5D"/>
                          </a:solidFill>
                          <a:latin typeface="Arial"/>
                          <a:cs typeface="Arial"/>
                        </a:rPr>
                        <a:t>DDS Clinical</a:t>
                      </a:r>
                      <a:r>
                        <a:rPr sz="1400" spc="-280" dirty="0">
                          <a:solidFill>
                            <a:srgbClr val="091D5D"/>
                          </a:solidFill>
                          <a:latin typeface="Arial"/>
                          <a:cs typeface="Arial"/>
                        </a:rPr>
                        <a:t> </a:t>
                      </a:r>
                      <a:r>
                        <a:rPr sz="1400" spc="-5" dirty="0">
                          <a:solidFill>
                            <a:srgbClr val="091D5D"/>
                          </a:solidFill>
                          <a:latin typeface="Arial"/>
                          <a:cs typeface="Arial"/>
                        </a:rPr>
                        <a:t>Manager</a:t>
                      </a:r>
                      <a:endParaRPr sz="1400">
                        <a:latin typeface="Arial"/>
                        <a:cs typeface="Arial"/>
                      </a:endParaRPr>
                    </a:p>
                    <a:p>
                      <a:pPr marL="337820">
                        <a:lnSpc>
                          <a:spcPct val="100000"/>
                        </a:lnSpc>
                      </a:pPr>
                      <a:r>
                        <a:rPr sz="1400" spc="-5" dirty="0">
                          <a:solidFill>
                            <a:srgbClr val="091D5D"/>
                          </a:solidFill>
                          <a:latin typeface="Arial"/>
                          <a:cs typeface="Arial"/>
                        </a:rPr>
                        <a:t>Note:</a:t>
                      </a:r>
                      <a:r>
                        <a:rPr sz="1400" spc="-50" dirty="0">
                          <a:solidFill>
                            <a:srgbClr val="091D5D"/>
                          </a:solidFill>
                          <a:latin typeface="Arial"/>
                          <a:cs typeface="Arial"/>
                        </a:rPr>
                        <a:t> </a:t>
                      </a:r>
                      <a:r>
                        <a:rPr sz="1400" dirty="0">
                          <a:solidFill>
                            <a:srgbClr val="091D5D"/>
                          </a:solidFill>
                          <a:latin typeface="Arial"/>
                          <a:cs typeface="Arial"/>
                        </a:rPr>
                        <a:t>a</a:t>
                      </a:r>
                      <a:r>
                        <a:rPr sz="1400" spc="-10" dirty="0">
                          <a:solidFill>
                            <a:srgbClr val="091D5D"/>
                          </a:solidFill>
                          <a:latin typeface="Arial"/>
                          <a:cs typeface="Arial"/>
                        </a:rPr>
                        <a:t> </a:t>
                      </a:r>
                      <a:r>
                        <a:rPr sz="1400" dirty="0">
                          <a:solidFill>
                            <a:srgbClr val="091D5D"/>
                          </a:solidFill>
                          <a:latin typeface="Arial"/>
                          <a:cs typeface="Arial"/>
                        </a:rPr>
                        <a:t>finalized</a:t>
                      </a:r>
                      <a:r>
                        <a:rPr sz="1400" spc="-40" dirty="0">
                          <a:solidFill>
                            <a:srgbClr val="091D5D"/>
                          </a:solidFill>
                          <a:latin typeface="Arial"/>
                          <a:cs typeface="Arial"/>
                        </a:rPr>
                        <a:t> </a:t>
                      </a:r>
                      <a:r>
                        <a:rPr sz="1400" spc="-5" dirty="0">
                          <a:solidFill>
                            <a:srgbClr val="091D5D"/>
                          </a:solidFill>
                          <a:latin typeface="Arial"/>
                          <a:cs typeface="Arial"/>
                        </a:rPr>
                        <a:t>report</a:t>
                      </a:r>
                      <a:r>
                        <a:rPr sz="1400" spc="-50"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not</a:t>
                      </a:r>
                      <a:r>
                        <a:rPr sz="1400" spc="-40" dirty="0">
                          <a:solidFill>
                            <a:srgbClr val="091D5D"/>
                          </a:solidFill>
                          <a:latin typeface="Arial"/>
                          <a:cs typeface="Arial"/>
                        </a:rPr>
                        <a:t> </a:t>
                      </a:r>
                      <a:r>
                        <a:rPr sz="1400" spc="-5" dirty="0">
                          <a:solidFill>
                            <a:srgbClr val="091D5D"/>
                          </a:solidFill>
                          <a:latin typeface="Arial"/>
                          <a:cs typeface="Arial"/>
                        </a:rPr>
                        <a:t>necessarily</a:t>
                      </a:r>
                      <a:r>
                        <a:rPr sz="1400" spc="-165" dirty="0">
                          <a:solidFill>
                            <a:srgbClr val="091D5D"/>
                          </a:solidFill>
                          <a:latin typeface="Arial"/>
                          <a:cs typeface="Arial"/>
                        </a:rPr>
                        <a:t> </a:t>
                      </a:r>
                      <a:r>
                        <a:rPr sz="1400" spc="-5" dirty="0">
                          <a:solidFill>
                            <a:srgbClr val="091D5D"/>
                          </a:solidFill>
                          <a:latin typeface="Arial"/>
                          <a:cs typeface="Arial"/>
                        </a:rPr>
                        <a:t>approved</a:t>
                      </a:r>
                      <a:endParaRPr sz="1400">
                        <a:latin typeface="Arial"/>
                        <a:cs typeface="Arial"/>
                      </a:endParaRPr>
                    </a:p>
                  </a:txBody>
                  <a:tcPr marL="0" marR="0" marT="22225" marB="0">
                    <a:lnR w="12700">
                      <a:solidFill>
                        <a:srgbClr val="9966FF"/>
                      </a:solidFill>
                      <a:prstDash val="solid"/>
                    </a:lnR>
                    <a:lnT w="12700">
                      <a:solidFill>
                        <a:srgbClr val="9966FF"/>
                      </a:solidFill>
                      <a:prstDash val="solid"/>
                    </a:lnT>
                    <a:lnB w="12700">
                      <a:solidFill>
                        <a:srgbClr val="9966FF"/>
                      </a:solidFill>
                      <a:prstDash val="solid"/>
                    </a:lnB>
                    <a:solidFill>
                      <a:srgbClr val="EEEAFF"/>
                    </a:solidFill>
                  </a:tcPr>
                </a:tc>
                <a:extLst>
                  <a:ext uri="{0D108BD9-81ED-4DB2-BD59-A6C34878D82A}">
                    <a16:rowId xmlns:a16="http://schemas.microsoft.com/office/drawing/2014/main" val="10003"/>
                  </a:ext>
                </a:extLst>
              </a:tr>
              <a:tr h="613282">
                <a:tc>
                  <a:txBody>
                    <a:bodyPr/>
                    <a:lstStyle/>
                    <a:p>
                      <a:pPr marL="78740">
                        <a:lnSpc>
                          <a:spcPct val="100000"/>
                        </a:lnSpc>
                        <a:spcBef>
                          <a:spcPts val="175"/>
                        </a:spcBef>
                      </a:pPr>
                      <a:r>
                        <a:rPr sz="1400" spc="-5" dirty="0">
                          <a:solidFill>
                            <a:srgbClr val="091D5D"/>
                          </a:solidFill>
                          <a:latin typeface="Arial"/>
                          <a:cs typeface="Arial"/>
                        </a:rPr>
                        <a:t>Approved</a:t>
                      </a:r>
                      <a:endParaRPr sz="1400">
                        <a:latin typeface="Arial"/>
                        <a:cs typeface="Arial"/>
                      </a:endParaRPr>
                    </a:p>
                  </a:txBody>
                  <a:tcPr marL="0" marR="0" marT="22225" marB="0">
                    <a:lnL w="12700">
                      <a:solidFill>
                        <a:srgbClr val="9966FF"/>
                      </a:solidFill>
                      <a:prstDash val="solid"/>
                    </a:lnL>
                    <a:lnT w="12700">
                      <a:solidFill>
                        <a:srgbClr val="9966FF"/>
                      </a:solidFill>
                      <a:prstDash val="solid"/>
                    </a:lnT>
                    <a:lnB w="12700">
                      <a:solidFill>
                        <a:srgbClr val="9966FF"/>
                      </a:solidFill>
                      <a:prstDash val="solid"/>
                    </a:lnB>
                  </a:tcPr>
                </a:tc>
                <a:tc>
                  <a:txBody>
                    <a:bodyPr/>
                    <a:lstStyle/>
                    <a:p>
                      <a:pPr marL="337820" marR="725170">
                        <a:lnSpc>
                          <a:spcPct val="100000"/>
                        </a:lnSpc>
                        <a:spcBef>
                          <a:spcPts val="175"/>
                        </a:spcBef>
                      </a:pPr>
                      <a:r>
                        <a:rPr sz="1400" spc="-5" dirty="0">
                          <a:solidFill>
                            <a:srgbClr val="091D5D"/>
                          </a:solidFill>
                          <a:latin typeface="Arial"/>
                          <a:cs typeface="Arial"/>
                        </a:rPr>
                        <a:t>This</a:t>
                      </a:r>
                      <a:r>
                        <a:rPr sz="1400" spc="-40" dirty="0">
                          <a:solidFill>
                            <a:srgbClr val="091D5D"/>
                          </a:solidFill>
                          <a:latin typeface="Arial"/>
                          <a:cs typeface="Arial"/>
                        </a:rPr>
                        <a:t> </a:t>
                      </a:r>
                      <a:r>
                        <a:rPr sz="1400" dirty="0">
                          <a:solidFill>
                            <a:srgbClr val="091D5D"/>
                          </a:solidFill>
                          <a:latin typeface="Arial"/>
                          <a:cs typeface="Arial"/>
                        </a:rPr>
                        <a:t>term</a:t>
                      </a:r>
                      <a:r>
                        <a:rPr sz="1400" spc="-25"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used</a:t>
                      </a:r>
                      <a:r>
                        <a:rPr sz="1400" spc="-15" dirty="0">
                          <a:solidFill>
                            <a:srgbClr val="091D5D"/>
                          </a:solidFill>
                          <a:latin typeface="Arial"/>
                          <a:cs typeface="Arial"/>
                        </a:rPr>
                        <a:t> when</a:t>
                      </a:r>
                      <a:r>
                        <a:rPr sz="1400" spc="-20" dirty="0">
                          <a:solidFill>
                            <a:srgbClr val="091D5D"/>
                          </a:solidFill>
                          <a:latin typeface="Arial"/>
                          <a:cs typeface="Arial"/>
                        </a:rPr>
                        <a:t> </a:t>
                      </a:r>
                      <a:r>
                        <a:rPr sz="1400" dirty="0">
                          <a:solidFill>
                            <a:srgbClr val="091D5D"/>
                          </a:solidFill>
                          <a:latin typeface="Arial"/>
                          <a:cs typeface="Arial"/>
                        </a:rPr>
                        <a:t>the</a:t>
                      </a:r>
                      <a:r>
                        <a:rPr sz="1400" spc="-20" dirty="0">
                          <a:solidFill>
                            <a:srgbClr val="091D5D"/>
                          </a:solidFill>
                          <a:latin typeface="Arial"/>
                          <a:cs typeface="Arial"/>
                        </a:rPr>
                        <a:t> </a:t>
                      </a:r>
                      <a:r>
                        <a:rPr sz="1400" spc="-5" dirty="0">
                          <a:solidFill>
                            <a:srgbClr val="091D5D"/>
                          </a:solidFill>
                          <a:latin typeface="Arial"/>
                          <a:cs typeface="Arial"/>
                        </a:rPr>
                        <a:t>report</a:t>
                      </a:r>
                      <a:r>
                        <a:rPr sz="1400" spc="-50" dirty="0">
                          <a:solidFill>
                            <a:srgbClr val="091D5D"/>
                          </a:solidFill>
                          <a:latin typeface="Arial"/>
                          <a:cs typeface="Arial"/>
                        </a:rPr>
                        <a:t> </a:t>
                      </a:r>
                      <a:r>
                        <a:rPr sz="1400" dirty="0">
                          <a:solidFill>
                            <a:srgbClr val="091D5D"/>
                          </a:solidFill>
                          <a:latin typeface="Arial"/>
                          <a:cs typeface="Arial"/>
                        </a:rPr>
                        <a:t>has</a:t>
                      </a:r>
                      <a:r>
                        <a:rPr sz="1400" spc="-40" dirty="0">
                          <a:solidFill>
                            <a:srgbClr val="091D5D"/>
                          </a:solidFill>
                          <a:latin typeface="Arial"/>
                          <a:cs typeface="Arial"/>
                        </a:rPr>
                        <a:t> </a:t>
                      </a:r>
                      <a:r>
                        <a:rPr sz="1400" dirty="0">
                          <a:solidFill>
                            <a:srgbClr val="091D5D"/>
                          </a:solidFill>
                          <a:latin typeface="Arial"/>
                          <a:cs typeface="Arial"/>
                        </a:rPr>
                        <a:t>been</a:t>
                      </a:r>
                      <a:r>
                        <a:rPr sz="1400" spc="-45" dirty="0">
                          <a:solidFill>
                            <a:srgbClr val="091D5D"/>
                          </a:solidFill>
                          <a:latin typeface="Arial"/>
                          <a:cs typeface="Arial"/>
                        </a:rPr>
                        <a:t> </a:t>
                      </a:r>
                      <a:r>
                        <a:rPr sz="1400" dirty="0">
                          <a:solidFill>
                            <a:srgbClr val="091D5D"/>
                          </a:solidFill>
                          <a:latin typeface="Arial"/>
                          <a:cs typeface="Arial"/>
                        </a:rPr>
                        <a:t>closed</a:t>
                      </a:r>
                      <a:r>
                        <a:rPr sz="1400" spc="-30" dirty="0">
                          <a:solidFill>
                            <a:srgbClr val="091D5D"/>
                          </a:solidFill>
                          <a:latin typeface="Arial"/>
                          <a:cs typeface="Arial"/>
                        </a:rPr>
                        <a:t> </a:t>
                      </a:r>
                      <a:r>
                        <a:rPr sz="1400" dirty="0">
                          <a:solidFill>
                            <a:srgbClr val="091D5D"/>
                          </a:solidFill>
                          <a:latin typeface="Arial"/>
                          <a:cs typeface="Arial"/>
                        </a:rPr>
                        <a:t>and</a:t>
                      </a:r>
                      <a:r>
                        <a:rPr sz="1400" spc="-45" dirty="0">
                          <a:solidFill>
                            <a:srgbClr val="091D5D"/>
                          </a:solidFill>
                          <a:latin typeface="Arial"/>
                          <a:cs typeface="Arial"/>
                        </a:rPr>
                        <a:t> </a:t>
                      </a:r>
                      <a:r>
                        <a:rPr sz="1400" spc="-5" dirty="0">
                          <a:solidFill>
                            <a:srgbClr val="091D5D"/>
                          </a:solidFill>
                          <a:latin typeface="Arial"/>
                          <a:cs typeface="Arial"/>
                        </a:rPr>
                        <a:t>approved</a:t>
                      </a:r>
                      <a:r>
                        <a:rPr sz="1400" spc="-55" dirty="0">
                          <a:solidFill>
                            <a:srgbClr val="091D5D"/>
                          </a:solidFill>
                          <a:latin typeface="Arial"/>
                          <a:cs typeface="Arial"/>
                        </a:rPr>
                        <a:t> </a:t>
                      </a:r>
                      <a:r>
                        <a:rPr sz="1400" dirty="0">
                          <a:solidFill>
                            <a:srgbClr val="091D5D"/>
                          </a:solidFill>
                          <a:latin typeface="Arial"/>
                          <a:cs typeface="Arial"/>
                        </a:rPr>
                        <a:t>at</a:t>
                      </a:r>
                      <a:r>
                        <a:rPr sz="1400" spc="-220" dirty="0">
                          <a:solidFill>
                            <a:srgbClr val="091D5D"/>
                          </a:solidFill>
                          <a:latin typeface="Arial"/>
                          <a:cs typeface="Arial"/>
                        </a:rPr>
                        <a:t> </a:t>
                      </a:r>
                      <a:r>
                        <a:rPr sz="1400" dirty="0">
                          <a:solidFill>
                            <a:srgbClr val="091D5D"/>
                          </a:solidFill>
                          <a:latin typeface="Arial"/>
                          <a:cs typeface="Arial"/>
                        </a:rPr>
                        <a:t>all  necessary </a:t>
                      </a:r>
                      <a:r>
                        <a:rPr sz="1400" spc="-5" dirty="0">
                          <a:solidFill>
                            <a:srgbClr val="091D5D"/>
                          </a:solidFill>
                          <a:latin typeface="Arial"/>
                          <a:cs typeface="Arial"/>
                        </a:rPr>
                        <a:t>levels </a:t>
                      </a:r>
                      <a:r>
                        <a:rPr sz="1400" dirty="0">
                          <a:solidFill>
                            <a:srgbClr val="091D5D"/>
                          </a:solidFill>
                          <a:latin typeface="Arial"/>
                          <a:cs typeface="Arial"/>
                        </a:rPr>
                        <a:t>of</a:t>
                      </a:r>
                      <a:r>
                        <a:rPr sz="1400" spc="-265" dirty="0">
                          <a:solidFill>
                            <a:srgbClr val="091D5D"/>
                          </a:solidFill>
                          <a:latin typeface="Arial"/>
                          <a:cs typeface="Arial"/>
                        </a:rPr>
                        <a:t> </a:t>
                      </a:r>
                      <a:r>
                        <a:rPr sz="1400" spc="-5" dirty="0">
                          <a:solidFill>
                            <a:srgbClr val="091D5D"/>
                          </a:solidFill>
                          <a:latin typeface="Arial"/>
                          <a:cs typeface="Arial"/>
                        </a:rPr>
                        <a:t>review</a:t>
                      </a:r>
                      <a:endParaRPr sz="1400">
                        <a:latin typeface="Arial"/>
                        <a:cs typeface="Arial"/>
                      </a:endParaRPr>
                    </a:p>
                  </a:txBody>
                  <a:tcPr marL="0" marR="0" marT="22225" marB="0">
                    <a:lnR w="12700">
                      <a:solidFill>
                        <a:srgbClr val="9966FF"/>
                      </a:solidFill>
                      <a:prstDash val="solid"/>
                    </a:lnR>
                    <a:lnT w="12700">
                      <a:solidFill>
                        <a:srgbClr val="9966FF"/>
                      </a:solidFill>
                      <a:prstDash val="solid"/>
                    </a:lnT>
                    <a:lnB w="12700">
                      <a:solidFill>
                        <a:srgbClr val="9966FF"/>
                      </a:solidFill>
                      <a:prstDash val="solid"/>
                    </a:lnB>
                  </a:tcPr>
                </a:tc>
                <a:extLst>
                  <a:ext uri="{0D108BD9-81ED-4DB2-BD59-A6C34878D82A}">
                    <a16:rowId xmlns:a16="http://schemas.microsoft.com/office/drawing/2014/main" val="10004"/>
                  </a:ext>
                </a:extLst>
              </a:tr>
              <a:tr h="518160">
                <a:tc>
                  <a:txBody>
                    <a:bodyPr/>
                    <a:lstStyle/>
                    <a:p>
                      <a:pPr marL="78740">
                        <a:lnSpc>
                          <a:spcPct val="100000"/>
                        </a:lnSpc>
                        <a:spcBef>
                          <a:spcPts val="175"/>
                        </a:spcBef>
                      </a:pPr>
                      <a:r>
                        <a:rPr sz="1400" dirty="0">
                          <a:solidFill>
                            <a:srgbClr val="091D5D"/>
                          </a:solidFill>
                          <a:latin typeface="Arial"/>
                          <a:cs typeface="Arial"/>
                        </a:rPr>
                        <a:t>Not</a:t>
                      </a:r>
                      <a:r>
                        <a:rPr sz="1400" spc="-195" dirty="0">
                          <a:solidFill>
                            <a:srgbClr val="091D5D"/>
                          </a:solidFill>
                          <a:latin typeface="Arial"/>
                          <a:cs typeface="Arial"/>
                        </a:rPr>
                        <a:t> </a:t>
                      </a:r>
                      <a:r>
                        <a:rPr sz="1400" spc="-5" dirty="0">
                          <a:solidFill>
                            <a:srgbClr val="091D5D"/>
                          </a:solidFill>
                          <a:latin typeface="Arial"/>
                          <a:cs typeface="Arial"/>
                        </a:rPr>
                        <a:t>approved</a:t>
                      </a:r>
                      <a:endParaRPr sz="1400">
                        <a:latin typeface="Arial"/>
                        <a:cs typeface="Arial"/>
                      </a:endParaRPr>
                    </a:p>
                  </a:txBody>
                  <a:tcPr marL="0" marR="0" marT="22225" marB="0">
                    <a:lnL w="12700">
                      <a:solidFill>
                        <a:srgbClr val="9966FF"/>
                      </a:solidFill>
                      <a:prstDash val="solid"/>
                    </a:lnL>
                    <a:lnT w="12700">
                      <a:solidFill>
                        <a:srgbClr val="9966FF"/>
                      </a:solidFill>
                      <a:prstDash val="solid"/>
                    </a:lnT>
                    <a:lnB w="12700">
                      <a:solidFill>
                        <a:srgbClr val="9966FF"/>
                      </a:solidFill>
                      <a:prstDash val="solid"/>
                    </a:lnB>
                    <a:solidFill>
                      <a:srgbClr val="EEEAFF"/>
                    </a:solidFill>
                  </a:tcPr>
                </a:tc>
                <a:tc>
                  <a:txBody>
                    <a:bodyPr/>
                    <a:lstStyle/>
                    <a:p>
                      <a:pPr marL="337820">
                        <a:lnSpc>
                          <a:spcPct val="100000"/>
                        </a:lnSpc>
                        <a:spcBef>
                          <a:spcPts val="175"/>
                        </a:spcBef>
                      </a:pPr>
                      <a:r>
                        <a:rPr sz="1400" dirty="0">
                          <a:solidFill>
                            <a:srgbClr val="091D5D"/>
                          </a:solidFill>
                          <a:latin typeface="Arial"/>
                          <a:cs typeface="Arial"/>
                        </a:rPr>
                        <a:t>This</a:t>
                      </a:r>
                      <a:r>
                        <a:rPr sz="1400" spc="-40" dirty="0">
                          <a:solidFill>
                            <a:srgbClr val="091D5D"/>
                          </a:solidFill>
                          <a:latin typeface="Arial"/>
                          <a:cs typeface="Arial"/>
                        </a:rPr>
                        <a:t> </a:t>
                      </a:r>
                      <a:r>
                        <a:rPr sz="1400" dirty="0">
                          <a:solidFill>
                            <a:srgbClr val="091D5D"/>
                          </a:solidFill>
                          <a:latin typeface="Arial"/>
                          <a:cs typeface="Arial"/>
                        </a:rPr>
                        <a:t>term</a:t>
                      </a:r>
                      <a:r>
                        <a:rPr sz="1400" spc="-30" dirty="0">
                          <a:solidFill>
                            <a:srgbClr val="091D5D"/>
                          </a:solidFill>
                          <a:latin typeface="Arial"/>
                          <a:cs typeface="Arial"/>
                        </a:rPr>
                        <a:t> </a:t>
                      </a:r>
                      <a:r>
                        <a:rPr sz="1400" dirty="0">
                          <a:solidFill>
                            <a:srgbClr val="091D5D"/>
                          </a:solidFill>
                          <a:latin typeface="Arial"/>
                          <a:cs typeface="Arial"/>
                        </a:rPr>
                        <a:t>is</a:t>
                      </a:r>
                      <a:r>
                        <a:rPr sz="1400" spc="-15" dirty="0">
                          <a:solidFill>
                            <a:srgbClr val="091D5D"/>
                          </a:solidFill>
                          <a:latin typeface="Arial"/>
                          <a:cs typeface="Arial"/>
                        </a:rPr>
                        <a:t> </a:t>
                      </a:r>
                      <a:r>
                        <a:rPr sz="1400" dirty="0">
                          <a:solidFill>
                            <a:srgbClr val="091D5D"/>
                          </a:solidFill>
                          <a:latin typeface="Arial"/>
                          <a:cs typeface="Arial"/>
                        </a:rPr>
                        <a:t>used</a:t>
                      </a:r>
                      <a:r>
                        <a:rPr sz="1400" spc="-15" dirty="0">
                          <a:solidFill>
                            <a:srgbClr val="091D5D"/>
                          </a:solidFill>
                          <a:latin typeface="Arial"/>
                          <a:cs typeface="Arial"/>
                        </a:rPr>
                        <a:t> when</a:t>
                      </a:r>
                      <a:r>
                        <a:rPr sz="1400" spc="-20" dirty="0">
                          <a:solidFill>
                            <a:srgbClr val="091D5D"/>
                          </a:solidFill>
                          <a:latin typeface="Arial"/>
                          <a:cs typeface="Arial"/>
                        </a:rPr>
                        <a:t> </a:t>
                      </a:r>
                      <a:r>
                        <a:rPr sz="1400" dirty="0">
                          <a:solidFill>
                            <a:srgbClr val="091D5D"/>
                          </a:solidFill>
                          <a:latin typeface="Arial"/>
                          <a:cs typeface="Arial"/>
                        </a:rPr>
                        <a:t>the</a:t>
                      </a:r>
                      <a:r>
                        <a:rPr sz="1400" spc="-20" dirty="0">
                          <a:solidFill>
                            <a:srgbClr val="091D5D"/>
                          </a:solidFill>
                          <a:latin typeface="Arial"/>
                          <a:cs typeface="Arial"/>
                        </a:rPr>
                        <a:t> </a:t>
                      </a:r>
                      <a:r>
                        <a:rPr sz="1400" spc="-5" dirty="0">
                          <a:solidFill>
                            <a:srgbClr val="091D5D"/>
                          </a:solidFill>
                          <a:latin typeface="Arial"/>
                          <a:cs typeface="Arial"/>
                        </a:rPr>
                        <a:t>report</a:t>
                      </a:r>
                      <a:r>
                        <a:rPr sz="1400" spc="-50" dirty="0">
                          <a:solidFill>
                            <a:srgbClr val="091D5D"/>
                          </a:solidFill>
                          <a:latin typeface="Arial"/>
                          <a:cs typeface="Arial"/>
                        </a:rPr>
                        <a:t> </a:t>
                      </a:r>
                      <a:r>
                        <a:rPr sz="1400" spc="-5" dirty="0">
                          <a:solidFill>
                            <a:srgbClr val="091D5D"/>
                          </a:solidFill>
                          <a:latin typeface="Arial"/>
                          <a:cs typeface="Arial"/>
                        </a:rPr>
                        <a:t>requires</a:t>
                      </a:r>
                      <a:r>
                        <a:rPr sz="1400" spc="-60" dirty="0">
                          <a:solidFill>
                            <a:srgbClr val="091D5D"/>
                          </a:solidFill>
                          <a:latin typeface="Arial"/>
                          <a:cs typeface="Arial"/>
                        </a:rPr>
                        <a:t> </a:t>
                      </a:r>
                      <a:r>
                        <a:rPr sz="1400" spc="-5" dirty="0">
                          <a:solidFill>
                            <a:srgbClr val="091D5D"/>
                          </a:solidFill>
                          <a:latin typeface="Arial"/>
                          <a:cs typeface="Arial"/>
                        </a:rPr>
                        <a:t>additional</a:t>
                      </a:r>
                      <a:r>
                        <a:rPr sz="1400" spc="-60" dirty="0">
                          <a:solidFill>
                            <a:srgbClr val="091D5D"/>
                          </a:solidFill>
                          <a:latin typeface="Arial"/>
                          <a:cs typeface="Arial"/>
                        </a:rPr>
                        <a:t> </a:t>
                      </a:r>
                      <a:r>
                        <a:rPr sz="1400" spc="-5" dirty="0">
                          <a:solidFill>
                            <a:srgbClr val="091D5D"/>
                          </a:solidFill>
                          <a:latin typeface="Arial"/>
                          <a:cs typeface="Arial"/>
                        </a:rPr>
                        <a:t>descriptive</a:t>
                      </a:r>
                      <a:r>
                        <a:rPr sz="1400" spc="-45" dirty="0">
                          <a:solidFill>
                            <a:srgbClr val="091D5D"/>
                          </a:solidFill>
                          <a:latin typeface="Arial"/>
                          <a:cs typeface="Arial"/>
                        </a:rPr>
                        <a:t> </a:t>
                      </a:r>
                      <a:r>
                        <a:rPr sz="1400" spc="-5" dirty="0">
                          <a:solidFill>
                            <a:srgbClr val="091D5D"/>
                          </a:solidFill>
                          <a:latin typeface="Arial"/>
                          <a:cs typeface="Arial"/>
                        </a:rPr>
                        <a:t>information</a:t>
                      </a:r>
                      <a:endParaRPr sz="1400">
                        <a:latin typeface="Arial"/>
                        <a:cs typeface="Arial"/>
                      </a:endParaRPr>
                    </a:p>
                    <a:p>
                      <a:pPr marL="337820">
                        <a:lnSpc>
                          <a:spcPct val="100000"/>
                        </a:lnSpc>
                      </a:pPr>
                      <a:r>
                        <a:rPr sz="1400" spc="-5" dirty="0">
                          <a:solidFill>
                            <a:srgbClr val="091D5D"/>
                          </a:solidFill>
                          <a:latin typeface="Arial"/>
                          <a:cs typeface="Arial"/>
                        </a:rPr>
                        <a:t>or</a:t>
                      </a:r>
                      <a:r>
                        <a:rPr sz="1400" spc="-200" dirty="0">
                          <a:solidFill>
                            <a:srgbClr val="091D5D"/>
                          </a:solidFill>
                          <a:latin typeface="Arial"/>
                          <a:cs typeface="Arial"/>
                        </a:rPr>
                        <a:t> </a:t>
                      </a:r>
                      <a:r>
                        <a:rPr sz="1400" dirty="0">
                          <a:solidFill>
                            <a:srgbClr val="091D5D"/>
                          </a:solidFill>
                          <a:latin typeface="Arial"/>
                          <a:cs typeface="Arial"/>
                        </a:rPr>
                        <a:t>clarification</a:t>
                      </a:r>
                      <a:endParaRPr sz="1400">
                        <a:latin typeface="Arial"/>
                        <a:cs typeface="Arial"/>
                      </a:endParaRPr>
                    </a:p>
                  </a:txBody>
                  <a:tcPr marL="0" marR="0" marT="22225" marB="0">
                    <a:lnR w="12700">
                      <a:solidFill>
                        <a:srgbClr val="9966FF"/>
                      </a:solidFill>
                      <a:prstDash val="solid"/>
                    </a:lnR>
                    <a:lnT w="12700">
                      <a:solidFill>
                        <a:srgbClr val="9966FF"/>
                      </a:solidFill>
                      <a:prstDash val="solid"/>
                    </a:lnT>
                    <a:lnB w="12700">
                      <a:solidFill>
                        <a:srgbClr val="9966FF"/>
                      </a:solidFill>
                      <a:prstDash val="solid"/>
                    </a:lnB>
                    <a:solidFill>
                      <a:srgbClr val="EEEAFF"/>
                    </a:solidFill>
                  </a:tcPr>
                </a:tc>
                <a:extLst>
                  <a:ext uri="{0D108BD9-81ED-4DB2-BD59-A6C34878D82A}">
                    <a16:rowId xmlns:a16="http://schemas.microsoft.com/office/drawing/2014/main" val="10005"/>
                  </a:ext>
                </a:extLst>
              </a:tr>
              <a:tr h="613257">
                <a:tc>
                  <a:txBody>
                    <a:bodyPr/>
                    <a:lstStyle/>
                    <a:p>
                      <a:pPr marL="78740" marR="330200">
                        <a:lnSpc>
                          <a:spcPct val="100000"/>
                        </a:lnSpc>
                        <a:spcBef>
                          <a:spcPts val="180"/>
                        </a:spcBef>
                      </a:pPr>
                      <a:r>
                        <a:rPr sz="1400" dirty="0">
                          <a:solidFill>
                            <a:srgbClr val="091D5D"/>
                          </a:solidFill>
                          <a:latin typeface="Arial"/>
                          <a:cs typeface="Arial"/>
                        </a:rPr>
                        <a:t>Clinical</a:t>
                      </a:r>
                      <a:r>
                        <a:rPr sz="1400" spc="-180" dirty="0">
                          <a:solidFill>
                            <a:srgbClr val="091D5D"/>
                          </a:solidFill>
                          <a:latin typeface="Arial"/>
                          <a:cs typeface="Arial"/>
                        </a:rPr>
                        <a:t> </a:t>
                      </a:r>
                      <a:r>
                        <a:rPr sz="1400" spc="-5" dirty="0">
                          <a:solidFill>
                            <a:srgbClr val="091D5D"/>
                          </a:solidFill>
                          <a:latin typeface="Arial"/>
                          <a:cs typeface="Arial"/>
                        </a:rPr>
                        <a:t>Manager  Review</a:t>
                      </a:r>
                      <a:endParaRPr sz="1400">
                        <a:latin typeface="Arial"/>
                        <a:cs typeface="Arial"/>
                      </a:endParaRPr>
                    </a:p>
                  </a:txBody>
                  <a:tcPr marL="0" marR="0" marT="22860" marB="0">
                    <a:lnL w="12700">
                      <a:solidFill>
                        <a:srgbClr val="9966FF"/>
                      </a:solidFill>
                      <a:prstDash val="solid"/>
                    </a:lnL>
                    <a:lnT w="12700">
                      <a:solidFill>
                        <a:srgbClr val="9966FF"/>
                      </a:solidFill>
                      <a:prstDash val="solid"/>
                    </a:lnT>
                    <a:lnB w="12700">
                      <a:solidFill>
                        <a:srgbClr val="9966FF"/>
                      </a:solidFill>
                      <a:prstDash val="solid"/>
                    </a:lnB>
                  </a:tcPr>
                </a:tc>
                <a:tc>
                  <a:txBody>
                    <a:bodyPr/>
                    <a:lstStyle/>
                    <a:p>
                      <a:pPr marL="337820" marR="149860">
                        <a:lnSpc>
                          <a:spcPct val="100000"/>
                        </a:lnSpc>
                        <a:spcBef>
                          <a:spcPts val="180"/>
                        </a:spcBef>
                      </a:pPr>
                      <a:r>
                        <a:rPr sz="1400" spc="-5" dirty="0">
                          <a:solidFill>
                            <a:srgbClr val="091D5D"/>
                          </a:solidFill>
                          <a:latin typeface="Arial"/>
                          <a:cs typeface="Arial"/>
                        </a:rPr>
                        <a:t>The Clinical Manager Review </a:t>
                      </a:r>
                      <a:r>
                        <a:rPr sz="1400" dirty="0">
                          <a:solidFill>
                            <a:srgbClr val="091D5D"/>
                          </a:solidFill>
                          <a:latin typeface="Arial"/>
                          <a:cs typeface="Arial"/>
                        </a:rPr>
                        <a:t>is the first </a:t>
                      </a:r>
                      <a:r>
                        <a:rPr sz="1400" spc="-5" dirty="0">
                          <a:solidFill>
                            <a:srgbClr val="091D5D"/>
                          </a:solidFill>
                          <a:latin typeface="Arial"/>
                          <a:cs typeface="Arial"/>
                        </a:rPr>
                        <a:t>level review </a:t>
                      </a:r>
                      <a:r>
                        <a:rPr sz="1400" dirty="0">
                          <a:solidFill>
                            <a:srgbClr val="091D5D"/>
                          </a:solidFill>
                          <a:latin typeface="Arial"/>
                          <a:cs typeface="Arial"/>
                        </a:rPr>
                        <a:t>for </a:t>
                      </a:r>
                      <a:r>
                        <a:rPr sz="1400" spc="-5" dirty="0">
                          <a:solidFill>
                            <a:srgbClr val="091D5D"/>
                          </a:solidFill>
                          <a:latin typeface="Arial"/>
                          <a:cs typeface="Arial"/>
                        </a:rPr>
                        <a:t>all </a:t>
                      </a:r>
                      <a:r>
                        <a:rPr sz="1400" dirty="0">
                          <a:solidFill>
                            <a:srgbClr val="091D5D"/>
                          </a:solidFill>
                          <a:latin typeface="Arial"/>
                          <a:cs typeface="Arial"/>
                        </a:rPr>
                        <a:t>incidents. </a:t>
                      </a:r>
                      <a:r>
                        <a:rPr sz="1400" spc="-5" dirty="0">
                          <a:solidFill>
                            <a:srgbClr val="091D5D"/>
                          </a:solidFill>
                          <a:latin typeface="Arial"/>
                          <a:cs typeface="Arial"/>
                        </a:rPr>
                        <a:t>For  </a:t>
                      </a:r>
                      <a:r>
                        <a:rPr sz="1400" dirty="0">
                          <a:solidFill>
                            <a:srgbClr val="091D5D"/>
                          </a:solidFill>
                          <a:latin typeface="Arial"/>
                          <a:cs typeface="Arial"/>
                        </a:rPr>
                        <a:t>incidents</a:t>
                      </a:r>
                      <a:r>
                        <a:rPr sz="1400" spc="-35" dirty="0">
                          <a:solidFill>
                            <a:srgbClr val="091D5D"/>
                          </a:solidFill>
                          <a:latin typeface="Arial"/>
                          <a:cs typeface="Arial"/>
                        </a:rPr>
                        <a:t> </a:t>
                      </a:r>
                      <a:r>
                        <a:rPr sz="1400" dirty="0">
                          <a:solidFill>
                            <a:srgbClr val="091D5D"/>
                          </a:solidFill>
                          <a:latin typeface="Arial"/>
                          <a:cs typeface="Arial"/>
                        </a:rPr>
                        <a:t>that</a:t>
                      </a:r>
                      <a:r>
                        <a:rPr sz="1400" spc="-25" dirty="0">
                          <a:solidFill>
                            <a:srgbClr val="091D5D"/>
                          </a:solidFill>
                          <a:latin typeface="Arial"/>
                          <a:cs typeface="Arial"/>
                        </a:rPr>
                        <a:t> </a:t>
                      </a:r>
                      <a:r>
                        <a:rPr sz="1400" spc="-5" dirty="0">
                          <a:solidFill>
                            <a:srgbClr val="091D5D"/>
                          </a:solidFill>
                          <a:latin typeface="Arial"/>
                          <a:cs typeface="Arial"/>
                        </a:rPr>
                        <a:t>require</a:t>
                      </a:r>
                      <a:r>
                        <a:rPr sz="1400" spc="-50" dirty="0">
                          <a:solidFill>
                            <a:srgbClr val="091D5D"/>
                          </a:solidFill>
                          <a:latin typeface="Arial"/>
                          <a:cs typeface="Arial"/>
                        </a:rPr>
                        <a:t> </a:t>
                      </a:r>
                      <a:r>
                        <a:rPr sz="1400" dirty="0">
                          <a:solidFill>
                            <a:srgbClr val="091D5D"/>
                          </a:solidFill>
                          <a:latin typeface="Arial"/>
                          <a:cs typeface="Arial"/>
                        </a:rPr>
                        <a:t>a</a:t>
                      </a:r>
                      <a:r>
                        <a:rPr sz="1400" spc="-10" dirty="0">
                          <a:solidFill>
                            <a:srgbClr val="091D5D"/>
                          </a:solidFill>
                          <a:latin typeface="Arial"/>
                          <a:cs typeface="Arial"/>
                        </a:rPr>
                        <a:t> </a:t>
                      </a:r>
                      <a:r>
                        <a:rPr sz="1400" spc="-5" dirty="0">
                          <a:solidFill>
                            <a:srgbClr val="091D5D"/>
                          </a:solidFill>
                          <a:latin typeface="Arial"/>
                          <a:cs typeface="Arial"/>
                        </a:rPr>
                        <a:t>minor</a:t>
                      </a:r>
                      <a:r>
                        <a:rPr sz="1400" spc="-55" dirty="0">
                          <a:solidFill>
                            <a:srgbClr val="091D5D"/>
                          </a:solidFill>
                          <a:latin typeface="Arial"/>
                          <a:cs typeface="Arial"/>
                        </a:rPr>
                        <a:t> </a:t>
                      </a:r>
                      <a:r>
                        <a:rPr sz="1400" spc="-5" dirty="0">
                          <a:solidFill>
                            <a:srgbClr val="091D5D"/>
                          </a:solidFill>
                          <a:latin typeface="Arial"/>
                          <a:cs typeface="Arial"/>
                        </a:rPr>
                        <a:t>level</a:t>
                      </a:r>
                      <a:r>
                        <a:rPr sz="1400" spc="-20" dirty="0">
                          <a:solidFill>
                            <a:srgbClr val="091D5D"/>
                          </a:solidFill>
                          <a:latin typeface="Arial"/>
                          <a:cs typeface="Arial"/>
                        </a:rPr>
                        <a:t> </a:t>
                      </a:r>
                      <a:r>
                        <a:rPr sz="1400" dirty="0">
                          <a:solidFill>
                            <a:srgbClr val="091D5D"/>
                          </a:solidFill>
                          <a:latin typeface="Arial"/>
                          <a:cs typeface="Arial"/>
                        </a:rPr>
                        <a:t>of</a:t>
                      </a:r>
                      <a:r>
                        <a:rPr sz="1400" spc="-25" dirty="0">
                          <a:solidFill>
                            <a:srgbClr val="091D5D"/>
                          </a:solidFill>
                          <a:latin typeface="Arial"/>
                          <a:cs typeface="Arial"/>
                        </a:rPr>
                        <a:t> </a:t>
                      </a:r>
                      <a:r>
                        <a:rPr sz="1400" spc="-30" dirty="0">
                          <a:solidFill>
                            <a:srgbClr val="091D5D"/>
                          </a:solidFill>
                          <a:latin typeface="Arial"/>
                          <a:cs typeface="Arial"/>
                        </a:rPr>
                        <a:t>review,</a:t>
                      </a:r>
                      <a:r>
                        <a:rPr sz="1400" spc="-10" dirty="0">
                          <a:solidFill>
                            <a:srgbClr val="091D5D"/>
                          </a:solidFill>
                          <a:latin typeface="Arial"/>
                          <a:cs typeface="Arial"/>
                        </a:rPr>
                        <a:t> </a:t>
                      </a:r>
                      <a:r>
                        <a:rPr sz="1400" dirty="0">
                          <a:solidFill>
                            <a:srgbClr val="091D5D"/>
                          </a:solidFill>
                          <a:latin typeface="Arial"/>
                          <a:cs typeface="Arial"/>
                        </a:rPr>
                        <a:t>this</a:t>
                      </a:r>
                      <a:r>
                        <a:rPr sz="1400" spc="-15" dirty="0">
                          <a:solidFill>
                            <a:srgbClr val="091D5D"/>
                          </a:solidFill>
                          <a:latin typeface="Arial"/>
                          <a:cs typeface="Arial"/>
                        </a:rPr>
                        <a:t> </a:t>
                      </a:r>
                      <a:r>
                        <a:rPr sz="1400" dirty="0">
                          <a:solidFill>
                            <a:srgbClr val="091D5D"/>
                          </a:solidFill>
                          <a:latin typeface="Arial"/>
                          <a:cs typeface="Arial"/>
                        </a:rPr>
                        <a:t>is the</a:t>
                      </a:r>
                      <a:r>
                        <a:rPr sz="1400" spc="-25" dirty="0">
                          <a:solidFill>
                            <a:srgbClr val="091D5D"/>
                          </a:solidFill>
                          <a:latin typeface="Arial"/>
                          <a:cs typeface="Arial"/>
                        </a:rPr>
                        <a:t> </a:t>
                      </a:r>
                      <a:r>
                        <a:rPr sz="1400" dirty="0">
                          <a:solidFill>
                            <a:srgbClr val="091D5D"/>
                          </a:solidFill>
                          <a:latin typeface="Arial"/>
                          <a:cs typeface="Arial"/>
                        </a:rPr>
                        <a:t>only</a:t>
                      </a:r>
                      <a:r>
                        <a:rPr sz="1400" spc="-40" dirty="0">
                          <a:solidFill>
                            <a:srgbClr val="091D5D"/>
                          </a:solidFill>
                          <a:latin typeface="Arial"/>
                          <a:cs typeface="Arial"/>
                        </a:rPr>
                        <a:t> </a:t>
                      </a:r>
                      <a:r>
                        <a:rPr sz="1400" spc="-5" dirty="0">
                          <a:solidFill>
                            <a:srgbClr val="091D5D"/>
                          </a:solidFill>
                          <a:latin typeface="Arial"/>
                          <a:cs typeface="Arial"/>
                        </a:rPr>
                        <a:t>review</a:t>
                      </a:r>
                      <a:r>
                        <a:rPr sz="1400" spc="-120" dirty="0">
                          <a:solidFill>
                            <a:srgbClr val="091D5D"/>
                          </a:solidFill>
                          <a:latin typeface="Arial"/>
                          <a:cs typeface="Arial"/>
                        </a:rPr>
                        <a:t> </a:t>
                      </a:r>
                      <a:r>
                        <a:rPr sz="1400" spc="-5" dirty="0">
                          <a:solidFill>
                            <a:srgbClr val="091D5D"/>
                          </a:solidFill>
                          <a:latin typeface="Arial"/>
                          <a:cs typeface="Arial"/>
                        </a:rPr>
                        <a:t>necessary</a:t>
                      </a:r>
                      <a:endParaRPr sz="1400">
                        <a:latin typeface="Arial"/>
                        <a:cs typeface="Arial"/>
                      </a:endParaRPr>
                    </a:p>
                  </a:txBody>
                  <a:tcPr marL="0" marR="0" marT="22860" marB="0">
                    <a:lnR w="12700">
                      <a:solidFill>
                        <a:srgbClr val="9966FF"/>
                      </a:solidFill>
                      <a:prstDash val="solid"/>
                    </a:lnR>
                    <a:lnT w="12700">
                      <a:solidFill>
                        <a:srgbClr val="9966FF"/>
                      </a:solidFill>
                      <a:prstDash val="solid"/>
                    </a:lnT>
                    <a:lnB w="12700">
                      <a:solidFill>
                        <a:srgbClr val="9966FF"/>
                      </a:solidFill>
                      <a:prstDash val="solid"/>
                    </a:lnB>
                  </a:tcPr>
                </a:tc>
                <a:extLst>
                  <a:ext uri="{0D108BD9-81ED-4DB2-BD59-A6C34878D82A}">
                    <a16:rowId xmlns:a16="http://schemas.microsoft.com/office/drawing/2014/main" val="10006"/>
                  </a:ext>
                </a:extLst>
              </a:tr>
              <a:tr h="518160">
                <a:tc>
                  <a:txBody>
                    <a:bodyPr/>
                    <a:lstStyle/>
                    <a:p>
                      <a:pPr marL="78740">
                        <a:lnSpc>
                          <a:spcPct val="100000"/>
                        </a:lnSpc>
                        <a:spcBef>
                          <a:spcPts val="180"/>
                        </a:spcBef>
                      </a:pPr>
                      <a:r>
                        <a:rPr sz="1400" dirty="0">
                          <a:solidFill>
                            <a:srgbClr val="091D5D"/>
                          </a:solidFill>
                          <a:latin typeface="Arial"/>
                          <a:cs typeface="Arial"/>
                        </a:rPr>
                        <a:t>Autism</a:t>
                      </a:r>
                      <a:r>
                        <a:rPr sz="1400" spc="-170" dirty="0">
                          <a:solidFill>
                            <a:srgbClr val="091D5D"/>
                          </a:solidFill>
                          <a:latin typeface="Arial"/>
                          <a:cs typeface="Arial"/>
                        </a:rPr>
                        <a:t> </a:t>
                      </a:r>
                      <a:r>
                        <a:rPr sz="1400" spc="-5" dirty="0">
                          <a:solidFill>
                            <a:srgbClr val="091D5D"/>
                          </a:solidFill>
                          <a:latin typeface="Arial"/>
                          <a:cs typeface="Arial"/>
                        </a:rPr>
                        <a:t>Program</a:t>
                      </a:r>
                      <a:endParaRPr sz="1400">
                        <a:latin typeface="Arial"/>
                        <a:cs typeface="Arial"/>
                      </a:endParaRPr>
                    </a:p>
                    <a:p>
                      <a:pPr marL="78740">
                        <a:lnSpc>
                          <a:spcPct val="100000"/>
                        </a:lnSpc>
                      </a:pPr>
                      <a:r>
                        <a:rPr sz="1400" dirty="0">
                          <a:solidFill>
                            <a:srgbClr val="091D5D"/>
                          </a:solidFill>
                          <a:latin typeface="Arial"/>
                          <a:cs typeface="Arial"/>
                        </a:rPr>
                        <a:t>Director</a:t>
                      </a:r>
                      <a:r>
                        <a:rPr sz="1400" spc="-220" dirty="0">
                          <a:solidFill>
                            <a:srgbClr val="091D5D"/>
                          </a:solidFill>
                          <a:latin typeface="Arial"/>
                          <a:cs typeface="Arial"/>
                        </a:rPr>
                        <a:t> </a:t>
                      </a:r>
                      <a:r>
                        <a:rPr sz="1400" spc="-5" dirty="0">
                          <a:solidFill>
                            <a:srgbClr val="091D5D"/>
                          </a:solidFill>
                          <a:latin typeface="Arial"/>
                          <a:cs typeface="Arial"/>
                        </a:rPr>
                        <a:t>Review</a:t>
                      </a:r>
                      <a:endParaRPr sz="1400">
                        <a:latin typeface="Arial"/>
                        <a:cs typeface="Arial"/>
                      </a:endParaRPr>
                    </a:p>
                  </a:txBody>
                  <a:tcPr marL="0" marR="0" marT="22860" marB="0">
                    <a:lnL w="12700">
                      <a:solidFill>
                        <a:srgbClr val="9966FF"/>
                      </a:solidFill>
                      <a:prstDash val="solid"/>
                    </a:lnL>
                    <a:lnT w="12700">
                      <a:solidFill>
                        <a:srgbClr val="9966FF"/>
                      </a:solidFill>
                      <a:prstDash val="solid"/>
                    </a:lnT>
                    <a:lnB w="12700">
                      <a:solidFill>
                        <a:srgbClr val="9966FF"/>
                      </a:solidFill>
                      <a:prstDash val="solid"/>
                    </a:lnB>
                    <a:solidFill>
                      <a:srgbClr val="EEEAFF"/>
                    </a:solidFill>
                  </a:tcPr>
                </a:tc>
                <a:tc>
                  <a:txBody>
                    <a:bodyPr/>
                    <a:lstStyle/>
                    <a:p>
                      <a:pPr marL="337820">
                        <a:lnSpc>
                          <a:spcPct val="100000"/>
                        </a:lnSpc>
                        <a:spcBef>
                          <a:spcPts val="180"/>
                        </a:spcBef>
                      </a:pPr>
                      <a:r>
                        <a:rPr sz="1400" spc="-5" dirty="0">
                          <a:solidFill>
                            <a:srgbClr val="091D5D"/>
                          </a:solidFill>
                          <a:latin typeface="Arial"/>
                          <a:cs typeface="Arial"/>
                        </a:rPr>
                        <a:t>The </a:t>
                      </a:r>
                      <a:r>
                        <a:rPr sz="1400" dirty="0">
                          <a:solidFill>
                            <a:srgbClr val="091D5D"/>
                          </a:solidFill>
                          <a:latin typeface="Arial"/>
                          <a:cs typeface="Arial"/>
                        </a:rPr>
                        <a:t>Autism Program</a:t>
                      </a:r>
                      <a:r>
                        <a:rPr sz="1400" spc="-280" dirty="0">
                          <a:solidFill>
                            <a:srgbClr val="091D5D"/>
                          </a:solidFill>
                          <a:latin typeface="Arial"/>
                          <a:cs typeface="Arial"/>
                        </a:rPr>
                        <a:t> </a:t>
                      </a:r>
                      <a:r>
                        <a:rPr lang="en-US" sz="1400" spc="-280" dirty="0">
                          <a:solidFill>
                            <a:srgbClr val="091D5D"/>
                          </a:solidFill>
                          <a:latin typeface="Arial"/>
                          <a:cs typeface="Arial"/>
                        </a:rPr>
                        <a:t> </a:t>
                      </a:r>
                      <a:r>
                        <a:rPr sz="1400" spc="-5" dirty="0">
                          <a:solidFill>
                            <a:srgbClr val="091D5D"/>
                          </a:solidFill>
                          <a:latin typeface="Arial"/>
                          <a:cs typeface="Arial"/>
                        </a:rPr>
                        <a:t>Review </a:t>
                      </a:r>
                      <a:r>
                        <a:rPr sz="1400" dirty="0">
                          <a:solidFill>
                            <a:srgbClr val="091D5D"/>
                          </a:solidFill>
                          <a:latin typeface="Arial"/>
                          <a:cs typeface="Arial"/>
                        </a:rPr>
                        <a:t>is the second </a:t>
                      </a:r>
                      <a:r>
                        <a:rPr sz="1400" spc="-5" dirty="0">
                          <a:solidFill>
                            <a:srgbClr val="091D5D"/>
                          </a:solidFill>
                          <a:latin typeface="Arial"/>
                          <a:cs typeface="Arial"/>
                        </a:rPr>
                        <a:t>level </a:t>
                      </a:r>
                      <a:r>
                        <a:rPr sz="1400" dirty="0">
                          <a:solidFill>
                            <a:srgbClr val="091D5D"/>
                          </a:solidFill>
                          <a:latin typeface="Arial"/>
                          <a:cs typeface="Arial"/>
                        </a:rPr>
                        <a:t>of </a:t>
                      </a:r>
                      <a:r>
                        <a:rPr sz="1400" spc="-5" dirty="0">
                          <a:solidFill>
                            <a:srgbClr val="091D5D"/>
                          </a:solidFill>
                          <a:latin typeface="Arial"/>
                          <a:cs typeface="Arial"/>
                        </a:rPr>
                        <a:t>review </a:t>
                      </a:r>
                      <a:r>
                        <a:rPr sz="1400" dirty="0">
                          <a:solidFill>
                            <a:srgbClr val="091D5D"/>
                          </a:solidFill>
                          <a:latin typeface="Arial"/>
                          <a:cs typeface="Arial"/>
                        </a:rPr>
                        <a:t>for </a:t>
                      </a:r>
                      <a:r>
                        <a:rPr sz="1400" spc="5" dirty="0">
                          <a:solidFill>
                            <a:srgbClr val="091D5D"/>
                          </a:solidFill>
                          <a:latin typeface="Arial"/>
                          <a:cs typeface="Arial"/>
                        </a:rPr>
                        <a:t>incidents</a:t>
                      </a:r>
                      <a:r>
                        <a:rPr lang="en-US" sz="1400" spc="5" dirty="0">
                          <a:solidFill>
                            <a:srgbClr val="091D5D"/>
                          </a:solidFill>
                          <a:latin typeface="Arial"/>
                          <a:cs typeface="Arial"/>
                        </a:rPr>
                        <a:t> </a:t>
                      </a:r>
                      <a:r>
                        <a:rPr sz="1400" spc="5" dirty="0">
                          <a:solidFill>
                            <a:srgbClr val="091D5D"/>
                          </a:solidFill>
                          <a:latin typeface="Arial"/>
                          <a:cs typeface="Arial"/>
                        </a:rPr>
                        <a:t>that</a:t>
                      </a:r>
                      <a:endParaRPr sz="1400" dirty="0">
                        <a:latin typeface="Arial"/>
                        <a:cs typeface="Arial"/>
                      </a:endParaRPr>
                    </a:p>
                    <a:p>
                      <a:pPr marL="337820">
                        <a:lnSpc>
                          <a:spcPct val="100000"/>
                        </a:lnSpc>
                      </a:pPr>
                      <a:r>
                        <a:rPr sz="1400" spc="-5" dirty="0">
                          <a:solidFill>
                            <a:srgbClr val="091D5D"/>
                          </a:solidFill>
                          <a:latin typeface="Arial"/>
                          <a:cs typeface="Arial"/>
                        </a:rPr>
                        <a:t>require </a:t>
                      </a:r>
                      <a:r>
                        <a:rPr sz="1400" dirty="0">
                          <a:solidFill>
                            <a:srgbClr val="091D5D"/>
                          </a:solidFill>
                          <a:latin typeface="Arial"/>
                          <a:cs typeface="Arial"/>
                        </a:rPr>
                        <a:t>a major </a:t>
                      </a:r>
                      <a:r>
                        <a:rPr sz="1400" spc="-5" dirty="0">
                          <a:solidFill>
                            <a:srgbClr val="091D5D"/>
                          </a:solidFill>
                          <a:latin typeface="Arial"/>
                          <a:cs typeface="Arial"/>
                        </a:rPr>
                        <a:t>level </a:t>
                      </a:r>
                      <a:r>
                        <a:rPr sz="1400" dirty="0">
                          <a:solidFill>
                            <a:srgbClr val="091D5D"/>
                          </a:solidFill>
                          <a:latin typeface="Arial"/>
                          <a:cs typeface="Arial"/>
                        </a:rPr>
                        <a:t>of</a:t>
                      </a:r>
                      <a:r>
                        <a:rPr sz="1400" spc="-285" dirty="0">
                          <a:solidFill>
                            <a:srgbClr val="091D5D"/>
                          </a:solidFill>
                          <a:latin typeface="Arial"/>
                          <a:cs typeface="Arial"/>
                        </a:rPr>
                        <a:t> </a:t>
                      </a:r>
                      <a:r>
                        <a:rPr sz="1400" spc="-5" dirty="0">
                          <a:solidFill>
                            <a:srgbClr val="091D5D"/>
                          </a:solidFill>
                          <a:latin typeface="Arial"/>
                          <a:cs typeface="Arial"/>
                        </a:rPr>
                        <a:t>review</a:t>
                      </a:r>
                      <a:endParaRPr sz="1400" dirty="0">
                        <a:latin typeface="Arial"/>
                        <a:cs typeface="Arial"/>
                      </a:endParaRPr>
                    </a:p>
                  </a:txBody>
                  <a:tcPr marL="0" marR="0" marT="22860" marB="0">
                    <a:lnR w="12700">
                      <a:solidFill>
                        <a:srgbClr val="9966FF"/>
                      </a:solidFill>
                      <a:prstDash val="solid"/>
                    </a:lnR>
                    <a:lnT w="12700">
                      <a:solidFill>
                        <a:srgbClr val="9966FF"/>
                      </a:solidFill>
                      <a:prstDash val="solid"/>
                    </a:lnT>
                    <a:lnB w="12700">
                      <a:solidFill>
                        <a:srgbClr val="9966FF"/>
                      </a:solidFill>
                      <a:prstDash val="solid"/>
                    </a:lnB>
                    <a:solidFill>
                      <a:srgbClr val="EEEAFF"/>
                    </a:solidFill>
                  </a:tcPr>
                </a:tc>
                <a:extLst>
                  <a:ext uri="{0D108BD9-81ED-4DB2-BD59-A6C34878D82A}">
                    <a16:rowId xmlns:a16="http://schemas.microsoft.com/office/drawing/2014/main" val="10007"/>
                  </a:ext>
                </a:extLst>
              </a:tr>
            </a:tbl>
          </a:graphicData>
        </a:graphic>
      </p:graphicFrame>
      <p:sp>
        <p:nvSpPr>
          <p:cNvPr id="4" name="object 4"/>
          <p:cNvSpPr txBox="1"/>
          <p:nvPr/>
        </p:nvSpPr>
        <p:spPr>
          <a:xfrm>
            <a:off x="459435" y="1026414"/>
            <a:ext cx="598360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The </a:t>
            </a:r>
            <a:r>
              <a:rPr sz="1600" spc="-10" dirty="0">
                <a:latin typeface="Arial"/>
                <a:cs typeface="Arial"/>
              </a:rPr>
              <a:t>following </a:t>
            </a:r>
            <a:r>
              <a:rPr sz="1600" spc="-5" dirty="0">
                <a:latin typeface="Arial"/>
                <a:cs typeface="Arial"/>
              </a:rPr>
              <a:t>terms </a:t>
            </a:r>
            <a:r>
              <a:rPr sz="1600" spc="-10" dirty="0">
                <a:latin typeface="Arial"/>
                <a:cs typeface="Arial"/>
              </a:rPr>
              <a:t>will </a:t>
            </a:r>
            <a:r>
              <a:rPr sz="1600" spc="-5" dirty="0">
                <a:latin typeface="Arial"/>
                <a:cs typeface="Arial"/>
              </a:rPr>
              <a:t>be used frequently throughout the</a:t>
            </a:r>
            <a:r>
              <a:rPr sz="1600" spc="100" dirty="0">
                <a:latin typeface="Arial"/>
                <a:cs typeface="Arial"/>
              </a:rPr>
              <a:t> </a:t>
            </a:r>
            <a:r>
              <a:rPr sz="1600" spc="-5" dirty="0">
                <a:latin typeface="Arial"/>
                <a:cs typeface="Arial"/>
              </a:rPr>
              <a:t>training.</a:t>
            </a:r>
            <a:endParaRPr sz="1600">
              <a:latin typeface="Arial"/>
              <a:cs typeface="Arial"/>
            </a:endParaRPr>
          </a:p>
        </p:txBody>
      </p:sp>
    </p:spTree>
    <p:extLst>
      <p:ext uri="{BB962C8B-B14F-4D97-AF65-F5344CB8AC3E}">
        <p14:creationId xmlns:p14="http://schemas.microsoft.com/office/powerpoint/2010/main" val="173064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235" y="3544570"/>
            <a:ext cx="6621145" cy="748665"/>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 Report Components and</a:t>
            </a:r>
            <a:r>
              <a:rPr sz="2400" b="1" spc="-130" dirty="0">
                <a:solidFill>
                  <a:srgbClr val="FFFFFF"/>
                </a:solidFill>
                <a:latin typeface="Arial"/>
                <a:cs typeface="Arial"/>
              </a:rPr>
              <a:t> </a:t>
            </a:r>
            <a:r>
              <a:rPr sz="2400" b="1" spc="-5" dirty="0">
                <a:solidFill>
                  <a:srgbClr val="FFFFFF"/>
                </a:solidFill>
                <a:latin typeface="Arial"/>
                <a:cs typeface="Arial"/>
              </a:rPr>
              <a:t>Submission</a:t>
            </a:r>
            <a:endParaRPr sz="2400">
              <a:latin typeface="Arial"/>
              <a:cs typeface="Arial"/>
            </a:endParaRPr>
          </a:p>
          <a:p>
            <a:pPr marL="12700">
              <a:lnSpc>
                <a:spcPct val="100000"/>
              </a:lnSpc>
            </a:pPr>
            <a:r>
              <a:rPr sz="2400" b="1" spc="-5" dirty="0">
                <a:solidFill>
                  <a:srgbClr val="FFFFFF"/>
                </a:solidFill>
                <a:latin typeface="Arial"/>
                <a:cs typeface="Arial"/>
              </a:rPr>
              <a:t>Process</a:t>
            </a:r>
            <a:endParaRPr sz="2400">
              <a:latin typeface="Arial"/>
              <a:cs typeface="Arial"/>
            </a:endParaRPr>
          </a:p>
        </p:txBody>
      </p:sp>
    </p:spTree>
    <p:extLst>
      <p:ext uri="{BB962C8B-B14F-4D97-AF65-F5344CB8AC3E}">
        <p14:creationId xmlns:p14="http://schemas.microsoft.com/office/powerpoint/2010/main" val="127769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3893185" cy="382270"/>
          </a:xfrm>
          <a:prstGeom prst="rect">
            <a:avLst/>
          </a:prstGeom>
        </p:spPr>
        <p:txBody>
          <a:bodyPr vert="horz" wrap="square" lIns="0" tIns="0" rIns="0" bIns="0" rtlCol="0">
            <a:spAutoFit/>
          </a:bodyPr>
          <a:lstStyle/>
          <a:p>
            <a:pPr marL="12700">
              <a:lnSpc>
                <a:spcPct val="100000"/>
              </a:lnSpc>
            </a:pPr>
            <a:r>
              <a:rPr spc="-5" dirty="0"/>
              <a:t>Incident Report</a:t>
            </a:r>
            <a:r>
              <a:rPr spc="-80" dirty="0"/>
              <a:t> </a:t>
            </a:r>
            <a:r>
              <a:rPr spc="-5" dirty="0"/>
              <a:t>Components</a:t>
            </a:r>
          </a:p>
        </p:txBody>
      </p:sp>
      <p:sp>
        <p:nvSpPr>
          <p:cNvPr id="3" name="object 3"/>
          <p:cNvSpPr txBox="1"/>
          <p:nvPr/>
        </p:nvSpPr>
        <p:spPr>
          <a:xfrm>
            <a:off x="535635" y="1102614"/>
            <a:ext cx="7793355" cy="1143635"/>
          </a:xfrm>
          <a:prstGeom prst="rect">
            <a:avLst/>
          </a:prstGeom>
        </p:spPr>
        <p:txBody>
          <a:bodyPr vert="horz" wrap="square" lIns="0" tIns="0" rIns="0" bIns="0" rtlCol="0">
            <a:spAutoFit/>
          </a:bodyPr>
          <a:lstStyle/>
          <a:p>
            <a:pPr marL="12700">
              <a:lnSpc>
                <a:spcPct val="100000"/>
              </a:lnSpc>
            </a:pPr>
            <a:r>
              <a:rPr sz="1600" spc="-5" dirty="0">
                <a:latin typeface="Arial"/>
                <a:cs typeface="Arial"/>
              </a:rPr>
              <a:t>An incident report must be completed for any incident that can compromise the health</a:t>
            </a:r>
            <a:r>
              <a:rPr sz="1600" spc="-35" dirty="0">
                <a:latin typeface="Arial"/>
                <a:cs typeface="Arial"/>
              </a:rPr>
              <a:t> </a:t>
            </a:r>
            <a:r>
              <a:rPr sz="1600" spc="-5" dirty="0">
                <a:latin typeface="Arial"/>
                <a:cs typeface="Arial"/>
              </a:rPr>
              <a:t>,</a:t>
            </a:r>
            <a:endParaRPr sz="1600">
              <a:latin typeface="Arial"/>
              <a:cs typeface="Arial"/>
            </a:endParaRPr>
          </a:p>
          <a:p>
            <a:pPr marL="12700">
              <a:lnSpc>
                <a:spcPct val="100000"/>
              </a:lnSpc>
            </a:pPr>
            <a:r>
              <a:rPr sz="1600" spc="-5" dirty="0">
                <a:latin typeface="Arial"/>
                <a:cs typeface="Arial"/>
              </a:rPr>
              <a:t>safety and </a:t>
            </a:r>
            <a:r>
              <a:rPr sz="1600" spc="-10" dirty="0">
                <a:latin typeface="Arial"/>
                <a:cs typeface="Arial"/>
              </a:rPr>
              <a:t>well-being </a:t>
            </a:r>
            <a:r>
              <a:rPr sz="1600" spc="-5" dirty="0">
                <a:latin typeface="Arial"/>
                <a:cs typeface="Arial"/>
              </a:rPr>
              <a:t>of an </a:t>
            </a:r>
            <a:r>
              <a:rPr sz="1600" spc="-10" dirty="0">
                <a:latin typeface="Arial"/>
                <a:cs typeface="Arial"/>
              </a:rPr>
              <a:t>individual.  </a:t>
            </a:r>
            <a:r>
              <a:rPr sz="1600" spc="-5" dirty="0">
                <a:latin typeface="Arial"/>
                <a:cs typeface="Arial"/>
              </a:rPr>
              <a:t>The incident report has </a:t>
            </a:r>
            <a:r>
              <a:rPr sz="1600" spc="-20" dirty="0">
                <a:latin typeface="Arial"/>
                <a:cs typeface="Arial"/>
              </a:rPr>
              <a:t>two</a:t>
            </a:r>
            <a:r>
              <a:rPr sz="1600" spc="110" dirty="0">
                <a:latin typeface="Arial"/>
                <a:cs typeface="Arial"/>
              </a:rPr>
              <a:t> </a:t>
            </a:r>
            <a:r>
              <a:rPr sz="1600" spc="-5" dirty="0">
                <a:latin typeface="Arial"/>
                <a:cs typeface="Arial"/>
              </a:rPr>
              <a:t>sections:</a:t>
            </a:r>
            <a:endParaRPr sz="1600">
              <a:latin typeface="Arial"/>
              <a:cs typeface="Arial"/>
            </a:endParaRPr>
          </a:p>
          <a:p>
            <a:pPr marL="355600" indent="-342900">
              <a:lnSpc>
                <a:spcPct val="100000"/>
              </a:lnSpc>
              <a:spcBef>
                <a:spcPts val="595"/>
              </a:spcBef>
              <a:buClr>
                <a:srgbClr val="091D5D"/>
              </a:buClr>
              <a:buAutoNum type="arabicPeriod"/>
              <a:tabLst>
                <a:tab pos="354965" algn="l"/>
                <a:tab pos="355600" algn="l"/>
              </a:tabLst>
            </a:pPr>
            <a:r>
              <a:rPr sz="1600" b="1" spc="-5" dirty="0">
                <a:latin typeface="Arial"/>
                <a:cs typeface="Arial"/>
              </a:rPr>
              <a:t>Initial Incident</a:t>
            </a:r>
            <a:r>
              <a:rPr sz="1600" b="1" spc="-70" dirty="0">
                <a:latin typeface="Arial"/>
                <a:cs typeface="Arial"/>
              </a:rPr>
              <a:t> </a:t>
            </a:r>
            <a:r>
              <a:rPr sz="1600" b="1" spc="-5" dirty="0">
                <a:latin typeface="Arial"/>
                <a:cs typeface="Arial"/>
              </a:rPr>
              <a:t>Report</a:t>
            </a:r>
            <a:endParaRPr sz="1600">
              <a:latin typeface="Arial"/>
              <a:cs typeface="Arial"/>
            </a:endParaRPr>
          </a:p>
          <a:p>
            <a:pPr marL="355600" indent="-342900">
              <a:lnSpc>
                <a:spcPct val="100000"/>
              </a:lnSpc>
              <a:spcBef>
                <a:spcPts val="595"/>
              </a:spcBef>
              <a:buClr>
                <a:srgbClr val="091D5D"/>
              </a:buClr>
              <a:buAutoNum type="arabicPeriod"/>
              <a:tabLst>
                <a:tab pos="354965" algn="l"/>
                <a:tab pos="355600" algn="l"/>
              </a:tabLst>
            </a:pPr>
            <a:r>
              <a:rPr sz="1600" b="1" spc="-5" dirty="0">
                <a:latin typeface="Arial"/>
                <a:cs typeface="Arial"/>
              </a:rPr>
              <a:t>Final Incident</a:t>
            </a:r>
            <a:r>
              <a:rPr sz="1600" b="1" spc="-110" dirty="0">
                <a:latin typeface="Arial"/>
                <a:cs typeface="Arial"/>
              </a:rPr>
              <a:t> </a:t>
            </a:r>
            <a:r>
              <a:rPr sz="1600" b="1" spc="-5" dirty="0">
                <a:latin typeface="Arial"/>
                <a:cs typeface="Arial"/>
              </a:rPr>
              <a:t>Report</a:t>
            </a:r>
            <a:endParaRPr sz="1600">
              <a:latin typeface="Arial"/>
              <a:cs typeface="Arial"/>
            </a:endParaRPr>
          </a:p>
        </p:txBody>
      </p:sp>
      <p:sp>
        <p:nvSpPr>
          <p:cNvPr id="4" name="object 4"/>
          <p:cNvSpPr/>
          <p:nvPr/>
        </p:nvSpPr>
        <p:spPr>
          <a:xfrm>
            <a:off x="496823" y="2563367"/>
            <a:ext cx="3840479" cy="274320"/>
          </a:xfrm>
          <a:custGeom>
            <a:avLst/>
            <a:gdLst/>
            <a:ahLst/>
            <a:cxnLst/>
            <a:rect l="l" t="t" r="r" b="b"/>
            <a:pathLst>
              <a:path w="3840479" h="274319">
                <a:moveTo>
                  <a:pt x="0" y="274320"/>
                </a:moveTo>
                <a:lnTo>
                  <a:pt x="3840479" y="274320"/>
                </a:lnTo>
                <a:lnTo>
                  <a:pt x="3840479" y="0"/>
                </a:lnTo>
                <a:lnTo>
                  <a:pt x="0" y="0"/>
                </a:lnTo>
                <a:lnTo>
                  <a:pt x="0" y="274320"/>
                </a:lnTo>
                <a:close/>
              </a:path>
            </a:pathLst>
          </a:custGeom>
          <a:solidFill>
            <a:srgbClr val="1F487C"/>
          </a:solidFill>
        </p:spPr>
        <p:txBody>
          <a:bodyPr wrap="square" lIns="0" tIns="0" rIns="0" bIns="0" rtlCol="0"/>
          <a:lstStyle/>
          <a:p>
            <a:endParaRPr/>
          </a:p>
        </p:txBody>
      </p:sp>
      <p:sp>
        <p:nvSpPr>
          <p:cNvPr id="5" name="object 5"/>
          <p:cNvSpPr txBox="1"/>
          <p:nvPr/>
        </p:nvSpPr>
        <p:spPr>
          <a:xfrm>
            <a:off x="1364741" y="2568955"/>
            <a:ext cx="2095500" cy="259079"/>
          </a:xfrm>
          <a:prstGeom prst="rect">
            <a:avLst/>
          </a:prstGeom>
        </p:spPr>
        <p:txBody>
          <a:bodyPr vert="horz" wrap="square" lIns="0" tIns="0" rIns="0" bIns="0" rtlCol="0">
            <a:spAutoFit/>
          </a:bodyPr>
          <a:lstStyle/>
          <a:p>
            <a:pPr marL="12700">
              <a:lnSpc>
                <a:spcPct val="100000"/>
              </a:lnSpc>
            </a:pPr>
            <a:r>
              <a:rPr sz="1600" b="1" spc="-5" dirty="0">
                <a:solidFill>
                  <a:srgbClr val="FFFFFF"/>
                </a:solidFill>
                <a:latin typeface="Arial"/>
                <a:cs typeface="Arial"/>
              </a:rPr>
              <a:t>Initial Incident</a:t>
            </a:r>
            <a:r>
              <a:rPr sz="1600" b="1" spc="-70" dirty="0">
                <a:solidFill>
                  <a:srgbClr val="FFFFFF"/>
                </a:solidFill>
                <a:latin typeface="Arial"/>
                <a:cs typeface="Arial"/>
              </a:rPr>
              <a:t> </a:t>
            </a:r>
            <a:r>
              <a:rPr sz="1600" b="1" spc="-5" dirty="0">
                <a:solidFill>
                  <a:srgbClr val="FFFFFF"/>
                </a:solidFill>
                <a:latin typeface="Arial"/>
                <a:cs typeface="Arial"/>
              </a:rPr>
              <a:t>Report</a:t>
            </a:r>
            <a:endParaRPr sz="1600">
              <a:latin typeface="Arial"/>
              <a:cs typeface="Arial"/>
            </a:endParaRPr>
          </a:p>
        </p:txBody>
      </p:sp>
      <p:sp>
        <p:nvSpPr>
          <p:cNvPr id="6" name="object 6"/>
          <p:cNvSpPr/>
          <p:nvPr/>
        </p:nvSpPr>
        <p:spPr>
          <a:xfrm>
            <a:off x="496823" y="2837688"/>
            <a:ext cx="3840479" cy="3410585"/>
          </a:xfrm>
          <a:custGeom>
            <a:avLst/>
            <a:gdLst/>
            <a:ahLst/>
            <a:cxnLst/>
            <a:rect l="l" t="t" r="r" b="b"/>
            <a:pathLst>
              <a:path w="3840479" h="3410585">
                <a:moveTo>
                  <a:pt x="0" y="3410204"/>
                </a:moveTo>
                <a:lnTo>
                  <a:pt x="3840479" y="3410204"/>
                </a:lnTo>
                <a:lnTo>
                  <a:pt x="3840479" y="0"/>
                </a:lnTo>
                <a:lnTo>
                  <a:pt x="0" y="0"/>
                </a:lnTo>
                <a:lnTo>
                  <a:pt x="0" y="3410204"/>
                </a:lnTo>
                <a:close/>
              </a:path>
            </a:pathLst>
          </a:custGeom>
          <a:ln w="12192">
            <a:solidFill>
              <a:srgbClr val="1F487C"/>
            </a:solidFill>
          </a:ln>
        </p:spPr>
        <p:txBody>
          <a:bodyPr wrap="square" lIns="0" tIns="0" rIns="0" bIns="0" rtlCol="0"/>
          <a:lstStyle/>
          <a:p>
            <a:endParaRPr/>
          </a:p>
        </p:txBody>
      </p:sp>
      <p:sp>
        <p:nvSpPr>
          <p:cNvPr id="7" name="object 7"/>
          <p:cNvSpPr txBox="1"/>
          <p:nvPr/>
        </p:nvSpPr>
        <p:spPr>
          <a:xfrm>
            <a:off x="583488" y="2867152"/>
            <a:ext cx="3143250" cy="920750"/>
          </a:xfrm>
          <a:prstGeom prst="rect">
            <a:avLst/>
          </a:prstGeom>
        </p:spPr>
        <p:txBody>
          <a:bodyPr vert="horz" wrap="square" lIns="0" tIns="0" rIns="0" bIns="0" rtlCol="0">
            <a:spAutoFit/>
          </a:bodyPr>
          <a:lstStyle/>
          <a:p>
            <a:pPr marL="12700" marR="159385">
              <a:lnSpc>
                <a:spcPct val="100000"/>
              </a:lnSpc>
            </a:pPr>
            <a:r>
              <a:rPr sz="1400" spc="-5" dirty="0">
                <a:latin typeface="Arial"/>
                <a:cs typeface="Arial"/>
              </a:rPr>
              <a:t>The </a:t>
            </a:r>
            <a:r>
              <a:rPr sz="1400" dirty="0">
                <a:latin typeface="Arial"/>
                <a:cs typeface="Arial"/>
              </a:rPr>
              <a:t>initial </a:t>
            </a:r>
            <a:r>
              <a:rPr sz="1400" spc="-5" dirty="0">
                <a:latin typeface="Arial"/>
                <a:cs typeface="Arial"/>
              </a:rPr>
              <a:t>incident report </a:t>
            </a:r>
            <a:r>
              <a:rPr sz="1400" dirty="0">
                <a:latin typeface="Arial"/>
                <a:cs typeface="Arial"/>
              </a:rPr>
              <a:t>is</a:t>
            </a:r>
            <a:r>
              <a:rPr sz="1400" spc="-185" dirty="0">
                <a:latin typeface="Arial"/>
                <a:cs typeface="Arial"/>
              </a:rPr>
              <a:t> </a:t>
            </a:r>
            <a:r>
              <a:rPr sz="1400" spc="-5" dirty="0">
                <a:latin typeface="Arial"/>
                <a:cs typeface="Arial"/>
              </a:rPr>
              <a:t>completed  </a:t>
            </a:r>
            <a:r>
              <a:rPr sz="1400" b="1" spc="-5" dirty="0">
                <a:latin typeface="Arial"/>
                <a:cs typeface="Arial"/>
              </a:rPr>
              <a:t>immediately </a:t>
            </a:r>
            <a:r>
              <a:rPr sz="1400" b="1" dirty="0">
                <a:latin typeface="Arial"/>
                <a:cs typeface="Arial"/>
              </a:rPr>
              <a:t>after </a:t>
            </a:r>
            <a:r>
              <a:rPr sz="1400" b="1" spc="-5" dirty="0">
                <a:latin typeface="Arial"/>
                <a:cs typeface="Arial"/>
              </a:rPr>
              <a:t>the </a:t>
            </a:r>
            <a:r>
              <a:rPr sz="1400" b="1" spc="-10" dirty="0">
                <a:latin typeface="Arial"/>
                <a:cs typeface="Arial"/>
              </a:rPr>
              <a:t>incident </a:t>
            </a:r>
            <a:r>
              <a:rPr sz="1400" b="1" dirty="0">
                <a:latin typeface="Arial"/>
                <a:cs typeface="Arial"/>
              </a:rPr>
              <a:t>is  </a:t>
            </a:r>
            <a:r>
              <a:rPr sz="1400" b="1" spc="-10" dirty="0">
                <a:latin typeface="Arial"/>
                <a:cs typeface="Arial"/>
              </a:rPr>
              <a:t>discovered.</a:t>
            </a:r>
            <a:endParaRPr sz="1400">
              <a:latin typeface="Arial"/>
              <a:cs typeface="Arial"/>
            </a:endParaRPr>
          </a:p>
          <a:p>
            <a:pPr marL="12700">
              <a:lnSpc>
                <a:spcPct val="100000"/>
              </a:lnSpc>
              <a:spcBef>
                <a:spcPts val="409"/>
              </a:spcBef>
            </a:pPr>
            <a:r>
              <a:rPr sz="1400" dirty="0">
                <a:latin typeface="Arial"/>
                <a:cs typeface="Arial"/>
              </a:rPr>
              <a:t>There</a:t>
            </a:r>
            <a:r>
              <a:rPr sz="1400" spc="-65" dirty="0">
                <a:latin typeface="Arial"/>
                <a:cs typeface="Arial"/>
              </a:rPr>
              <a:t> </a:t>
            </a:r>
            <a:r>
              <a:rPr sz="1400" dirty="0">
                <a:latin typeface="Arial"/>
                <a:cs typeface="Arial"/>
              </a:rPr>
              <a:t>are</a:t>
            </a:r>
            <a:r>
              <a:rPr sz="1400" spc="-30" dirty="0">
                <a:latin typeface="Arial"/>
                <a:cs typeface="Arial"/>
              </a:rPr>
              <a:t> </a:t>
            </a:r>
            <a:r>
              <a:rPr sz="1400" b="1" dirty="0">
                <a:latin typeface="Arial"/>
                <a:cs typeface="Arial"/>
              </a:rPr>
              <a:t>7</a:t>
            </a:r>
            <a:r>
              <a:rPr sz="1400" b="1" spc="-25" dirty="0">
                <a:latin typeface="Arial"/>
                <a:cs typeface="Arial"/>
              </a:rPr>
              <a:t> </a:t>
            </a:r>
            <a:r>
              <a:rPr sz="1400" b="1" spc="-5" dirty="0">
                <a:latin typeface="Arial"/>
                <a:cs typeface="Arial"/>
              </a:rPr>
              <a:t>sections</a:t>
            </a:r>
            <a:r>
              <a:rPr sz="1400" b="1" spc="-65" dirty="0">
                <a:latin typeface="Arial"/>
                <a:cs typeface="Arial"/>
              </a:rPr>
              <a:t> </a:t>
            </a:r>
            <a:r>
              <a:rPr sz="1400" dirty="0">
                <a:latin typeface="Arial"/>
                <a:cs typeface="Arial"/>
              </a:rPr>
              <a:t>of</a:t>
            </a:r>
            <a:r>
              <a:rPr sz="1400" spc="-3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intial</a:t>
            </a:r>
            <a:r>
              <a:rPr sz="1400" spc="-215" dirty="0">
                <a:latin typeface="Arial"/>
                <a:cs typeface="Arial"/>
              </a:rPr>
              <a:t> </a:t>
            </a:r>
            <a:r>
              <a:rPr sz="1400" dirty="0">
                <a:latin typeface="Arial"/>
                <a:cs typeface="Arial"/>
              </a:rPr>
              <a:t>report:</a:t>
            </a:r>
            <a:endParaRPr sz="1400">
              <a:latin typeface="Arial"/>
              <a:cs typeface="Arial"/>
            </a:endParaRPr>
          </a:p>
        </p:txBody>
      </p:sp>
      <p:sp>
        <p:nvSpPr>
          <p:cNvPr id="8" name="object 8"/>
          <p:cNvSpPr txBox="1"/>
          <p:nvPr/>
        </p:nvSpPr>
        <p:spPr>
          <a:xfrm>
            <a:off x="583488" y="3822954"/>
            <a:ext cx="2343785" cy="1814195"/>
          </a:xfrm>
          <a:prstGeom prst="rect">
            <a:avLst/>
          </a:prstGeom>
        </p:spPr>
        <p:txBody>
          <a:bodyPr vert="horz" wrap="square" lIns="0" tIns="0" rIns="0" bIns="0" rtlCol="0">
            <a:spAutoFit/>
          </a:bodyPr>
          <a:lstStyle/>
          <a:p>
            <a:pPr marL="355600" indent="-342900">
              <a:lnSpc>
                <a:spcPct val="100000"/>
              </a:lnSpc>
              <a:buAutoNum type="arabicPeriod"/>
              <a:tabLst>
                <a:tab pos="354965" algn="l"/>
                <a:tab pos="355600" algn="l"/>
              </a:tabLst>
            </a:pPr>
            <a:r>
              <a:rPr sz="1400" spc="-5" dirty="0">
                <a:latin typeface="Arial"/>
                <a:cs typeface="Arial"/>
              </a:rPr>
              <a:t>Individual</a:t>
            </a:r>
            <a:r>
              <a:rPr sz="1400" spc="-185" dirty="0">
                <a:latin typeface="Arial"/>
                <a:cs typeface="Arial"/>
              </a:rPr>
              <a:t> </a:t>
            </a:r>
            <a:r>
              <a:rPr sz="1400" spc="-5" dirty="0">
                <a:latin typeface="Arial"/>
                <a:cs typeface="Arial"/>
              </a:rPr>
              <a:t>Information</a:t>
            </a:r>
            <a:endParaRPr sz="1400">
              <a:latin typeface="Arial"/>
              <a:cs typeface="Arial"/>
            </a:endParaRPr>
          </a:p>
          <a:p>
            <a:pPr marL="355600" indent="-342900">
              <a:lnSpc>
                <a:spcPct val="100000"/>
              </a:lnSpc>
              <a:spcBef>
                <a:spcPts val="409"/>
              </a:spcBef>
              <a:buAutoNum type="arabicPeriod"/>
              <a:tabLst>
                <a:tab pos="354965" algn="l"/>
                <a:tab pos="355600" algn="l"/>
              </a:tabLst>
            </a:pPr>
            <a:r>
              <a:rPr sz="1400" spc="-5" dirty="0">
                <a:latin typeface="Arial"/>
                <a:cs typeface="Arial"/>
              </a:rPr>
              <a:t>Filing </a:t>
            </a:r>
            <a:r>
              <a:rPr sz="1400" dirty="0">
                <a:latin typeface="Arial"/>
                <a:cs typeface="Arial"/>
              </a:rPr>
              <a:t>Agency</a:t>
            </a:r>
            <a:r>
              <a:rPr sz="1400" spc="-235" dirty="0">
                <a:latin typeface="Arial"/>
                <a:cs typeface="Arial"/>
              </a:rPr>
              <a:t> </a:t>
            </a:r>
            <a:r>
              <a:rPr sz="1400" spc="-10" dirty="0">
                <a:latin typeface="Arial"/>
                <a:cs typeface="Arial"/>
              </a:rPr>
              <a:t>Information</a:t>
            </a:r>
            <a:endParaRPr sz="1400">
              <a:latin typeface="Arial"/>
              <a:cs typeface="Arial"/>
            </a:endParaRPr>
          </a:p>
          <a:p>
            <a:pPr marL="355600" indent="-342900">
              <a:lnSpc>
                <a:spcPct val="100000"/>
              </a:lnSpc>
              <a:spcBef>
                <a:spcPts val="395"/>
              </a:spcBef>
              <a:buAutoNum type="arabicPeriod"/>
              <a:tabLst>
                <a:tab pos="354965" algn="l"/>
                <a:tab pos="355600" algn="l"/>
              </a:tabLst>
            </a:pPr>
            <a:r>
              <a:rPr sz="1400" dirty="0">
                <a:latin typeface="Arial"/>
                <a:cs typeface="Arial"/>
              </a:rPr>
              <a:t>Incident</a:t>
            </a:r>
            <a:r>
              <a:rPr sz="1400" spc="-130" dirty="0">
                <a:latin typeface="Arial"/>
                <a:cs typeface="Arial"/>
              </a:rPr>
              <a:t> </a:t>
            </a:r>
            <a:r>
              <a:rPr sz="1400" spc="-10" dirty="0">
                <a:latin typeface="Arial"/>
                <a:cs typeface="Arial"/>
              </a:rPr>
              <a:t>Classification</a:t>
            </a:r>
            <a:endParaRPr sz="1400">
              <a:latin typeface="Arial"/>
              <a:cs typeface="Arial"/>
            </a:endParaRPr>
          </a:p>
          <a:p>
            <a:pPr marL="355600" indent="-342900">
              <a:lnSpc>
                <a:spcPct val="100000"/>
              </a:lnSpc>
              <a:spcBef>
                <a:spcPts val="395"/>
              </a:spcBef>
              <a:buAutoNum type="arabicPeriod"/>
              <a:tabLst>
                <a:tab pos="354965" algn="l"/>
                <a:tab pos="355600" algn="l"/>
              </a:tabLst>
            </a:pPr>
            <a:r>
              <a:rPr sz="1400" dirty="0">
                <a:latin typeface="Arial"/>
                <a:cs typeface="Arial"/>
              </a:rPr>
              <a:t>Incident</a:t>
            </a:r>
            <a:r>
              <a:rPr sz="1400" spc="-215" dirty="0">
                <a:latin typeface="Arial"/>
                <a:cs typeface="Arial"/>
              </a:rPr>
              <a:t> </a:t>
            </a:r>
            <a:r>
              <a:rPr sz="1400" spc="-5" dirty="0">
                <a:latin typeface="Arial"/>
                <a:cs typeface="Arial"/>
              </a:rPr>
              <a:t>Description</a:t>
            </a:r>
            <a:endParaRPr sz="1400">
              <a:latin typeface="Arial"/>
              <a:cs typeface="Arial"/>
            </a:endParaRPr>
          </a:p>
          <a:p>
            <a:pPr marL="355600" indent="-342900">
              <a:lnSpc>
                <a:spcPct val="100000"/>
              </a:lnSpc>
              <a:spcBef>
                <a:spcPts val="405"/>
              </a:spcBef>
              <a:buAutoNum type="arabicPeriod"/>
              <a:tabLst>
                <a:tab pos="354965" algn="l"/>
                <a:tab pos="355600" algn="l"/>
              </a:tabLst>
            </a:pPr>
            <a:r>
              <a:rPr sz="1400" dirty="0">
                <a:latin typeface="Arial"/>
                <a:cs typeface="Arial"/>
              </a:rPr>
              <a:t>Actions</a:t>
            </a:r>
            <a:r>
              <a:rPr sz="1400" spc="-225" dirty="0">
                <a:latin typeface="Arial"/>
                <a:cs typeface="Arial"/>
              </a:rPr>
              <a:t> </a:t>
            </a:r>
            <a:r>
              <a:rPr sz="1400" spc="-35" dirty="0">
                <a:latin typeface="Arial"/>
                <a:cs typeface="Arial"/>
              </a:rPr>
              <a:t>Taken</a:t>
            </a:r>
            <a:endParaRPr sz="1400">
              <a:latin typeface="Arial"/>
              <a:cs typeface="Arial"/>
            </a:endParaRPr>
          </a:p>
          <a:p>
            <a:pPr marL="355600" indent="-342900">
              <a:lnSpc>
                <a:spcPct val="100000"/>
              </a:lnSpc>
              <a:spcBef>
                <a:spcPts val="395"/>
              </a:spcBef>
              <a:buAutoNum type="arabicPeriod"/>
              <a:tabLst>
                <a:tab pos="354965" algn="l"/>
                <a:tab pos="355600" algn="l"/>
              </a:tabLst>
            </a:pPr>
            <a:r>
              <a:rPr sz="1400" spc="-5" dirty="0">
                <a:latin typeface="Arial"/>
                <a:cs typeface="Arial"/>
              </a:rPr>
              <a:t>Involved</a:t>
            </a:r>
            <a:r>
              <a:rPr sz="1400" spc="-204" dirty="0">
                <a:latin typeface="Arial"/>
                <a:cs typeface="Arial"/>
              </a:rPr>
              <a:t> </a:t>
            </a:r>
            <a:r>
              <a:rPr sz="1400" dirty="0">
                <a:latin typeface="Arial"/>
                <a:cs typeface="Arial"/>
              </a:rPr>
              <a:t>Parties</a:t>
            </a:r>
            <a:endParaRPr sz="1400">
              <a:latin typeface="Arial"/>
              <a:cs typeface="Arial"/>
            </a:endParaRPr>
          </a:p>
          <a:p>
            <a:pPr marL="355600" indent="-342900">
              <a:lnSpc>
                <a:spcPct val="100000"/>
              </a:lnSpc>
              <a:spcBef>
                <a:spcPts val="395"/>
              </a:spcBef>
              <a:buAutoNum type="arabicPeriod"/>
              <a:tabLst>
                <a:tab pos="354965" algn="l"/>
                <a:tab pos="355600" algn="l"/>
              </a:tabLst>
            </a:pPr>
            <a:r>
              <a:rPr sz="1400" spc="-5" dirty="0">
                <a:latin typeface="Arial"/>
                <a:cs typeface="Arial"/>
              </a:rPr>
              <a:t>Notifications</a:t>
            </a:r>
            <a:endParaRPr sz="1400">
              <a:latin typeface="Arial"/>
              <a:cs typeface="Arial"/>
            </a:endParaRPr>
          </a:p>
        </p:txBody>
      </p:sp>
      <p:sp>
        <p:nvSpPr>
          <p:cNvPr id="9" name="object 9"/>
          <p:cNvSpPr/>
          <p:nvPr/>
        </p:nvSpPr>
        <p:spPr>
          <a:xfrm>
            <a:off x="4805171" y="2563367"/>
            <a:ext cx="3841750" cy="274320"/>
          </a:xfrm>
          <a:custGeom>
            <a:avLst/>
            <a:gdLst/>
            <a:ahLst/>
            <a:cxnLst/>
            <a:rect l="l" t="t" r="r" b="b"/>
            <a:pathLst>
              <a:path w="3841750" h="274319">
                <a:moveTo>
                  <a:pt x="0" y="274320"/>
                </a:moveTo>
                <a:lnTo>
                  <a:pt x="3841623" y="274320"/>
                </a:lnTo>
                <a:lnTo>
                  <a:pt x="3841623" y="0"/>
                </a:lnTo>
                <a:lnTo>
                  <a:pt x="0" y="0"/>
                </a:lnTo>
                <a:lnTo>
                  <a:pt x="0" y="274320"/>
                </a:lnTo>
                <a:close/>
              </a:path>
            </a:pathLst>
          </a:custGeom>
          <a:solidFill>
            <a:srgbClr val="1F487C"/>
          </a:solidFill>
        </p:spPr>
        <p:txBody>
          <a:bodyPr wrap="square" lIns="0" tIns="0" rIns="0" bIns="0" rtlCol="0"/>
          <a:lstStyle/>
          <a:p>
            <a:endParaRPr/>
          </a:p>
        </p:txBody>
      </p:sp>
      <p:sp>
        <p:nvSpPr>
          <p:cNvPr id="10" name="object 10"/>
          <p:cNvSpPr/>
          <p:nvPr/>
        </p:nvSpPr>
        <p:spPr>
          <a:xfrm>
            <a:off x="4805171" y="2563367"/>
            <a:ext cx="3841750" cy="274320"/>
          </a:xfrm>
          <a:custGeom>
            <a:avLst/>
            <a:gdLst/>
            <a:ahLst/>
            <a:cxnLst/>
            <a:rect l="l" t="t" r="r" b="b"/>
            <a:pathLst>
              <a:path w="3841750" h="274319">
                <a:moveTo>
                  <a:pt x="0" y="274320"/>
                </a:moveTo>
                <a:lnTo>
                  <a:pt x="3841623" y="274320"/>
                </a:lnTo>
                <a:lnTo>
                  <a:pt x="3841623" y="0"/>
                </a:lnTo>
                <a:lnTo>
                  <a:pt x="0" y="0"/>
                </a:lnTo>
                <a:lnTo>
                  <a:pt x="0" y="274320"/>
                </a:lnTo>
                <a:close/>
              </a:path>
            </a:pathLst>
          </a:custGeom>
          <a:ln w="12192">
            <a:solidFill>
              <a:srgbClr val="1F487C"/>
            </a:solidFill>
          </a:ln>
        </p:spPr>
        <p:txBody>
          <a:bodyPr wrap="square" lIns="0" tIns="0" rIns="0" bIns="0" rtlCol="0"/>
          <a:lstStyle/>
          <a:p>
            <a:endParaRPr/>
          </a:p>
        </p:txBody>
      </p:sp>
      <p:sp>
        <p:nvSpPr>
          <p:cNvPr id="11" name="object 11"/>
          <p:cNvSpPr txBox="1"/>
          <p:nvPr/>
        </p:nvSpPr>
        <p:spPr>
          <a:xfrm>
            <a:off x="5703823" y="2568955"/>
            <a:ext cx="2034539" cy="259079"/>
          </a:xfrm>
          <a:prstGeom prst="rect">
            <a:avLst/>
          </a:prstGeom>
        </p:spPr>
        <p:txBody>
          <a:bodyPr vert="horz" wrap="square" lIns="0" tIns="0" rIns="0" bIns="0" rtlCol="0">
            <a:spAutoFit/>
          </a:bodyPr>
          <a:lstStyle/>
          <a:p>
            <a:pPr marL="12700">
              <a:lnSpc>
                <a:spcPct val="100000"/>
              </a:lnSpc>
            </a:pPr>
            <a:r>
              <a:rPr sz="1600" b="1" spc="-5" dirty="0">
                <a:solidFill>
                  <a:srgbClr val="FFFFFF"/>
                </a:solidFill>
                <a:latin typeface="Arial"/>
                <a:cs typeface="Arial"/>
              </a:rPr>
              <a:t>Final Incident</a:t>
            </a:r>
            <a:r>
              <a:rPr sz="1600" b="1" spc="-110" dirty="0">
                <a:solidFill>
                  <a:srgbClr val="FFFFFF"/>
                </a:solidFill>
                <a:latin typeface="Arial"/>
                <a:cs typeface="Arial"/>
              </a:rPr>
              <a:t> </a:t>
            </a:r>
            <a:r>
              <a:rPr sz="1600" b="1" spc="-5" dirty="0">
                <a:solidFill>
                  <a:srgbClr val="FFFFFF"/>
                </a:solidFill>
                <a:latin typeface="Arial"/>
                <a:cs typeface="Arial"/>
              </a:rPr>
              <a:t>Report</a:t>
            </a:r>
            <a:endParaRPr sz="1600">
              <a:latin typeface="Arial"/>
              <a:cs typeface="Arial"/>
            </a:endParaRPr>
          </a:p>
        </p:txBody>
      </p:sp>
      <p:sp>
        <p:nvSpPr>
          <p:cNvPr id="12" name="object 12"/>
          <p:cNvSpPr/>
          <p:nvPr/>
        </p:nvSpPr>
        <p:spPr>
          <a:xfrm>
            <a:off x="4805171" y="2837688"/>
            <a:ext cx="3841750" cy="3410585"/>
          </a:xfrm>
          <a:custGeom>
            <a:avLst/>
            <a:gdLst/>
            <a:ahLst/>
            <a:cxnLst/>
            <a:rect l="l" t="t" r="r" b="b"/>
            <a:pathLst>
              <a:path w="3841750" h="3410585">
                <a:moveTo>
                  <a:pt x="0" y="3410204"/>
                </a:moveTo>
                <a:lnTo>
                  <a:pt x="3841623" y="3410204"/>
                </a:lnTo>
                <a:lnTo>
                  <a:pt x="3841623" y="0"/>
                </a:lnTo>
                <a:lnTo>
                  <a:pt x="0" y="0"/>
                </a:lnTo>
                <a:lnTo>
                  <a:pt x="0" y="3410204"/>
                </a:lnTo>
                <a:close/>
              </a:path>
            </a:pathLst>
          </a:custGeom>
          <a:ln w="12192">
            <a:solidFill>
              <a:srgbClr val="1F487C"/>
            </a:solidFill>
          </a:ln>
        </p:spPr>
        <p:txBody>
          <a:bodyPr wrap="square" lIns="0" tIns="0" rIns="0" bIns="0" rtlCol="0"/>
          <a:lstStyle/>
          <a:p>
            <a:endParaRPr/>
          </a:p>
        </p:txBody>
      </p:sp>
      <p:sp>
        <p:nvSpPr>
          <p:cNvPr id="13" name="object 13"/>
          <p:cNvSpPr txBox="1"/>
          <p:nvPr/>
        </p:nvSpPr>
        <p:spPr>
          <a:xfrm>
            <a:off x="4892421" y="2867152"/>
            <a:ext cx="3592829" cy="868680"/>
          </a:xfrm>
          <a:prstGeom prst="rect">
            <a:avLst/>
          </a:prstGeom>
        </p:spPr>
        <p:txBody>
          <a:bodyPr vert="horz" wrap="square" lIns="0" tIns="0" rIns="0" bIns="0" rtlCol="0">
            <a:spAutoFit/>
          </a:bodyPr>
          <a:lstStyle/>
          <a:p>
            <a:pPr marL="12700" marR="5080">
              <a:lnSpc>
                <a:spcPct val="100000"/>
              </a:lnSpc>
            </a:pPr>
            <a:r>
              <a:rPr sz="1400" spc="-5" dirty="0">
                <a:latin typeface="Arial"/>
                <a:cs typeface="Arial"/>
              </a:rPr>
              <a:t>The</a:t>
            </a:r>
            <a:r>
              <a:rPr sz="1400" spc="-35" dirty="0">
                <a:latin typeface="Arial"/>
                <a:cs typeface="Arial"/>
              </a:rPr>
              <a:t> </a:t>
            </a:r>
            <a:r>
              <a:rPr sz="1400" dirty="0">
                <a:latin typeface="Arial"/>
                <a:cs typeface="Arial"/>
              </a:rPr>
              <a:t>final</a:t>
            </a:r>
            <a:r>
              <a:rPr sz="1400" spc="-30" dirty="0">
                <a:latin typeface="Arial"/>
                <a:cs typeface="Arial"/>
              </a:rPr>
              <a:t> </a:t>
            </a:r>
            <a:r>
              <a:rPr sz="1400" spc="-5" dirty="0">
                <a:latin typeface="Arial"/>
                <a:cs typeface="Arial"/>
              </a:rPr>
              <a:t>incident</a:t>
            </a:r>
            <a:r>
              <a:rPr sz="1400" spc="-50" dirty="0">
                <a:latin typeface="Arial"/>
                <a:cs typeface="Arial"/>
              </a:rPr>
              <a:t> </a:t>
            </a:r>
            <a:r>
              <a:rPr sz="1400" spc="-5" dirty="0">
                <a:latin typeface="Arial"/>
                <a:cs typeface="Arial"/>
              </a:rPr>
              <a:t>report</a:t>
            </a:r>
            <a:r>
              <a:rPr sz="1400" spc="-50" dirty="0">
                <a:latin typeface="Arial"/>
                <a:cs typeface="Arial"/>
              </a:rPr>
              <a:t> </a:t>
            </a:r>
            <a:r>
              <a:rPr sz="1400" dirty="0">
                <a:latin typeface="Arial"/>
                <a:cs typeface="Arial"/>
              </a:rPr>
              <a:t>is</a:t>
            </a:r>
            <a:r>
              <a:rPr sz="1400" spc="-15" dirty="0">
                <a:latin typeface="Arial"/>
                <a:cs typeface="Arial"/>
              </a:rPr>
              <a:t> </a:t>
            </a:r>
            <a:r>
              <a:rPr sz="1400" spc="-5" dirty="0">
                <a:latin typeface="Arial"/>
                <a:cs typeface="Arial"/>
              </a:rPr>
              <a:t>completed</a:t>
            </a:r>
            <a:r>
              <a:rPr sz="1400" spc="-55" dirty="0">
                <a:latin typeface="Arial"/>
                <a:cs typeface="Arial"/>
              </a:rPr>
              <a:t> </a:t>
            </a:r>
            <a:r>
              <a:rPr sz="1400" b="1" spc="-5" dirty="0">
                <a:latin typeface="Arial"/>
                <a:cs typeface="Arial"/>
              </a:rPr>
              <a:t>within</a:t>
            </a:r>
            <a:r>
              <a:rPr sz="1400" b="1" spc="-190" dirty="0">
                <a:latin typeface="Arial"/>
                <a:cs typeface="Arial"/>
              </a:rPr>
              <a:t> </a:t>
            </a:r>
            <a:r>
              <a:rPr sz="1400" b="1" dirty="0">
                <a:latin typeface="Arial"/>
                <a:cs typeface="Arial"/>
              </a:rPr>
              <a:t>a  </a:t>
            </a:r>
            <a:r>
              <a:rPr sz="1400" b="1" spc="5" dirty="0">
                <a:latin typeface="Arial"/>
                <a:cs typeface="Arial"/>
              </a:rPr>
              <a:t>week</a:t>
            </a:r>
            <a:r>
              <a:rPr sz="1400" b="1" spc="-35" dirty="0">
                <a:latin typeface="Arial"/>
                <a:cs typeface="Arial"/>
              </a:rPr>
              <a:t> </a:t>
            </a:r>
            <a:r>
              <a:rPr sz="1400" b="1" spc="-5" dirty="0">
                <a:latin typeface="Arial"/>
                <a:cs typeface="Arial"/>
              </a:rPr>
              <a:t>of</a:t>
            </a:r>
            <a:r>
              <a:rPr sz="1400" b="1" spc="-35" dirty="0">
                <a:latin typeface="Arial"/>
                <a:cs typeface="Arial"/>
              </a:rPr>
              <a:t> </a:t>
            </a:r>
            <a:r>
              <a:rPr sz="1400" b="1" spc="-5" dirty="0">
                <a:latin typeface="Arial"/>
                <a:cs typeface="Arial"/>
              </a:rPr>
              <a:t>the</a:t>
            </a:r>
            <a:r>
              <a:rPr sz="1400" b="1" spc="-35" dirty="0">
                <a:latin typeface="Arial"/>
                <a:cs typeface="Arial"/>
              </a:rPr>
              <a:t> </a:t>
            </a:r>
            <a:r>
              <a:rPr sz="1400" b="1" dirty="0">
                <a:latin typeface="Arial"/>
                <a:cs typeface="Arial"/>
              </a:rPr>
              <a:t>initial</a:t>
            </a:r>
            <a:r>
              <a:rPr sz="1400" b="1" spc="-50" dirty="0">
                <a:latin typeface="Arial"/>
                <a:cs typeface="Arial"/>
              </a:rPr>
              <a:t> </a:t>
            </a:r>
            <a:r>
              <a:rPr sz="1400" b="1" spc="-5" dirty="0">
                <a:latin typeface="Arial"/>
                <a:cs typeface="Arial"/>
              </a:rPr>
              <a:t>incident</a:t>
            </a:r>
            <a:r>
              <a:rPr sz="1400" b="1" spc="-60" dirty="0">
                <a:latin typeface="Arial"/>
                <a:cs typeface="Arial"/>
              </a:rPr>
              <a:t> </a:t>
            </a:r>
            <a:r>
              <a:rPr sz="1400" b="1" spc="-5" dirty="0">
                <a:latin typeface="Arial"/>
                <a:cs typeface="Arial"/>
              </a:rPr>
              <a:t>report</a:t>
            </a:r>
            <a:r>
              <a:rPr sz="1400" b="1" spc="-55" dirty="0">
                <a:latin typeface="Arial"/>
                <a:cs typeface="Arial"/>
              </a:rPr>
              <a:t> </a:t>
            </a:r>
            <a:r>
              <a:rPr sz="1400" spc="-5" dirty="0">
                <a:latin typeface="Arial"/>
                <a:cs typeface="Arial"/>
              </a:rPr>
              <a:t>and</a:t>
            </a:r>
            <a:r>
              <a:rPr sz="1400" spc="-35" dirty="0">
                <a:latin typeface="Arial"/>
                <a:cs typeface="Arial"/>
              </a:rPr>
              <a:t> </a:t>
            </a:r>
            <a:r>
              <a:rPr sz="1400" dirty="0">
                <a:latin typeface="Arial"/>
                <a:cs typeface="Arial"/>
              </a:rPr>
              <a:t>fills</a:t>
            </a:r>
            <a:r>
              <a:rPr sz="1400" spc="-210" dirty="0">
                <a:latin typeface="Arial"/>
                <a:cs typeface="Arial"/>
              </a:rPr>
              <a:t> </a:t>
            </a:r>
            <a:r>
              <a:rPr sz="1400" dirty="0">
                <a:latin typeface="Arial"/>
                <a:cs typeface="Arial"/>
              </a:rPr>
              <a:t>in  any gaps and </a:t>
            </a:r>
            <a:r>
              <a:rPr sz="1400" spc="-5" dirty="0">
                <a:latin typeface="Arial"/>
                <a:cs typeface="Arial"/>
              </a:rPr>
              <a:t>builds </a:t>
            </a:r>
            <a:r>
              <a:rPr sz="1400" dirty="0">
                <a:latin typeface="Arial"/>
                <a:cs typeface="Arial"/>
              </a:rPr>
              <a:t>upon the initial </a:t>
            </a:r>
            <a:r>
              <a:rPr sz="1400" spc="-5" dirty="0">
                <a:latin typeface="Arial"/>
                <a:cs typeface="Arial"/>
              </a:rPr>
              <a:t>incident  </a:t>
            </a:r>
            <a:r>
              <a:rPr sz="1400" dirty="0">
                <a:latin typeface="Arial"/>
                <a:cs typeface="Arial"/>
              </a:rPr>
              <a:t>report.</a:t>
            </a:r>
            <a:endParaRPr sz="14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19</a:t>
            </a:fld>
            <a:endParaRPr dirty="0"/>
          </a:p>
        </p:txBody>
      </p:sp>
      <p:sp>
        <p:nvSpPr>
          <p:cNvPr id="14" name="object 14"/>
          <p:cNvSpPr txBox="1"/>
          <p:nvPr/>
        </p:nvSpPr>
        <p:spPr>
          <a:xfrm>
            <a:off x="4892421" y="3986403"/>
            <a:ext cx="3105150" cy="228600"/>
          </a:xfrm>
          <a:prstGeom prst="rect">
            <a:avLst/>
          </a:prstGeom>
        </p:spPr>
        <p:txBody>
          <a:bodyPr vert="horz" wrap="square" lIns="0" tIns="0" rIns="0" bIns="0" rtlCol="0">
            <a:spAutoFit/>
          </a:bodyPr>
          <a:lstStyle/>
          <a:p>
            <a:pPr marL="12700">
              <a:lnSpc>
                <a:spcPct val="100000"/>
              </a:lnSpc>
            </a:pPr>
            <a:r>
              <a:rPr sz="1400" dirty="0">
                <a:latin typeface="Arial"/>
                <a:cs typeface="Arial"/>
              </a:rPr>
              <a:t>There</a:t>
            </a:r>
            <a:r>
              <a:rPr sz="1400" spc="-65" dirty="0">
                <a:latin typeface="Arial"/>
                <a:cs typeface="Arial"/>
              </a:rPr>
              <a:t> </a:t>
            </a:r>
            <a:r>
              <a:rPr sz="1400" dirty="0">
                <a:latin typeface="Arial"/>
                <a:cs typeface="Arial"/>
              </a:rPr>
              <a:t>are</a:t>
            </a:r>
            <a:r>
              <a:rPr sz="1400" spc="-35" dirty="0">
                <a:latin typeface="Arial"/>
                <a:cs typeface="Arial"/>
              </a:rPr>
              <a:t> </a:t>
            </a:r>
            <a:r>
              <a:rPr sz="1400" b="1" dirty="0">
                <a:latin typeface="Arial"/>
                <a:cs typeface="Arial"/>
              </a:rPr>
              <a:t>5</a:t>
            </a:r>
            <a:r>
              <a:rPr sz="1400" b="1" spc="-25" dirty="0">
                <a:latin typeface="Arial"/>
                <a:cs typeface="Arial"/>
              </a:rPr>
              <a:t> </a:t>
            </a:r>
            <a:r>
              <a:rPr sz="1400" b="1" spc="-5" dirty="0">
                <a:latin typeface="Arial"/>
                <a:cs typeface="Arial"/>
              </a:rPr>
              <a:t>sections</a:t>
            </a:r>
            <a:r>
              <a:rPr sz="1400" b="1" spc="-65" dirty="0">
                <a:latin typeface="Arial"/>
                <a:cs typeface="Arial"/>
              </a:rPr>
              <a:t> </a:t>
            </a:r>
            <a:r>
              <a:rPr sz="1400" dirty="0">
                <a:latin typeface="Arial"/>
                <a:cs typeface="Arial"/>
              </a:rPr>
              <a:t>of</a:t>
            </a:r>
            <a:r>
              <a:rPr sz="1400" spc="-3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final</a:t>
            </a:r>
            <a:r>
              <a:rPr sz="1400" spc="-204" dirty="0">
                <a:latin typeface="Arial"/>
                <a:cs typeface="Arial"/>
              </a:rPr>
              <a:t> </a:t>
            </a:r>
            <a:r>
              <a:rPr sz="1400" dirty="0">
                <a:latin typeface="Arial"/>
                <a:cs typeface="Arial"/>
              </a:rPr>
              <a:t>report:</a:t>
            </a:r>
            <a:endParaRPr sz="1400">
              <a:latin typeface="Arial"/>
              <a:cs typeface="Arial"/>
            </a:endParaRPr>
          </a:p>
        </p:txBody>
      </p:sp>
      <p:sp>
        <p:nvSpPr>
          <p:cNvPr id="15" name="object 15"/>
          <p:cNvSpPr txBox="1"/>
          <p:nvPr/>
        </p:nvSpPr>
        <p:spPr>
          <a:xfrm>
            <a:off x="4892802" y="4250054"/>
            <a:ext cx="3546475" cy="1713230"/>
          </a:xfrm>
          <a:prstGeom prst="rect">
            <a:avLst/>
          </a:prstGeom>
        </p:spPr>
        <p:txBody>
          <a:bodyPr vert="horz" wrap="square" lIns="0" tIns="0" rIns="0" bIns="0" rtlCol="0">
            <a:spAutoFit/>
          </a:bodyPr>
          <a:lstStyle/>
          <a:p>
            <a:pPr marL="355600" marR="5080" indent="-342900">
              <a:lnSpc>
                <a:spcPct val="100000"/>
              </a:lnSpc>
              <a:buAutoNum type="arabicPeriod"/>
              <a:tabLst>
                <a:tab pos="354965" algn="l"/>
                <a:tab pos="355600" algn="l"/>
              </a:tabLst>
            </a:pPr>
            <a:r>
              <a:rPr sz="1400" spc="-5" dirty="0">
                <a:latin typeface="Arial"/>
                <a:cs typeface="Arial"/>
              </a:rPr>
              <a:t>Hospital Visit </a:t>
            </a:r>
            <a:r>
              <a:rPr sz="1400" dirty="0">
                <a:latin typeface="Arial"/>
                <a:cs typeface="Arial"/>
              </a:rPr>
              <a:t>(only </a:t>
            </a:r>
            <a:r>
              <a:rPr sz="1400" spc="-5" dirty="0">
                <a:latin typeface="Arial"/>
                <a:cs typeface="Arial"/>
              </a:rPr>
              <a:t>appears </a:t>
            </a:r>
            <a:r>
              <a:rPr sz="1400" dirty="0">
                <a:latin typeface="Arial"/>
                <a:cs typeface="Arial"/>
              </a:rPr>
              <a:t>if </a:t>
            </a:r>
            <a:r>
              <a:rPr sz="1400" spc="-5" dirty="0">
                <a:latin typeface="Arial"/>
                <a:cs typeface="Arial"/>
              </a:rPr>
              <a:t>primary  incident </a:t>
            </a:r>
            <a:r>
              <a:rPr sz="1400" dirty="0">
                <a:latin typeface="Arial"/>
                <a:cs typeface="Arial"/>
              </a:rPr>
              <a:t>category is </a:t>
            </a:r>
            <a:r>
              <a:rPr sz="1400" spc="-5" dirty="0">
                <a:latin typeface="Arial"/>
                <a:cs typeface="Arial"/>
              </a:rPr>
              <a:t>Unexpected</a:t>
            </a:r>
            <a:r>
              <a:rPr sz="1400" spc="-275" dirty="0">
                <a:latin typeface="Arial"/>
                <a:cs typeface="Arial"/>
              </a:rPr>
              <a:t> </a:t>
            </a:r>
            <a:r>
              <a:rPr sz="1400" spc="-5" dirty="0">
                <a:latin typeface="Arial"/>
                <a:cs typeface="Arial"/>
              </a:rPr>
              <a:t>Hospital  Visit)</a:t>
            </a:r>
            <a:endParaRPr sz="1400" dirty="0">
              <a:latin typeface="Arial"/>
              <a:cs typeface="Arial"/>
            </a:endParaRPr>
          </a:p>
          <a:p>
            <a:pPr marL="355600" indent="-342900">
              <a:lnSpc>
                <a:spcPct val="100000"/>
              </a:lnSpc>
              <a:spcBef>
                <a:spcPts val="405"/>
              </a:spcBef>
              <a:buAutoNum type="arabicPeriod"/>
              <a:tabLst>
                <a:tab pos="354965" algn="l"/>
                <a:tab pos="355600" algn="l"/>
              </a:tabLst>
            </a:pPr>
            <a:r>
              <a:rPr sz="1400" spc="-5" dirty="0">
                <a:latin typeface="Arial"/>
                <a:cs typeface="Arial"/>
              </a:rPr>
              <a:t>Additional</a:t>
            </a:r>
            <a:r>
              <a:rPr sz="1400" spc="-180" dirty="0">
                <a:latin typeface="Arial"/>
                <a:cs typeface="Arial"/>
              </a:rPr>
              <a:t> </a:t>
            </a:r>
            <a:r>
              <a:rPr sz="1400" spc="-5" dirty="0">
                <a:latin typeface="Arial"/>
                <a:cs typeface="Arial"/>
              </a:rPr>
              <a:t>Information</a:t>
            </a:r>
            <a:endParaRPr sz="1400" dirty="0">
              <a:latin typeface="Arial"/>
              <a:cs typeface="Arial"/>
            </a:endParaRPr>
          </a:p>
          <a:p>
            <a:pPr marL="355600" indent="-342900">
              <a:lnSpc>
                <a:spcPct val="100000"/>
              </a:lnSpc>
              <a:spcBef>
                <a:spcPts val="390"/>
              </a:spcBef>
              <a:buAutoNum type="arabicPeriod"/>
              <a:tabLst>
                <a:tab pos="354965" algn="l"/>
                <a:tab pos="355600" algn="l"/>
              </a:tabLst>
            </a:pPr>
            <a:r>
              <a:rPr lang="en-US" sz="1400" dirty="0">
                <a:latin typeface="Arial"/>
                <a:cs typeface="Arial"/>
              </a:rPr>
              <a:t>Follow Up </a:t>
            </a:r>
            <a:r>
              <a:rPr sz="1400" dirty="0">
                <a:latin typeface="Arial"/>
                <a:cs typeface="Arial"/>
              </a:rPr>
              <a:t>Action</a:t>
            </a:r>
            <a:r>
              <a:rPr sz="1400" spc="-204" dirty="0">
                <a:latin typeface="Arial"/>
                <a:cs typeface="Arial"/>
              </a:rPr>
              <a:t> </a:t>
            </a:r>
            <a:r>
              <a:rPr sz="1400" dirty="0">
                <a:latin typeface="Arial"/>
                <a:cs typeface="Arial"/>
              </a:rPr>
              <a:t>Steps</a:t>
            </a:r>
          </a:p>
          <a:p>
            <a:pPr marL="355600" indent="-342900">
              <a:lnSpc>
                <a:spcPct val="100000"/>
              </a:lnSpc>
              <a:spcBef>
                <a:spcPts val="390"/>
              </a:spcBef>
              <a:buAutoNum type="arabicPeriod"/>
              <a:tabLst>
                <a:tab pos="354965" algn="l"/>
                <a:tab pos="355600" algn="l"/>
              </a:tabLst>
            </a:pPr>
            <a:r>
              <a:rPr sz="1400" spc="-5" dirty="0">
                <a:latin typeface="Arial"/>
                <a:cs typeface="Arial"/>
              </a:rPr>
              <a:t>Involved</a:t>
            </a:r>
            <a:r>
              <a:rPr sz="1400" spc="-204" dirty="0">
                <a:latin typeface="Arial"/>
                <a:cs typeface="Arial"/>
              </a:rPr>
              <a:t> </a:t>
            </a:r>
            <a:r>
              <a:rPr sz="1400" dirty="0">
                <a:latin typeface="Arial"/>
                <a:cs typeface="Arial"/>
              </a:rPr>
              <a:t>Parties</a:t>
            </a:r>
          </a:p>
          <a:p>
            <a:pPr marL="355600" indent="-342900">
              <a:lnSpc>
                <a:spcPct val="100000"/>
              </a:lnSpc>
              <a:spcBef>
                <a:spcPts val="405"/>
              </a:spcBef>
              <a:buAutoNum type="arabicPeriod"/>
              <a:tabLst>
                <a:tab pos="354965" algn="l"/>
                <a:tab pos="355600" algn="l"/>
              </a:tabLst>
            </a:pPr>
            <a:r>
              <a:rPr sz="1400" spc="-5" dirty="0">
                <a:latin typeface="Arial"/>
                <a:cs typeface="Arial"/>
              </a:rPr>
              <a:t>Verification</a:t>
            </a:r>
            <a:r>
              <a:rPr sz="1400" spc="-65" dirty="0">
                <a:latin typeface="Arial"/>
                <a:cs typeface="Arial"/>
              </a:rPr>
              <a:t> </a:t>
            </a:r>
            <a:r>
              <a:rPr sz="1400" dirty="0">
                <a:latin typeface="Arial"/>
                <a:cs typeface="Arial"/>
              </a:rPr>
              <a:t>of</a:t>
            </a:r>
            <a:r>
              <a:rPr sz="1400" spc="-70" dirty="0">
                <a:latin typeface="Arial"/>
                <a:cs typeface="Arial"/>
              </a:rPr>
              <a:t> </a:t>
            </a:r>
            <a:r>
              <a:rPr sz="1400" spc="-15" dirty="0">
                <a:latin typeface="Arial"/>
                <a:cs typeface="Arial"/>
              </a:rPr>
              <a:t>Time</a:t>
            </a:r>
            <a:r>
              <a:rPr sz="1400" spc="-65" dirty="0">
                <a:latin typeface="Arial"/>
                <a:cs typeface="Arial"/>
              </a:rPr>
              <a:t> </a:t>
            </a:r>
            <a:r>
              <a:rPr sz="1400" dirty="0">
                <a:latin typeface="Arial"/>
                <a:cs typeface="Arial"/>
              </a:rPr>
              <a:t>and</a:t>
            </a:r>
            <a:r>
              <a:rPr sz="1400" spc="-150" dirty="0">
                <a:latin typeface="Arial"/>
                <a:cs typeface="Arial"/>
              </a:rPr>
              <a:t> </a:t>
            </a:r>
            <a:r>
              <a:rPr sz="1400" spc="-5" dirty="0">
                <a:latin typeface="Arial"/>
                <a:cs typeface="Arial"/>
              </a:rPr>
              <a:t>Categorization</a:t>
            </a:r>
            <a:endParaRPr sz="1400" dirty="0">
              <a:latin typeface="Arial"/>
              <a:cs typeface="Arial"/>
            </a:endParaRPr>
          </a:p>
        </p:txBody>
      </p:sp>
    </p:spTree>
    <p:extLst>
      <p:ext uri="{BB962C8B-B14F-4D97-AF65-F5344CB8AC3E}">
        <p14:creationId xmlns:p14="http://schemas.microsoft.com/office/powerpoint/2010/main" val="344762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3004820" cy="382270"/>
          </a:xfrm>
          <a:prstGeom prst="rect">
            <a:avLst/>
          </a:prstGeom>
        </p:spPr>
        <p:txBody>
          <a:bodyPr vert="horz" wrap="square" lIns="0" tIns="0" rIns="0" bIns="0" rtlCol="0">
            <a:spAutoFit/>
          </a:bodyPr>
          <a:lstStyle/>
          <a:p>
            <a:pPr marL="12700">
              <a:lnSpc>
                <a:spcPct val="100000"/>
              </a:lnSpc>
            </a:pPr>
            <a:r>
              <a:rPr dirty="0"/>
              <a:t>Objective </a:t>
            </a:r>
            <a:r>
              <a:rPr spc="-5" dirty="0"/>
              <a:t>and</a:t>
            </a:r>
            <a:r>
              <a:rPr spc="-165" dirty="0"/>
              <a:t> </a:t>
            </a:r>
            <a:r>
              <a:rPr spc="-15" dirty="0"/>
              <a:t>Agenda</a:t>
            </a:r>
          </a:p>
        </p:txBody>
      </p:sp>
      <p:sp>
        <p:nvSpPr>
          <p:cNvPr id="5" name="object 5"/>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2</a:t>
            </a:fld>
            <a:endParaRPr sz="800">
              <a:latin typeface="MS PGothic"/>
              <a:cs typeface="MS PGothic"/>
            </a:endParaRPr>
          </a:p>
        </p:txBody>
      </p:sp>
      <p:sp>
        <p:nvSpPr>
          <p:cNvPr id="3" name="object 3"/>
          <p:cNvSpPr txBox="1"/>
          <p:nvPr/>
        </p:nvSpPr>
        <p:spPr>
          <a:xfrm>
            <a:off x="535635" y="1102614"/>
            <a:ext cx="4998085" cy="1052195"/>
          </a:xfrm>
          <a:prstGeom prst="rect">
            <a:avLst/>
          </a:prstGeom>
        </p:spPr>
        <p:txBody>
          <a:bodyPr vert="horz" wrap="square" lIns="0" tIns="0" rIns="0" bIns="0" rtlCol="0">
            <a:spAutoFit/>
          </a:bodyPr>
          <a:lstStyle/>
          <a:p>
            <a:pPr marL="12700">
              <a:lnSpc>
                <a:spcPct val="100000"/>
              </a:lnSpc>
            </a:pPr>
            <a:r>
              <a:rPr sz="1600" b="1" spc="-15" dirty="0">
                <a:latin typeface="Arial"/>
                <a:cs typeface="Arial"/>
              </a:rPr>
              <a:t>Objectives:</a:t>
            </a:r>
            <a:endParaRPr sz="1600">
              <a:latin typeface="Arial"/>
              <a:cs typeface="Arial"/>
            </a:endParaRPr>
          </a:p>
          <a:p>
            <a:pPr marL="243840" indent="-231140">
              <a:lnSpc>
                <a:spcPct val="100000"/>
              </a:lnSpc>
              <a:spcBef>
                <a:spcPts val="1200"/>
              </a:spcBef>
              <a:buFont typeface="Wingdings"/>
              <a:buChar char=""/>
              <a:tabLst>
                <a:tab pos="243840" algn="l"/>
                <a:tab pos="244475" algn="l"/>
              </a:tabLst>
            </a:pPr>
            <a:r>
              <a:rPr sz="1600" spc="-5" dirty="0">
                <a:latin typeface="Arial"/>
                <a:cs typeface="Arial"/>
              </a:rPr>
              <a:t>Overview of</a:t>
            </a:r>
            <a:r>
              <a:rPr sz="1600" spc="-135" dirty="0">
                <a:latin typeface="Arial"/>
                <a:cs typeface="Arial"/>
              </a:rPr>
              <a:t> </a:t>
            </a:r>
            <a:r>
              <a:rPr sz="1600" spc="-5" dirty="0">
                <a:latin typeface="Arial"/>
                <a:cs typeface="Arial"/>
              </a:rPr>
              <a:t>HCSIS</a:t>
            </a:r>
            <a:endParaRPr sz="1600">
              <a:latin typeface="Arial"/>
              <a:cs typeface="Arial"/>
            </a:endParaRPr>
          </a:p>
          <a:p>
            <a:pPr marL="243840" indent="-231140">
              <a:lnSpc>
                <a:spcPct val="100000"/>
              </a:lnSpc>
              <a:spcBef>
                <a:spcPts val="1195"/>
              </a:spcBef>
              <a:buFont typeface="Wingdings"/>
              <a:buChar char=""/>
              <a:tabLst>
                <a:tab pos="243840" algn="l"/>
                <a:tab pos="244475" algn="l"/>
              </a:tabLst>
            </a:pPr>
            <a:r>
              <a:rPr sz="1600" spc="-5" dirty="0">
                <a:latin typeface="Arial"/>
                <a:cs typeface="Arial"/>
              </a:rPr>
              <a:t>Explain </a:t>
            </a:r>
            <a:r>
              <a:rPr sz="1600" spc="-10" dirty="0">
                <a:latin typeface="Arial"/>
                <a:cs typeface="Arial"/>
              </a:rPr>
              <a:t>Incident </a:t>
            </a:r>
            <a:r>
              <a:rPr sz="1600" spc="-5" dirty="0">
                <a:latin typeface="Arial"/>
                <a:cs typeface="Arial"/>
              </a:rPr>
              <a:t>Management </a:t>
            </a:r>
            <a:r>
              <a:rPr sz="1600" spc="-10" dirty="0">
                <a:latin typeface="Arial"/>
                <a:cs typeface="Arial"/>
              </a:rPr>
              <a:t>Functionality </a:t>
            </a:r>
            <a:r>
              <a:rPr sz="1600" dirty="0">
                <a:latin typeface="Arial"/>
                <a:cs typeface="Arial"/>
              </a:rPr>
              <a:t>in</a:t>
            </a:r>
            <a:r>
              <a:rPr sz="1600" spc="5" dirty="0">
                <a:latin typeface="Arial"/>
                <a:cs typeface="Arial"/>
              </a:rPr>
              <a:t> </a:t>
            </a:r>
            <a:r>
              <a:rPr sz="1600" spc="-5" dirty="0">
                <a:latin typeface="Arial"/>
                <a:cs typeface="Arial"/>
              </a:rPr>
              <a:t>HCSIS</a:t>
            </a:r>
            <a:endParaRPr sz="16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291577445"/>
              </p:ext>
            </p:extLst>
          </p:nvPr>
        </p:nvGraphicFramePr>
        <p:xfrm>
          <a:off x="752475" y="2352611"/>
          <a:ext cx="6553136" cy="3487274"/>
        </p:xfrm>
        <a:graphic>
          <a:graphicData uri="http://schemas.openxmlformats.org/drawingml/2006/table">
            <a:tbl>
              <a:tblPr firstRow="1" bandRow="1">
                <a:tableStyleId>{2D5ABB26-0587-4C30-8999-92F81FD0307C}</a:tableStyleId>
              </a:tblPr>
              <a:tblGrid>
                <a:gridCol w="6553136">
                  <a:extLst>
                    <a:ext uri="{9D8B030D-6E8A-4147-A177-3AD203B41FA5}">
                      <a16:colId xmlns:a16="http://schemas.microsoft.com/office/drawing/2014/main" val="20000"/>
                    </a:ext>
                  </a:extLst>
                </a:gridCol>
              </a:tblGrid>
              <a:tr h="335279">
                <a:tc>
                  <a:txBody>
                    <a:bodyPr/>
                    <a:lstStyle/>
                    <a:p>
                      <a:pPr marL="635" algn="ctr">
                        <a:lnSpc>
                          <a:spcPct val="100000"/>
                        </a:lnSpc>
                        <a:spcBef>
                          <a:spcPts val="204"/>
                        </a:spcBef>
                      </a:pPr>
                      <a:r>
                        <a:rPr sz="1600" b="1" spc="-25" dirty="0">
                          <a:solidFill>
                            <a:srgbClr val="FFFFFF"/>
                          </a:solidFill>
                          <a:latin typeface="Arial"/>
                          <a:cs typeface="Arial"/>
                        </a:rPr>
                        <a:t>Agenda</a:t>
                      </a:r>
                      <a:endParaRPr sz="1600">
                        <a:latin typeface="Arial"/>
                        <a:cs typeface="Arial"/>
                      </a:endParaRPr>
                    </a:p>
                  </a:txBody>
                  <a:tcPr marL="0" marR="0" marT="2603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2776"/>
                    </a:solidFill>
                  </a:tcPr>
                </a:tc>
                <a:extLst>
                  <a:ext uri="{0D108BD9-81ED-4DB2-BD59-A6C34878D82A}">
                    <a16:rowId xmlns:a16="http://schemas.microsoft.com/office/drawing/2014/main" val="10000"/>
                  </a:ext>
                </a:extLst>
              </a:tr>
              <a:tr h="315213">
                <a:tc>
                  <a:txBody>
                    <a:bodyPr/>
                    <a:lstStyle/>
                    <a:p>
                      <a:pPr marL="81915">
                        <a:lnSpc>
                          <a:spcPct val="100000"/>
                        </a:lnSpc>
                        <a:spcBef>
                          <a:spcPts val="240"/>
                        </a:spcBef>
                      </a:pPr>
                      <a:r>
                        <a:rPr sz="1300" spc="-5" dirty="0">
                          <a:latin typeface="Arial"/>
                          <a:cs typeface="Arial"/>
                        </a:rPr>
                        <a:t>HCSIS</a:t>
                      </a:r>
                      <a:r>
                        <a:rPr sz="1300" spc="-145" dirty="0">
                          <a:latin typeface="Arial"/>
                          <a:cs typeface="Arial"/>
                        </a:rPr>
                        <a:t> </a:t>
                      </a:r>
                      <a:r>
                        <a:rPr sz="1300" spc="-20" dirty="0">
                          <a:latin typeface="Arial"/>
                          <a:cs typeface="Arial"/>
                        </a:rPr>
                        <a:t>Overview</a:t>
                      </a:r>
                      <a:endParaRPr sz="13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315214">
                <a:tc>
                  <a:txBody>
                    <a:bodyPr/>
                    <a:lstStyle/>
                    <a:p>
                      <a:pPr marL="81915">
                        <a:lnSpc>
                          <a:spcPct val="100000"/>
                        </a:lnSpc>
                        <a:spcBef>
                          <a:spcPts val="240"/>
                        </a:spcBef>
                      </a:pPr>
                      <a:r>
                        <a:rPr sz="1300" spc="-5" dirty="0">
                          <a:latin typeface="Arial"/>
                          <a:cs typeface="Arial"/>
                        </a:rPr>
                        <a:t>HCSIS as an Incident </a:t>
                      </a:r>
                      <a:r>
                        <a:rPr sz="1300" spc="-15" dirty="0">
                          <a:latin typeface="Arial"/>
                          <a:cs typeface="Arial"/>
                        </a:rPr>
                        <a:t>Management</a:t>
                      </a:r>
                      <a:r>
                        <a:rPr sz="1300" spc="35" dirty="0">
                          <a:latin typeface="Arial"/>
                          <a:cs typeface="Arial"/>
                        </a:rPr>
                        <a:t> </a:t>
                      </a:r>
                      <a:r>
                        <a:rPr sz="1300" spc="-20" dirty="0">
                          <a:latin typeface="Arial"/>
                          <a:cs typeface="Arial"/>
                        </a:rPr>
                        <a:t>System</a:t>
                      </a:r>
                      <a:endParaRPr sz="13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15213">
                <a:tc>
                  <a:txBody>
                    <a:bodyPr/>
                    <a:lstStyle/>
                    <a:p>
                      <a:pPr marL="81915">
                        <a:lnSpc>
                          <a:spcPct val="100000"/>
                        </a:lnSpc>
                        <a:spcBef>
                          <a:spcPts val="245"/>
                        </a:spcBef>
                      </a:pPr>
                      <a:r>
                        <a:rPr sz="1300" spc="-10" dirty="0">
                          <a:latin typeface="Arial"/>
                          <a:cs typeface="Arial"/>
                        </a:rPr>
                        <a:t>Incident </a:t>
                      </a:r>
                      <a:r>
                        <a:rPr sz="1300" spc="-15" dirty="0">
                          <a:latin typeface="Arial"/>
                          <a:cs typeface="Arial"/>
                        </a:rPr>
                        <a:t>Management </a:t>
                      </a:r>
                      <a:r>
                        <a:rPr sz="1300" spc="-5" dirty="0">
                          <a:latin typeface="Arial"/>
                          <a:cs typeface="Arial"/>
                        </a:rPr>
                        <a:t>Responsibilities </a:t>
                      </a:r>
                      <a:r>
                        <a:rPr sz="1300" spc="-15" dirty="0">
                          <a:latin typeface="Arial"/>
                          <a:cs typeface="Arial"/>
                        </a:rPr>
                        <a:t>and</a:t>
                      </a:r>
                      <a:r>
                        <a:rPr sz="1300" spc="155" dirty="0">
                          <a:latin typeface="Arial"/>
                          <a:cs typeface="Arial"/>
                        </a:rPr>
                        <a:t> </a:t>
                      </a:r>
                      <a:r>
                        <a:rPr sz="1300" spc="-5" dirty="0">
                          <a:latin typeface="Arial"/>
                          <a:cs typeface="Arial"/>
                        </a:rPr>
                        <a:t>Roles</a:t>
                      </a:r>
                      <a:endParaRPr sz="130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15214">
                <a:tc>
                  <a:txBody>
                    <a:bodyPr/>
                    <a:lstStyle/>
                    <a:p>
                      <a:pPr marL="81915" marR="0" lvl="0" indent="0" defTabSz="914400" eaLnBrk="1" fontAlgn="auto" latinLnBrk="0" hangingPunct="1">
                        <a:lnSpc>
                          <a:spcPct val="100000"/>
                        </a:lnSpc>
                        <a:spcBef>
                          <a:spcPts val="244"/>
                        </a:spcBef>
                        <a:spcAft>
                          <a:spcPts val="0"/>
                        </a:spcAft>
                        <a:buClrTx/>
                        <a:buSzTx/>
                        <a:buFontTx/>
                        <a:buNone/>
                        <a:tabLst/>
                        <a:defRPr/>
                      </a:pPr>
                      <a:r>
                        <a:rPr lang="en-US" sz="1300" spc="-10" dirty="0">
                          <a:latin typeface="Arial"/>
                          <a:cs typeface="Arial"/>
                        </a:rPr>
                        <a:t>Incident Report Submission and </a:t>
                      </a:r>
                      <a:r>
                        <a:rPr lang="en-US" sz="1300" spc="-20" dirty="0">
                          <a:latin typeface="Arial"/>
                          <a:cs typeface="Arial"/>
                        </a:rPr>
                        <a:t>Review</a:t>
                      </a:r>
                      <a:r>
                        <a:rPr lang="en-US" sz="1300" spc="120" dirty="0">
                          <a:latin typeface="Arial"/>
                          <a:cs typeface="Arial"/>
                        </a:rPr>
                        <a:t> </a:t>
                      </a:r>
                      <a:r>
                        <a:rPr lang="en-US" sz="1300" spc="-15" dirty="0">
                          <a:latin typeface="Arial"/>
                          <a:cs typeface="Arial"/>
                        </a:rPr>
                        <a:t>Timeline</a:t>
                      </a:r>
                      <a:endParaRPr sz="1300" dirty="0">
                        <a:latin typeface="Arial"/>
                        <a:cs typeface="Arial"/>
                      </a:endParaRPr>
                    </a:p>
                  </a:txBody>
                  <a:tcPr marL="0" marR="0" marT="3111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15213">
                <a:tc>
                  <a:txBody>
                    <a:bodyPr/>
                    <a:lstStyle/>
                    <a:p>
                      <a:pPr marL="81915" marR="0" lvl="0" indent="0" defTabSz="914400" eaLnBrk="1" fontAlgn="auto" latinLnBrk="0" hangingPunct="1">
                        <a:lnSpc>
                          <a:spcPct val="100000"/>
                        </a:lnSpc>
                        <a:spcBef>
                          <a:spcPts val="244"/>
                        </a:spcBef>
                        <a:spcAft>
                          <a:spcPts val="0"/>
                        </a:spcAft>
                        <a:buClrTx/>
                        <a:buSzTx/>
                        <a:buFontTx/>
                        <a:buNone/>
                        <a:tabLst/>
                        <a:defRPr/>
                      </a:pPr>
                      <a:r>
                        <a:rPr lang="en-US" sz="1300" spc="-10" dirty="0">
                          <a:latin typeface="Arial"/>
                          <a:cs typeface="Arial"/>
                        </a:rPr>
                        <a:t>Incident Report </a:t>
                      </a:r>
                      <a:r>
                        <a:rPr lang="en-US" sz="1300" spc="-15" dirty="0">
                          <a:latin typeface="Arial"/>
                          <a:cs typeface="Arial"/>
                        </a:rPr>
                        <a:t>Components and </a:t>
                      </a:r>
                      <a:r>
                        <a:rPr lang="en-US" sz="1300" spc="-10" dirty="0">
                          <a:latin typeface="Arial"/>
                          <a:cs typeface="Arial"/>
                        </a:rPr>
                        <a:t>Submission</a:t>
                      </a:r>
                      <a:r>
                        <a:rPr lang="en-US" sz="1300" spc="210" dirty="0">
                          <a:latin typeface="Arial"/>
                          <a:cs typeface="Arial"/>
                        </a:rPr>
                        <a:t> </a:t>
                      </a:r>
                      <a:r>
                        <a:rPr lang="en-US" sz="1300" spc="-10" dirty="0">
                          <a:latin typeface="Arial"/>
                          <a:cs typeface="Arial"/>
                        </a:rPr>
                        <a:t>Process</a:t>
                      </a:r>
                      <a:endParaRPr sz="1300" dirty="0">
                        <a:latin typeface="Arial"/>
                        <a:cs typeface="Arial"/>
                      </a:endParaRPr>
                    </a:p>
                  </a:txBody>
                  <a:tcPr marL="0" marR="0" marT="3111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15213">
                <a:tc>
                  <a:txBody>
                    <a:bodyPr/>
                    <a:lstStyle/>
                    <a:p>
                      <a:pPr marL="81915">
                        <a:lnSpc>
                          <a:spcPct val="100000"/>
                        </a:lnSpc>
                        <a:spcBef>
                          <a:spcPts val="245"/>
                        </a:spcBef>
                      </a:pPr>
                      <a:r>
                        <a:rPr sz="1300" spc="-10" dirty="0">
                          <a:latin typeface="Arial"/>
                          <a:cs typeface="Arial"/>
                        </a:rPr>
                        <a:t>Incident</a:t>
                      </a:r>
                      <a:r>
                        <a:rPr sz="1300" spc="-85" dirty="0">
                          <a:latin typeface="Arial"/>
                          <a:cs typeface="Arial"/>
                        </a:rPr>
                        <a:t> </a:t>
                      </a:r>
                      <a:r>
                        <a:rPr sz="1300" spc="-5" dirty="0">
                          <a:latin typeface="Arial"/>
                          <a:cs typeface="Arial"/>
                        </a:rPr>
                        <a:t>Categorization</a:t>
                      </a:r>
                      <a:endParaRPr sz="130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15087">
                <a:tc>
                  <a:txBody>
                    <a:bodyPr/>
                    <a:lstStyle/>
                    <a:p>
                      <a:pPr marL="81915">
                        <a:lnSpc>
                          <a:spcPct val="100000"/>
                        </a:lnSpc>
                        <a:spcBef>
                          <a:spcPts val="245"/>
                        </a:spcBef>
                      </a:pPr>
                      <a:r>
                        <a:rPr sz="1300" spc="-10" dirty="0">
                          <a:latin typeface="Arial"/>
                          <a:cs typeface="Arial"/>
                        </a:rPr>
                        <a:t>Incident </a:t>
                      </a:r>
                      <a:r>
                        <a:rPr sz="1300" spc="-20" dirty="0">
                          <a:latin typeface="Arial"/>
                          <a:cs typeface="Arial"/>
                        </a:rPr>
                        <a:t>Category</a:t>
                      </a:r>
                      <a:r>
                        <a:rPr sz="1300" spc="5" dirty="0">
                          <a:latin typeface="Arial"/>
                          <a:cs typeface="Arial"/>
                        </a:rPr>
                        <a:t> </a:t>
                      </a:r>
                      <a:r>
                        <a:rPr sz="1300" spc="-10" dirty="0">
                          <a:latin typeface="Arial"/>
                          <a:cs typeface="Arial"/>
                        </a:rPr>
                        <a:t>Guidelines</a:t>
                      </a:r>
                      <a:endParaRPr sz="130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7"/>
                  </a:ext>
                </a:extLst>
              </a:tr>
              <a:tr h="315213">
                <a:tc>
                  <a:txBody>
                    <a:bodyPr/>
                    <a:lstStyle/>
                    <a:p>
                      <a:pPr marL="81915">
                        <a:lnSpc>
                          <a:spcPct val="100000"/>
                        </a:lnSpc>
                        <a:spcBef>
                          <a:spcPts val="245"/>
                        </a:spcBef>
                      </a:pPr>
                      <a:r>
                        <a:rPr lang="en-US" sz="1300" dirty="0">
                          <a:latin typeface="Arial"/>
                          <a:cs typeface="Arial"/>
                        </a:rPr>
                        <a:t>Clinical Manager Review</a:t>
                      </a:r>
                      <a:endParaRPr sz="1300" dirty="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8"/>
                  </a:ext>
                </a:extLst>
              </a:tr>
              <a:tr h="315214">
                <a:tc>
                  <a:txBody>
                    <a:bodyPr/>
                    <a:lstStyle/>
                    <a:p>
                      <a:pPr marL="81915">
                        <a:lnSpc>
                          <a:spcPct val="100000"/>
                        </a:lnSpc>
                        <a:spcBef>
                          <a:spcPts val="245"/>
                        </a:spcBef>
                      </a:pPr>
                      <a:r>
                        <a:rPr lang="en-US" sz="1300" dirty="0">
                          <a:latin typeface="Arial"/>
                          <a:cs typeface="Arial"/>
                        </a:rPr>
                        <a:t>DDS Follow Up Action Steps document</a:t>
                      </a:r>
                      <a:endParaRPr sz="1300" dirty="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9"/>
                  </a:ext>
                </a:extLst>
              </a:tr>
              <a:tr h="315201">
                <a:tc>
                  <a:txBody>
                    <a:bodyPr/>
                    <a:lstStyle/>
                    <a:p>
                      <a:pPr marL="81915" marR="0" lvl="0" indent="0" defTabSz="914400" eaLnBrk="1" fontAlgn="auto" latinLnBrk="0" hangingPunct="1">
                        <a:lnSpc>
                          <a:spcPct val="100000"/>
                        </a:lnSpc>
                        <a:spcBef>
                          <a:spcPts val="245"/>
                        </a:spcBef>
                        <a:spcAft>
                          <a:spcPts val="0"/>
                        </a:spcAft>
                        <a:buClrTx/>
                        <a:buSzTx/>
                        <a:buFontTx/>
                        <a:buNone/>
                        <a:tabLst/>
                        <a:defRPr/>
                      </a:pPr>
                      <a:r>
                        <a:rPr lang="en-US" sz="1300" spc="-10" dirty="0">
                          <a:latin typeface="Arial"/>
                          <a:cs typeface="Arial"/>
                        </a:rPr>
                        <a:t>Process Management Screens and Management Reports</a:t>
                      </a:r>
                      <a:endParaRPr sz="1300" dirty="0">
                        <a:latin typeface="Arial"/>
                        <a:cs typeface="Arial"/>
                      </a:endParaRPr>
                    </a:p>
                  </a:txBody>
                  <a:tcPr marL="0" marR="0" marT="311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5538470" cy="382270"/>
          </a:xfrm>
          <a:prstGeom prst="rect">
            <a:avLst/>
          </a:prstGeom>
        </p:spPr>
        <p:txBody>
          <a:bodyPr vert="horz" wrap="square" lIns="0" tIns="0" rIns="0" bIns="0" rtlCol="0">
            <a:spAutoFit/>
          </a:bodyPr>
          <a:lstStyle/>
          <a:p>
            <a:pPr marL="12700">
              <a:lnSpc>
                <a:spcPct val="100000"/>
              </a:lnSpc>
            </a:pPr>
            <a:r>
              <a:rPr spc="-5" dirty="0"/>
              <a:t>Details Required in Initial Incident</a:t>
            </a:r>
            <a:r>
              <a:rPr spc="10" dirty="0"/>
              <a:t> </a:t>
            </a:r>
            <a:r>
              <a:rPr spc="-5" dirty="0"/>
              <a:t>Report</a:t>
            </a:r>
          </a:p>
        </p:txBody>
      </p:sp>
      <p:sp>
        <p:nvSpPr>
          <p:cNvPr id="3" name="object 3"/>
          <p:cNvSpPr/>
          <p:nvPr/>
        </p:nvSpPr>
        <p:spPr>
          <a:xfrm>
            <a:off x="396240" y="4460747"/>
            <a:ext cx="2658110" cy="274320"/>
          </a:xfrm>
          <a:custGeom>
            <a:avLst/>
            <a:gdLst/>
            <a:ahLst/>
            <a:cxnLst/>
            <a:rect l="l" t="t" r="r" b="b"/>
            <a:pathLst>
              <a:path w="2658110" h="274320">
                <a:moveTo>
                  <a:pt x="0" y="274319"/>
                </a:moveTo>
                <a:lnTo>
                  <a:pt x="2657602" y="274319"/>
                </a:lnTo>
                <a:lnTo>
                  <a:pt x="2657602" y="0"/>
                </a:lnTo>
                <a:lnTo>
                  <a:pt x="0" y="0"/>
                </a:lnTo>
                <a:lnTo>
                  <a:pt x="0" y="274319"/>
                </a:lnTo>
                <a:close/>
              </a:path>
            </a:pathLst>
          </a:custGeom>
          <a:solidFill>
            <a:srgbClr val="001F5F"/>
          </a:solidFill>
        </p:spPr>
        <p:txBody>
          <a:bodyPr wrap="square" lIns="0" tIns="0" rIns="0" bIns="0" rtlCol="0"/>
          <a:lstStyle/>
          <a:p>
            <a:endParaRPr/>
          </a:p>
        </p:txBody>
      </p:sp>
      <p:sp>
        <p:nvSpPr>
          <p:cNvPr id="4" name="object 4"/>
          <p:cNvSpPr/>
          <p:nvPr/>
        </p:nvSpPr>
        <p:spPr>
          <a:xfrm>
            <a:off x="396240" y="4460747"/>
            <a:ext cx="2658110" cy="274320"/>
          </a:xfrm>
          <a:custGeom>
            <a:avLst/>
            <a:gdLst/>
            <a:ahLst/>
            <a:cxnLst/>
            <a:rect l="l" t="t" r="r" b="b"/>
            <a:pathLst>
              <a:path w="2658110" h="274320">
                <a:moveTo>
                  <a:pt x="0" y="274319"/>
                </a:moveTo>
                <a:lnTo>
                  <a:pt x="2657602" y="274319"/>
                </a:lnTo>
                <a:lnTo>
                  <a:pt x="2657602" y="0"/>
                </a:lnTo>
                <a:lnTo>
                  <a:pt x="0" y="0"/>
                </a:lnTo>
                <a:lnTo>
                  <a:pt x="0" y="274319"/>
                </a:lnTo>
                <a:close/>
              </a:path>
            </a:pathLst>
          </a:custGeom>
          <a:ln w="12192">
            <a:solidFill>
              <a:srgbClr val="002776"/>
            </a:solidFill>
          </a:ln>
        </p:spPr>
        <p:txBody>
          <a:bodyPr wrap="square" lIns="0" tIns="0" rIns="0" bIns="0" rtlCol="0"/>
          <a:lstStyle/>
          <a:p>
            <a:endParaRPr/>
          </a:p>
        </p:txBody>
      </p:sp>
      <p:sp>
        <p:nvSpPr>
          <p:cNvPr id="5" name="object 5"/>
          <p:cNvSpPr txBox="1"/>
          <p:nvPr/>
        </p:nvSpPr>
        <p:spPr>
          <a:xfrm>
            <a:off x="1176934" y="4481321"/>
            <a:ext cx="1096010" cy="228600"/>
          </a:xfrm>
          <a:prstGeom prst="rect">
            <a:avLst/>
          </a:prstGeom>
        </p:spPr>
        <p:txBody>
          <a:bodyPr vert="horz" wrap="square" lIns="0" tIns="0" rIns="0" bIns="0" rtlCol="0">
            <a:spAutoFit/>
          </a:bodyPr>
          <a:lstStyle/>
          <a:p>
            <a:pPr marL="12700">
              <a:lnSpc>
                <a:spcPct val="100000"/>
              </a:lnSpc>
            </a:pPr>
            <a:r>
              <a:rPr sz="1400" b="1" spc="-10" dirty="0">
                <a:solidFill>
                  <a:srgbClr val="FFFFFF"/>
                </a:solidFill>
                <a:latin typeface="Arial"/>
                <a:cs typeface="Arial"/>
              </a:rPr>
              <a:t>Notifications</a:t>
            </a:r>
            <a:endParaRPr sz="1400">
              <a:latin typeface="Arial"/>
              <a:cs typeface="Arial"/>
            </a:endParaRPr>
          </a:p>
        </p:txBody>
      </p:sp>
      <p:sp>
        <p:nvSpPr>
          <p:cNvPr id="6" name="object 6"/>
          <p:cNvSpPr/>
          <p:nvPr/>
        </p:nvSpPr>
        <p:spPr>
          <a:xfrm>
            <a:off x="396240" y="4735067"/>
            <a:ext cx="2658110" cy="1741805"/>
          </a:xfrm>
          <a:custGeom>
            <a:avLst/>
            <a:gdLst/>
            <a:ahLst/>
            <a:cxnLst/>
            <a:rect l="l" t="t" r="r" b="b"/>
            <a:pathLst>
              <a:path w="2658110" h="1741804">
                <a:moveTo>
                  <a:pt x="0" y="1741423"/>
                </a:moveTo>
                <a:lnTo>
                  <a:pt x="2657602" y="1741423"/>
                </a:lnTo>
                <a:lnTo>
                  <a:pt x="2657602" y="0"/>
                </a:lnTo>
                <a:lnTo>
                  <a:pt x="0" y="0"/>
                </a:lnTo>
                <a:lnTo>
                  <a:pt x="0" y="1741423"/>
                </a:lnTo>
                <a:close/>
              </a:path>
            </a:pathLst>
          </a:custGeom>
          <a:ln w="12192">
            <a:solidFill>
              <a:srgbClr val="002776"/>
            </a:solidFill>
          </a:ln>
        </p:spPr>
        <p:txBody>
          <a:bodyPr wrap="square" lIns="0" tIns="0" rIns="0" bIns="0" rtlCol="0"/>
          <a:lstStyle/>
          <a:p>
            <a:endParaRPr/>
          </a:p>
        </p:txBody>
      </p:sp>
      <p:sp>
        <p:nvSpPr>
          <p:cNvPr id="7" name="object 7"/>
          <p:cNvSpPr txBox="1"/>
          <p:nvPr/>
        </p:nvSpPr>
        <p:spPr>
          <a:xfrm>
            <a:off x="481685" y="4765420"/>
            <a:ext cx="2496820" cy="1188720"/>
          </a:xfrm>
          <a:prstGeom prst="rect">
            <a:avLst/>
          </a:prstGeom>
        </p:spPr>
        <p:txBody>
          <a:bodyPr vert="horz" wrap="square" lIns="0" tIns="0" rIns="0" bIns="0" rtlCol="0">
            <a:spAutoFit/>
          </a:bodyPr>
          <a:lstStyle/>
          <a:p>
            <a:pPr marL="13970" marR="5080">
              <a:lnSpc>
                <a:spcPct val="100000"/>
              </a:lnSpc>
            </a:pPr>
            <a:r>
              <a:rPr sz="1400" spc="-15" dirty="0">
                <a:latin typeface="Arial"/>
                <a:cs typeface="Arial"/>
              </a:rPr>
              <a:t>Have </a:t>
            </a:r>
            <a:r>
              <a:rPr sz="1400" dirty="0">
                <a:latin typeface="Arial"/>
                <a:cs typeface="Arial"/>
              </a:rPr>
              <a:t>the </a:t>
            </a:r>
            <a:r>
              <a:rPr sz="1400" spc="-5" dirty="0">
                <a:latin typeface="Arial"/>
                <a:cs typeface="Arial"/>
              </a:rPr>
              <a:t>following groups</a:t>
            </a:r>
            <a:r>
              <a:rPr sz="1400" spc="-145" dirty="0">
                <a:latin typeface="Arial"/>
                <a:cs typeface="Arial"/>
              </a:rPr>
              <a:t> </a:t>
            </a:r>
            <a:r>
              <a:rPr sz="1400" dirty="0">
                <a:latin typeface="Arial"/>
                <a:cs typeface="Arial"/>
              </a:rPr>
              <a:t>been  </a:t>
            </a:r>
            <a:r>
              <a:rPr sz="1400" spc="-5" dirty="0">
                <a:latin typeface="Arial"/>
                <a:cs typeface="Arial"/>
              </a:rPr>
              <a:t>notified?</a:t>
            </a:r>
            <a:endParaRPr sz="1400">
              <a:latin typeface="Arial"/>
              <a:cs typeface="Arial"/>
            </a:endParaRPr>
          </a:p>
          <a:p>
            <a:pPr marL="121920" indent="-109220">
              <a:lnSpc>
                <a:spcPct val="100000"/>
              </a:lnSpc>
              <a:spcBef>
                <a:spcPts val="409"/>
              </a:spcBef>
              <a:buChar char="•"/>
              <a:tabLst>
                <a:tab pos="122555" algn="l"/>
              </a:tabLst>
            </a:pPr>
            <a:r>
              <a:rPr sz="1300" spc="-5" dirty="0">
                <a:latin typeface="Arial"/>
                <a:cs typeface="Arial"/>
              </a:rPr>
              <a:t>DPPC</a:t>
            </a:r>
            <a:endParaRPr sz="1300">
              <a:latin typeface="Arial"/>
              <a:cs typeface="Arial"/>
            </a:endParaRPr>
          </a:p>
          <a:p>
            <a:pPr marL="121920" indent="-109220">
              <a:lnSpc>
                <a:spcPct val="100000"/>
              </a:lnSpc>
              <a:spcBef>
                <a:spcPts val="395"/>
              </a:spcBef>
              <a:buChar char="•"/>
              <a:tabLst>
                <a:tab pos="122555" algn="l"/>
              </a:tabLst>
            </a:pPr>
            <a:r>
              <a:rPr sz="1300" spc="-20" dirty="0">
                <a:latin typeface="Arial"/>
                <a:cs typeface="Arial"/>
              </a:rPr>
              <a:t>Guardian</a:t>
            </a:r>
            <a:endParaRPr sz="1300">
              <a:latin typeface="Arial"/>
              <a:cs typeface="Arial"/>
            </a:endParaRPr>
          </a:p>
          <a:p>
            <a:pPr marL="121920" indent="-109220">
              <a:lnSpc>
                <a:spcPct val="100000"/>
              </a:lnSpc>
              <a:spcBef>
                <a:spcPts val="395"/>
              </a:spcBef>
              <a:buChar char="•"/>
              <a:tabLst>
                <a:tab pos="122555" algn="l"/>
              </a:tabLst>
            </a:pPr>
            <a:r>
              <a:rPr sz="1300" spc="-15" dirty="0">
                <a:latin typeface="Arial"/>
                <a:cs typeface="Arial"/>
              </a:rPr>
              <a:t>Agency</a:t>
            </a:r>
            <a:r>
              <a:rPr sz="1300" spc="-114" dirty="0">
                <a:latin typeface="Arial"/>
                <a:cs typeface="Arial"/>
              </a:rPr>
              <a:t> </a:t>
            </a:r>
            <a:r>
              <a:rPr sz="1300" spc="-5" dirty="0">
                <a:latin typeface="Arial"/>
                <a:cs typeface="Arial"/>
              </a:rPr>
              <a:t>on-call</a:t>
            </a:r>
            <a:endParaRPr sz="1300">
              <a:latin typeface="Arial"/>
              <a:cs typeface="Arial"/>
            </a:endParaRPr>
          </a:p>
        </p:txBody>
      </p:sp>
      <p:sp>
        <p:nvSpPr>
          <p:cNvPr id="8" name="object 8"/>
          <p:cNvSpPr/>
          <p:nvPr/>
        </p:nvSpPr>
        <p:spPr>
          <a:xfrm>
            <a:off x="3243072" y="4460747"/>
            <a:ext cx="2658110" cy="274320"/>
          </a:xfrm>
          <a:custGeom>
            <a:avLst/>
            <a:gdLst/>
            <a:ahLst/>
            <a:cxnLst/>
            <a:rect l="l" t="t" r="r" b="b"/>
            <a:pathLst>
              <a:path w="2658110" h="274320">
                <a:moveTo>
                  <a:pt x="0" y="274319"/>
                </a:moveTo>
                <a:lnTo>
                  <a:pt x="2657602" y="274319"/>
                </a:lnTo>
                <a:lnTo>
                  <a:pt x="2657602" y="0"/>
                </a:lnTo>
                <a:lnTo>
                  <a:pt x="0" y="0"/>
                </a:lnTo>
                <a:lnTo>
                  <a:pt x="0" y="274319"/>
                </a:lnTo>
                <a:close/>
              </a:path>
            </a:pathLst>
          </a:custGeom>
          <a:solidFill>
            <a:srgbClr val="001F5F"/>
          </a:solidFill>
        </p:spPr>
        <p:txBody>
          <a:bodyPr wrap="square" lIns="0" tIns="0" rIns="0" bIns="0" rtlCol="0"/>
          <a:lstStyle/>
          <a:p>
            <a:endParaRPr/>
          </a:p>
        </p:txBody>
      </p:sp>
      <p:sp>
        <p:nvSpPr>
          <p:cNvPr id="9" name="object 9"/>
          <p:cNvSpPr/>
          <p:nvPr/>
        </p:nvSpPr>
        <p:spPr>
          <a:xfrm>
            <a:off x="3243072" y="4460747"/>
            <a:ext cx="2658110" cy="274320"/>
          </a:xfrm>
          <a:custGeom>
            <a:avLst/>
            <a:gdLst/>
            <a:ahLst/>
            <a:cxnLst/>
            <a:rect l="l" t="t" r="r" b="b"/>
            <a:pathLst>
              <a:path w="2658110" h="274320">
                <a:moveTo>
                  <a:pt x="0" y="274319"/>
                </a:moveTo>
                <a:lnTo>
                  <a:pt x="2657602" y="274319"/>
                </a:lnTo>
                <a:lnTo>
                  <a:pt x="2657602" y="0"/>
                </a:lnTo>
                <a:lnTo>
                  <a:pt x="0" y="0"/>
                </a:lnTo>
                <a:lnTo>
                  <a:pt x="0" y="274319"/>
                </a:lnTo>
                <a:close/>
              </a:path>
            </a:pathLst>
          </a:custGeom>
          <a:ln w="12192">
            <a:solidFill>
              <a:srgbClr val="002776"/>
            </a:solidFill>
          </a:ln>
        </p:spPr>
        <p:txBody>
          <a:bodyPr wrap="square" lIns="0" tIns="0" rIns="0" bIns="0" rtlCol="0"/>
          <a:lstStyle/>
          <a:p>
            <a:endParaRPr/>
          </a:p>
        </p:txBody>
      </p:sp>
      <p:sp>
        <p:nvSpPr>
          <p:cNvPr id="10" name="object 10"/>
          <p:cNvSpPr txBox="1"/>
          <p:nvPr/>
        </p:nvSpPr>
        <p:spPr>
          <a:xfrm>
            <a:off x="3501009" y="4481321"/>
            <a:ext cx="2103755" cy="22860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Arial"/>
                <a:cs typeface="Arial"/>
              </a:rPr>
              <a:t>Immediate </a:t>
            </a:r>
            <a:r>
              <a:rPr sz="1400" b="1" spc="-20" dirty="0">
                <a:solidFill>
                  <a:srgbClr val="FFFFFF"/>
                </a:solidFill>
                <a:latin typeface="Arial"/>
                <a:cs typeface="Arial"/>
              </a:rPr>
              <a:t>Actions</a:t>
            </a:r>
            <a:r>
              <a:rPr sz="1400" b="1" spc="-305" dirty="0">
                <a:solidFill>
                  <a:srgbClr val="FFFFFF"/>
                </a:solidFill>
                <a:latin typeface="Arial"/>
                <a:cs typeface="Arial"/>
              </a:rPr>
              <a:t> </a:t>
            </a:r>
            <a:r>
              <a:rPr sz="1400" b="1" spc="-45" dirty="0">
                <a:solidFill>
                  <a:srgbClr val="FFFFFF"/>
                </a:solidFill>
                <a:latin typeface="Arial"/>
                <a:cs typeface="Arial"/>
              </a:rPr>
              <a:t>Taken</a:t>
            </a:r>
            <a:endParaRPr sz="1400">
              <a:latin typeface="Arial"/>
              <a:cs typeface="Arial"/>
            </a:endParaRPr>
          </a:p>
        </p:txBody>
      </p:sp>
      <p:sp>
        <p:nvSpPr>
          <p:cNvPr id="11" name="object 11"/>
          <p:cNvSpPr/>
          <p:nvPr/>
        </p:nvSpPr>
        <p:spPr>
          <a:xfrm>
            <a:off x="3243072" y="4735067"/>
            <a:ext cx="2658110" cy="1741805"/>
          </a:xfrm>
          <a:custGeom>
            <a:avLst/>
            <a:gdLst/>
            <a:ahLst/>
            <a:cxnLst/>
            <a:rect l="l" t="t" r="r" b="b"/>
            <a:pathLst>
              <a:path w="2658110" h="1741804">
                <a:moveTo>
                  <a:pt x="0" y="1741423"/>
                </a:moveTo>
                <a:lnTo>
                  <a:pt x="2657602" y="1741423"/>
                </a:lnTo>
                <a:lnTo>
                  <a:pt x="2657602" y="0"/>
                </a:lnTo>
                <a:lnTo>
                  <a:pt x="0" y="0"/>
                </a:lnTo>
                <a:lnTo>
                  <a:pt x="0" y="1741423"/>
                </a:lnTo>
                <a:close/>
              </a:path>
            </a:pathLst>
          </a:custGeom>
          <a:ln w="12192">
            <a:solidFill>
              <a:srgbClr val="002776"/>
            </a:solidFill>
          </a:ln>
        </p:spPr>
        <p:txBody>
          <a:bodyPr wrap="square" lIns="0" tIns="0" rIns="0" bIns="0" rtlCol="0"/>
          <a:lstStyle/>
          <a:p>
            <a:endParaRPr/>
          </a:p>
        </p:txBody>
      </p:sp>
      <p:sp>
        <p:nvSpPr>
          <p:cNvPr id="12" name="object 12"/>
          <p:cNvSpPr txBox="1"/>
          <p:nvPr/>
        </p:nvSpPr>
        <p:spPr>
          <a:xfrm>
            <a:off x="3328542" y="4765420"/>
            <a:ext cx="2374265" cy="1184275"/>
          </a:xfrm>
          <a:prstGeom prst="rect">
            <a:avLst/>
          </a:prstGeom>
        </p:spPr>
        <p:txBody>
          <a:bodyPr vert="horz" wrap="square" lIns="0" tIns="0" rIns="0" bIns="0" rtlCol="0">
            <a:spAutoFit/>
          </a:bodyPr>
          <a:lstStyle/>
          <a:p>
            <a:pPr marL="13970" marR="5080">
              <a:lnSpc>
                <a:spcPct val="100000"/>
              </a:lnSpc>
            </a:pPr>
            <a:r>
              <a:rPr sz="1400" dirty="0">
                <a:latin typeface="Arial"/>
                <a:cs typeface="Arial"/>
              </a:rPr>
              <a:t>Actions taken to protect the  </a:t>
            </a:r>
            <a:r>
              <a:rPr sz="1400" spc="-5" dirty="0">
                <a:latin typeface="Arial"/>
                <a:cs typeface="Arial"/>
              </a:rPr>
              <a:t>health,</a:t>
            </a:r>
            <a:r>
              <a:rPr sz="1400" spc="-60" dirty="0">
                <a:latin typeface="Arial"/>
                <a:cs typeface="Arial"/>
              </a:rPr>
              <a:t> </a:t>
            </a:r>
            <a:r>
              <a:rPr sz="1400" dirty="0">
                <a:latin typeface="Arial"/>
                <a:cs typeface="Arial"/>
              </a:rPr>
              <a:t>safety</a:t>
            </a:r>
            <a:r>
              <a:rPr sz="1400" spc="-40" dirty="0">
                <a:latin typeface="Arial"/>
                <a:cs typeface="Arial"/>
              </a:rPr>
              <a:t> </a:t>
            </a:r>
            <a:r>
              <a:rPr sz="1400" spc="-5" dirty="0">
                <a:latin typeface="Arial"/>
                <a:cs typeface="Arial"/>
              </a:rPr>
              <a:t>and</a:t>
            </a:r>
            <a:r>
              <a:rPr sz="1400" spc="-55" dirty="0">
                <a:latin typeface="Arial"/>
                <a:cs typeface="Arial"/>
              </a:rPr>
              <a:t> </a:t>
            </a:r>
            <a:r>
              <a:rPr sz="1400" dirty="0">
                <a:latin typeface="Arial"/>
                <a:cs typeface="Arial"/>
              </a:rPr>
              <a:t>rights</a:t>
            </a:r>
            <a:r>
              <a:rPr sz="1400" spc="-35" dirty="0">
                <a:latin typeface="Arial"/>
                <a:cs typeface="Arial"/>
              </a:rPr>
              <a:t> </a:t>
            </a:r>
            <a:r>
              <a:rPr sz="1400" spc="-5" dirty="0">
                <a:latin typeface="Arial"/>
                <a:cs typeface="Arial"/>
              </a:rPr>
              <a:t>of</a:t>
            </a:r>
            <a:r>
              <a:rPr sz="1400" spc="-185" dirty="0">
                <a:latin typeface="Arial"/>
                <a:cs typeface="Arial"/>
              </a:rPr>
              <a:t> </a:t>
            </a:r>
            <a:r>
              <a:rPr sz="1400" dirty="0">
                <a:latin typeface="Arial"/>
                <a:cs typeface="Arial"/>
              </a:rPr>
              <a:t>the  </a:t>
            </a:r>
            <a:r>
              <a:rPr sz="1400" spc="-5" dirty="0">
                <a:latin typeface="Arial"/>
                <a:cs typeface="Arial"/>
              </a:rPr>
              <a:t>individual</a:t>
            </a:r>
            <a:endParaRPr sz="1400">
              <a:latin typeface="Arial"/>
              <a:cs typeface="Arial"/>
            </a:endParaRPr>
          </a:p>
          <a:p>
            <a:pPr marL="121920" indent="-109220">
              <a:lnSpc>
                <a:spcPct val="100000"/>
              </a:lnSpc>
              <a:spcBef>
                <a:spcPts val="405"/>
              </a:spcBef>
              <a:buChar char="•"/>
              <a:tabLst>
                <a:tab pos="122555" algn="l"/>
              </a:tabLst>
            </a:pPr>
            <a:r>
              <a:rPr sz="1400" spc="5" dirty="0">
                <a:latin typeface="Arial"/>
                <a:cs typeface="Arial"/>
              </a:rPr>
              <a:t>What </a:t>
            </a:r>
            <a:r>
              <a:rPr sz="1400" dirty="0">
                <a:latin typeface="Arial"/>
                <a:cs typeface="Arial"/>
              </a:rPr>
              <a:t>actions </a:t>
            </a:r>
            <a:r>
              <a:rPr sz="1400" spc="-5" dirty="0">
                <a:latin typeface="Arial"/>
                <a:cs typeface="Arial"/>
              </a:rPr>
              <a:t>were</a:t>
            </a:r>
            <a:r>
              <a:rPr sz="1400" spc="-310" dirty="0">
                <a:latin typeface="Arial"/>
                <a:cs typeface="Arial"/>
              </a:rPr>
              <a:t> </a:t>
            </a:r>
            <a:r>
              <a:rPr sz="1400" dirty="0">
                <a:latin typeface="Arial"/>
                <a:cs typeface="Arial"/>
              </a:rPr>
              <a:t>taken</a:t>
            </a:r>
            <a:endParaRPr sz="1400">
              <a:latin typeface="Arial"/>
              <a:cs typeface="Arial"/>
            </a:endParaRPr>
          </a:p>
          <a:p>
            <a:pPr marL="121920" indent="-109220">
              <a:lnSpc>
                <a:spcPct val="100000"/>
              </a:lnSpc>
              <a:spcBef>
                <a:spcPts val="390"/>
              </a:spcBef>
              <a:buChar char="•"/>
              <a:tabLst>
                <a:tab pos="122555" algn="l"/>
              </a:tabLst>
            </a:pPr>
            <a:r>
              <a:rPr sz="1400" spc="5" dirty="0">
                <a:latin typeface="Arial"/>
                <a:cs typeface="Arial"/>
              </a:rPr>
              <a:t>Who </a:t>
            </a:r>
            <a:r>
              <a:rPr sz="1400" dirty="0">
                <a:latin typeface="Arial"/>
                <a:cs typeface="Arial"/>
              </a:rPr>
              <a:t>took these</a:t>
            </a:r>
            <a:r>
              <a:rPr sz="1400" spc="-310" dirty="0">
                <a:latin typeface="Arial"/>
                <a:cs typeface="Arial"/>
              </a:rPr>
              <a:t> </a:t>
            </a:r>
            <a:r>
              <a:rPr sz="1400" dirty="0">
                <a:latin typeface="Arial"/>
                <a:cs typeface="Arial"/>
              </a:rPr>
              <a:t>actions</a:t>
            </a:r>
            <a:endParaRPr sz="1400">
              <a:latin typeface="Arial"/>
              <a:cs typeface="Arial"/>
            </a:endParaRPr>
          </a:p>
        </p:txBody>
      </p:sp>
      <p:sp>
        <p:nvSpPr>
          <p:cNvPr id="13" name="object 13"/>
          <p:cNvSpPr/>
          <p:nvPr/>
        </p:nvSpPr>
        <p:spPr>
          <a:xfrm>
            <a:off x="6089903" y="4460747"/>
            <a:ext cx="2658110" cy="274320"/>
          </a:xfrm>
          <a:custGeom>
            <a:avLst/>
            <a:gdLst/>
            <a:ahLst/>
            <a:cxnLst/>
            <a:rect l="l" t="t" r="r" b="b"/>
            <a:pathLst>
              <a:path w="2658109" h="274320">
                <a:moveTo>
                  <a:pt x="0" y="274319"/>
                </a:moveTo>
                <a:lnTo>
                  <a:pt x="2657602" y="274319"/>
                </a:lnTo>
                <a:lnTo>
                  <a:pt x="2657602" y="0"/>
                </a:lnTo>
                <a:lnTo>
                  <a:pt x="0" y="0"/>
                </a:lnTo>
                <a:lnTo>
                  <a:pt x="0" y="274319"/>
                </a:lnTo>
                <a:close/>
              </a:path>
            </a:pathLst>
          </a:custGeom>
          <a:solidFill>
            <a:srgbClr val="001F5F"/>
          </a:solidFill>
        </p:spPr>
        <p:txBody>
          <a:bodyPr wrap="square" lIns="0" tIns="0" rIns="0" bIns="0" rtlCol="0"/>
          <a:lstStyle/>
          <a:p>
            <a:endParaRPr/>
          </a:p>
        </p:txBody>
      </p:sp>
      <p:sp>
        <p:nvSpPr>
          <p:cNvPr id="14" name="object 14"/>
          <p:cNvSpPr/>
          <p:nvPr/>
        </p:nvSpPr>
        <p:spPr>
          <a:xfrm>
            <a:off x="6089903" y="4460747"/>
            <a:ext cx="2658110" cy="274320"/>
          </a:xfrm>
          <a:custGeom>
            <a:avLst/>
            <a:gdLst/>
            <a:ahLst/>
            <a:cxnLst/>
            <a:rect l="l" t="t" r="r" b="b"/>
            <a:pathLst>
              <a:path w="2658109" h="274320">
                <a:moveTo>
                  <a:pt x="0" y="274319"/>
                </a:moveTo>
                <a:lnTo>
                  <a:pt x="2657602" y="274319"/>
                </a:lnTo>
                <a:lnTo>
                  <a:pt x="2657602" y="0"/>
                </a:lnTo>
                <a:lnTo>
                  <a:pt x="0" y="0"/>
                </a:lnTo>
                <a:lnTo>
                  <a:pt x="0" y="274319"/>
                </a:lnTo>
                <a:close/>
              </a:path>
            </a:pathLst>
          </a:custGeom>
          <a:ln w="12192">
            <a:solidFill>
              <a:srgbClr val="002776"/>
            </a:solidFill>
          </a:ln>
        </p:spPr>
        <p:txBody>
          <a:bodyPr wrap="square" lIns="0" tIns="0" rIns="0" bIns="0" rtlCol="0"/>
          <a:lstStyle/>
          <a:p>
            <a:endParaRPr/>
          </a:p>
        </p:txBody>
      </p:sp>
      <p:sp>
        <p:nvSpPr>
          <p:cNvPr id="15" name="object 15"/>
          <p:cNvSpPr txBox="1"/>
          <p:nvPr/>
        </p:nvSpPr>
        <p:spPr>
          <a:xfrm>
            <a:off x="6726681" y="4481321"/>
            <a:ext cx="1369695" cy="228600"/>
          </a:xfrm>
          <a:prstGeom prst="rect">
            <a:avLst/>
          </a:prstGeom>
        </p:spPr>
        <p:txBody>
          <a:bodyPr vert="horz" wrap="square" lIns="0" tIns="0" rIns="0" bIns="0" rtlCol="0">
            <a:spAutoFit/>
          </a:bodyPr>
          <a:lstStyle/>
          <a:p>
            <a:pPr marL="12700">
              <a:lnSpc>
                <a:spcPct val="100000"/>
              </a:lnSpc>
            </a:pPr>
            <a:r>
              <a:rPr sz="1400" b="1" spc="-10" dirty="0">
                <a:solidFill>
                  <a:srgbClr val="FFFFFF"/>
                </a:solidFill>
                <a:latin typeface="Arial"/>
                <a:cs typeface="Arial"/>
              </a:rPr>
              <a:t>Involved</a:t>
            </a:r>
            <a:r>
              <a:rPr sz="1400" b="1" spc="-210" dirty="0">
                <a:solidFill>
                  <a:srgbClr val="FFFFFF"/>
                </a:solidFill>
                <a:latin typeface="Arial"/>
                <a:cs typeface="Arial"/>
              </a:rPr>
              <a:t> </a:t>
            </a:r>
            <a:r>
              <a:rPr sz="1400" b="1" dirty="0">
                <a:solidFill>
                  <a:srgbClr val="FFFFFF"/>
                </a:solidFill>
                <a:latin typeface="Arial"/>
                <a:cs typeface="Arial"/>
              </a:rPr>
              <a:t>Parties</a:t>
            </a:r>
            <a:endParaRPr sz="1400">
              <a:latin typeface="Arial"/>
              <a:cs typeface="Arial"/>
            </a:endParaRPr>
          </a:p>
        </p:txBody>
      </p:sp>
      <p:sp>
        <p:nvSpPr>
          <p:cNvPr id="16" name="object 16"/>
          <p:cNvSpPr/>
          <p:nvPr/>
        </p:nvSpPr>
        <p:spPr>
          <a:xfrm>
            <a:off x="6089903" y="4735067"/>
            <a:ext cx="2658110" cy="1741805"/>
          </a:xfrm>
          <a:custGeom>
            <a:avLst/>
            <a:gdLst/>
            <a:ahLst/>
            <a:cxnLst/>
            <a:rect l="l" t="t" r="r" b="b"/>
            <a:pathLst>
              <a:path w="2658109" h="1741804">
                <a:moveTo>
                  <a:pt x="0" y="1741423"/>
                </a:moveTo>
                <a:lnTo>
                  <a:pt x="2657602" y="1741423"/>
                </a:lnTo>
                <a:lnTo>
                  <a:pt x="2657602" y="0"/>
                </a:lnTo>
                <a:lnTo>
                  <a:pt x="0" y="0"/>
                </a:lnTo>
                <a:lnTo>
                  <a:pt x="0" y="1741423"/>
                </a:lnTo>
                <a:close/>
              </a:path>
            </a:pathLst>
          </a:custGeom>
          <a:ln w="12192">
            <a:solidFill>
              <a:srgbClr val="002776"/>
            </a:solidFill>
          </a:ln>
        </p:spPr>
        <p:txBody>
          <a:bodyPr wrap="square" lIns="0" tIns="0" rIns="0" bIns="0" rtlCol="0"/>
          <a:lstStyle/>
          <a:p>
            <a:endParaRPr/>
          </a:p>
        </p:txBody>
      </p:sp>
      <p:sp>
        <p:nvSpPr>
          <p:cNvPr id="17" name="object 17"/>
          <p:cNvSpPr txBox="1"/>
          <p:nvPr/>
        </p:nvSpPr>
        <p:spPr>
          <a:xfrm>
            <a:off x="6175375" y="4765420"/>
            <a:ext cx="2303780" cy="970915"/>
          </a:xfrm>
          <a:prstGeom prst="rect">
            <a:avLst/>
          </a:prstGeom>
        </p:spPr>
        <p:txBody>
          <a:bodyPr vert="horz" wrap="square" lIns="0" tIns="0" rIns="0" bIns="0" rtlCol="0">
            <a:spAutoFit/>
          </a:bodyPr>
          <a:lstStyle/>
          <a:p>
            <a:pPr marL="122555" marR="5080" indent="-109855">
              <a:lnSpc>
                <a:spcPct val="100000"/>
              </a:lnSpc>
              <a:buChar char="•"/>
              <a:tabLst>
                <a:tab pos="123189" algn="l"/>
              </a:tabLst>
            </a:pPr>
            <a:r>
              <a:rPr sz="1400" spc="5" dirty="0">
                <a:latin typeface="Arial"/>
                <a:cs typeface="Arial"/>
              </a:rPr>
              <a:t>Who </a:t>
            </a:r>
            <a:r>
              <a:rPr sz="1400" spc="-10" dirty="0">
                <a:latin typeface="Arial"/>
                <a:cs typeface="Arial"/>
              </a:rPr>
              <a:t>completed </a:t>
            </a:r>
            <a:r>
              <a:rPr sz="1400" dirty="0">
                <a:latin typeface="Arial"/>
                <a:cs typeface="Arial"/>
              </a:rPr>
              <a:t>the</a:t>
            </a:r>
            <a:r>
              <a:rPr sz="1400" spc="-225" dirty="0">
                <a:latin typeface="Arial"/>
                <a:cs typeface="Arial"/>
              </a:rPr>
              <a:t> </a:t>
            </a:r>
            <a:r>
              <a:rPr sz="1400" spc="-5" dirty="0">
                <a:latin typeface="Arial"/>
                <a:cs typeface="Arial"/>
              </a:rPr>
              <a:t>incident  report</a:t>
            </a:r>
            <a:endParaRPr sz="1400">
              <a:latin typeface="Arial"/>
              <a:cs typeface="Arial"/>
            </a:endParaRPr>
          </a:p>
          <a:p>
            <a:pPr marL="122555" indent="-109855">
              <a:lnSpc>
                <a:spcPct val="100000"/>
              </a:lnSpc>
              <a:spcBef>
                <a:spcPts val="405"/>
              </a:spcBef>
              <a:buChar char="•"/>
              <a:tabLst>
                <a:tab pos="123189" algn="l"/>
              </a:tabLst>
            </a:pPr>
            <a:r>
              <a:rPr sz="1400" spc="-5" dirty="0">
                <a:latin typeface="Arial"/>
                <a:cs typeface="Arial"/>
              </a:rPr>
              <a:t>Eyewitneses</a:t>
            </a:r>
            <a:endParaRPr sz="1400">
              <a:latin typeface="Arial"/>
              <a:cs typeface="Arial"/>
            </a:endParaRPr>
          </a:p>
          <a:p>
            <a:pPr marL="122555" indent="-109855">
              <a:lnSpc>
                <a:spcPct val="100000"/>
              </a:lnSpc>
              <a:spcBef>
                <a:spcPts val="390"/>
              </a:spcBef>
              <a:buChar char="•"/>
              <a:tabLst>
                <a:tab pos="123189" algn="l"/>
              </a:tabLst>
            </a:pPr>
            <a:r>
              <a:rPr sz="1400" spc="5" dirty="0">
                <a:latin typeface="Arial"/>
                <a:cs typeface="Arial"/>
              </a:rPr>
              <a:t>Who </a:t>
            </a:r>
            <a:r>
              <a:rPr sz="1400" spc="-5" dirty="0">
                <a:latin typeface="Arial"/>
                <a:cs typeface="Arial"/>
              </a:rPr>
              <a:t>discovered </a:t>
            </a:r>
            <a:r>
              <a:rPr sz="1400" dirty="0">
                <a:latin typeface="Arial"/>
                <a:cs typeface="Arial"/>
              </a:rPr>
              <a:t>the</a:t>
            </a:r>
            <a:r>
              <a:rPr sz="1400" spc="-265" dirty="0">
                <a:latin typeface="Arial"/>
                <a:cs typeface="Arial"/>
              </a:rPr>
              <a:t> </a:t>
            </a:r>
            <a:r>
              <a:rPr sz="1400" spc="-5" dirty="0">
                <a:latin typeface="Arial"/>
                <a:cs typeface="Arial"/>
              </a:rPr>
              <a:t>report</a:t>
            </a:r>
            <a:endParaRPr sz="1400">
              <a:latin typeface="Arial"/>
              <a:cs typeface="Arial"/>
            </a:endParaRPr>
          </a:p>
        </p:txBody>
      </p:sp>
      <p:sp>
        <p:nvSpPr>
          <p:cNvPr id="18" name="object 18"/>
          <p:cNvSpPr/>
          <p:nvPr/>
        </p:nvSpPr>
        <p:spPr>
          <a:xfrm>
            <a:off x="396240" y="2257044"/>
            <a:ext cx="2658110" cy="274320"/>
          </a:xfrm>
          <a:custGeom>
            <a:avLst/>
            <a:gdLst/>
            <a:ahLst/>
            <a:cxnLst/>
            <a:rect l="l" t="t" r="r" b="b"/>
            <a:pathLst>
              <a:path w="2658110" h="274319">
                <a:moveTo>
                  <a:pt x="0" y="274320"/>
                </a:moveTo>
                <a:lnTo>
                  <a:pt x="2657602" y="274320"/>
                </a:lnTo>
                <a:lnTo>
                  <a:pt x="2657602" y="0"/>
                </a:lnTo>
                <a:lnTo>
                  <a:pt x="0" y="0"/>
                </a:lnTo>
                <a:lnTo>
                  <a:pt x="0" y="274320"/>
                </a:lnTo>
                <a:close/>
              </a:path>
            </a:pathLst>
          </a:custGeom>
          <a:solidFill>
            <a:srgbClr val="001F5F"/>
          </a:solidFill>
        </p:spPr>
        <p:txBody>
          <a:bodyPr wrap="square" lIns="0" tIns="0" rIns="0" bIns="0" rtlCol="0"/>
          <a:lstStyle/>
          <a:p>
            <a:endParaRPr/>
          </a:p>
        </p:txBody>
      </p:sp>
      <p:sp>
        <p:nvSpPr>
          <p:cNvPr id="19" name="object 19"/>
          <p:cNvSpPr/>
          <p:nvPr/>
        </p:nvSpPr>
        <p:spPr>
          <a:xfrm>
            <a:off x="396240" y="2257044"/>
            <a:ext cx="2658110" cy="274320"/>
          </a:xfrm>
          <a:custGeom>
            <a:avLst/>
            <a:gdLst/>
            <a:ahLst/>
            <a:cxnLst/>
            <a:rect l="l" t="t" r="r" b="b"/>
            <a:pathLst>
              <a:path w="2658110" h="274319">
                <a:moveTo>
                  <a:pt x="0" y="274320"/>
                </a:moveTo>
                <a:lnTo>
                  <a:pt x="2657602" y="274320"/>
                </a:lnTo>
                <a:lnTo>
                  <a:pt x="2657602" y="0"/>
                </a:lnTo>
                <a:lnTo>
                  <a:pt x="0" y="0"/>
                </a:lnTo>
                <a:lnTo>
                  <a:pt x="0" y="274320"/>
                </a:lnTo>
                <a:close/>
              </a:path>
            </a:pathLst>
          </a:custGeom>
          <a:ln w="12192">
            <a:solidFill>
              <a:srgbClr val="002776"/>
            </a:solidFill>
          </a:ln>
        </p:spPr>
        <p:txBody>
          <a:bodyPr wrap="square" lIns="0" tIns="0" rIns="0" bIns="0" rtlCol="0"/>
          <a:lstStyle/>
          <a:p>
            <a:endParaRPr/>
          </a:p>
        </p:txBody>
      </p:sp>
      <p:sp>
        <p:nvSpPr>
          <p:cNvPr id="20" name="object 20"/>
          <p:cNvSpPr txBox="1"/>
          <p:nvPr/>
        </p:nvSpPr>
        <p:spPr>
          <a:xfrm>
            <a:off x="964183" y="2277109"/>
            <a:ext cx="1510665" cy="22860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Arial"/>
                <a:cs typeface="Arial"/>
              </a:rPr>
              <a:t>Basic</a:t>
            </a:r>
            <a:r>
              <a:rPr sz="1400" b="1" spc="-150" dirty="0">
                <a:solidFill>
                  <a:srgbClr val="FFFFFF"/>
                </a:solidFill>
                <a:latin typeface="Arial"/>
                <a:cs typeface="Arial"/>
              </a:rPr>
              <a:t> </a:t>
            </a:r>
            <a:r>
              <a:rPr sz="1400" b="1" spc="-10" dirty="0">
                <a:solidFill>
                  <a:srgbClr val="FFFFFF"/>
                </a:solidFill>
                <a:latin typeface="Arial"/>
                <a:cs typeface="Arial"/>
              </a:rPr>
              <a:t>Information</a:t>
            </a:r>
            <a:endParaRPr sz="1400">
              <a:latin typeface="Arial"/>
              <a:cs typeface="Arial"/>
            </a:endParaRPr>
          </a:p>
        </p:txBody>
      </p:sp>
      <p:sp>
        <p:nvSpPr>
          <p:cNvPr id="21" name="object 21"/>
          <p:cNvSpPr/>
          <p:nvPr/>
        </p:nvSpPr>
        <p:spPr>
          <a:xfrm>
            <a:off x="396240" y="2531364"/>
            <a:ext cx="2658110" cy="1740535"/>
          </a:xfrm>
          <a:custGeom>
            <a:avLst/>
            <a:gdLst/>
            <a:ahLst/>
            <a:cxnLst/>
            <a:rect l="l" t="t" r="r" b="b"/>
            <a:pathLst>
              <a:path w="2658110" h="1740535">
                <a:moveTo>
                  <a:pt x="0" y="1740281"/>
                </a:moveTo>
                <a:lnTo>
                  <a:pt x="2657602" y="1740281"/>
                </a:lnTo>
                <a:lnTo>
                  <a:pt x="2657602" y="0"/>
                </a:lnTo>
                <a:lnTo>
                  <a:pt x="0" y="0"/>
                </a:lnTo>
                <a:lnTo>
                  <a:pt x="0" y="1740281"/>
                </a:lnTo>
                <a:close/>
              </a:path>
            </a:pathLst>
          </a:custGeom>
          <a:ln w="12192">
            <a:solidFill>
              <a:srgbClr val="002776"/>
            </a:solidFill>
          </a:ln>
        </p:spPr>
        <p:txBody>
          <a:bodyPr wrap="square" lIns="0" tIns="0" rIns="0" bIns="0" rtlCol="0"/>
          <a:lstStyle/>
          <a:p>
            <a:endParaRPr/>
          </a:p>
        </p:txBody>
      </p:sp>
      <p:sp>
        <p:nvSpPr>
          <p:cNvPr id="22" name="object 22"/>
          <p:cNvSpPr txBox="1"/>
          <p:nvPr/>
        </p:nvSpPr>
        <p:spPr>
          <a:xfrm>
            <a:off x="481685" y="2561082"/>
            <a:ext cx="2393950" cy="1499870"/>
          </a:xfrm>
          <a:prstGeom prst="rect">
            <a:avLst/>
          </a:prstGeom>
        </p:spPr>
        <p:txBody>
          <a:bodyPr vert="horz" wrap="square" lIns="0" tIns="0" rIns="0" bIns="0" rtlCol="0">
            <a:spAutoFit/>
          </a:bodyPr>
          <a:lstStyle/>
          <a:p>
            <a:pPr marL="121920" indent="-109220">
              <a:lnSpc>
                <a:spcPct val="100000"/>
              </a:lnSpc>
              <a:buChar char="•"/>
              <a:tabLst>
                <a:tab pos="122555" algn="l"/>
              </a:tabLst>
            </a:pPr>
            <a:r>
              <a:rPr sz="1400" spc="5" dirty="0">
                <a:latin typeface="Arial"/>
                <a:cs typeface="Arial"/>
              </a:rPr>
              <a:t>Who, </a:t>
            </a:r>
            <a:r>
              <a:rPr sz="1400" spc="-5" dirty="0">
                <a:latin typeface="Arial"/>
                <a:cs typeface="Arial"/>
              </a:rPr>
              <a:t>what, when,</a:t>
            </a:r>
            <a:r>
              <a:rPr sz="1400" spc="-260" dirty="0">
                <a:latin typeface="Arial"/>
                <a:cs typeface="Arial"/>
              </a:rPr>
              <a:t> </a:t>
            </a:r>
            <a:r>
              <a:rPr sz="1400" spc="-5" dirty="0">
                <a:latin typeface="Arial"/>
                <a:cs typeface="Arial"/>
              </a:rPr>
              <a:t>where?</a:t>
            </a:r>
            <a:endParaRPr sz="1400">
              <a:latin typeface="Arial"/>
              <a:cs typeface="Arial"/>
            </a:endParaRPr>
          </a:p>
          <a:p>
            <a:pPr marL="121920" indent="-109220">
              <a:lnSpc>
                <a:spcPct val="100000"/>
              </a:lnSpc>
              <a:spcBef>
                <a:spcPts val="405"/>
              </a:spcBef>
              <a:buChar char="•"/>
              <a:tabLst>
                <a:tab pos="122555" algn="l"/>
              </a:tabLst>
            </a:pPr>
            <a:r>
              <a:rPr sz="1400" spc="-5" dirty="0">
                <a:latin typeface="Arial"/>
                <a:cs typeface="Arial"/>
              </a:rPr>
              <a:t>Filing </a:t>
            </a:r>
            <a:r>
              <a:rPr sz="1400" dirty="0">
                <a:latin typeface="Arial"/>
                <a:cs typeface="Arial"/>
              </a:rPr>
              <a:t>agency</a:t>
            </a:r>
            <a:r>
              <a:rPr sz="1400" spc="-170" dirty="0">
                <a:latin typeface="Arial"/>
                <a:cs typeface="Arial"/>
              </a:rPr>
              <a:t> </a:t>
            </a:r>
            <a:r>
              <a:rPr sz="1400" spc="-10" dirty="0">
                <a:latin typeface="Arial"/>
                <a:cs typeface="Arial"/>
              </a:rPr>
              <a:t>information</a:t>
            </a:r>
            <a:endParaRPr sz="1400">
              <a:latin typeface="Arial"/>
              <a:cs typeface="Arial"/>
            </a:endParaRPr>
          </a:p>
          <a:p>
            <a:pPr marL="121920" marR="5080" indent="-109220">
              <a:lnSpc>
                <a:spcPct val="100000"/>
              </a:lnSpc>
              <a:spcBef>
                <a:spcPts val="390"/>
              </a:spcBef>
              <a:buChar char="•"/>
              <a:tabLst>
                <a:tab pos="122555" algn="l"/>
              </a:tabLst>
            </a:pPr>
            <a:r>
              <a:rPr sz="1400" spc="-5" dirty="0">
                <a:latin typeface="Arial"/>
                <a:cs typeface="Arial"/>
              </a:rPr>
              <a:t>Individual </a:t>
            </a:r>
            <a:r>
              <a:rPr sz="1400" dirty="0">
                <a:latin typeface="Arial"/>
                <a:cs typeface="Arial"/>
              </a:rPr>
              <a:t>getting</a:t>
            </a:r>
            <a:r>
              <a:rPr sz="1400" spc="-220" dirty="0">
                <a:latin typeface="Arial"/>
                <a:cs typeface="Arial"/>
              </a:rPr>
              <a:t> </a:t>
            </a:r>
            <a:r>
              <a:rPr sz="1400" spc="-5" dirty="0">
                <a:latin typeface="Arial"/>
                <a:cs typeface="Arial"/>
              </a:rPr>
              <a:t>superivsion  as</a:t>
            </a:r>
            <a:r>
              <a:rPr sz="1400" spc="-180" dirty="0">
                <a:latin typeface="Arial"/>
                <a:cs typeface="Arial"/>
              </a:rPr>
              <a:t> </a:t>
            </a:r>
            <a:r>
              <a:rPr sz="1400" spc="-5" dirty="0">
                <a:latin typeface="Arial"/>
                <a:cs typeface="Arial"/>
              </a:rPr>
              <a:t>required?</a:t>
            </a:r>
            <a:endParaRPr sz="1400">
              <a:latin typeface="Arial"/>
              <a:cs typeface="Arial"/>
            </a:endParaRPr>
          </a:p>
          <a:p>
            <a:pPr marL="121920" indent="-109220">
              <a:lnSpc>
                <a:spcPct val="100000"/>
              </a:lnSpc>
              <a:spcBef>
                <a:spcPts val="390"/>
              </a:spcBef>
              <a:buChar char="•"/>
              <a:tabLst>
                <a:tab pos="122555" algn="l"/>
              </a:tabLst>
            </a:pPr>
            <a:r>
              <a:rPr sz="1400" dirty="0">
                <a:latin typeface="Arial"/>
                <a:cs typeface="Arial"/>
              </a:rPr>
              <a:t>Incident</a:t>
            </a:r>
            <a:r>
              <a:rPr sz="1400" spc="-215" dirty="0">
                <a:latin typeface="Arial"/>
                <a:cs typeface="Arial"/>
              </a:rPr>
              <a:t> </a:t>
            </a:r>
            <a:r>
              <a:rPr sz="1400" spc="-5" dirty="0">
                <a:latin typeface="Arial"/>
                <a:cs typeface="Arial"/>
              </a:rPr>
              <a:t>Description</a:t>
            </a:r>
            <a:endParaRPr sz="1400">
              <a:latin typeface="Arial"/>
              <a:cs typeface="Arial"/>
            </a:endParaRPr>
          </a:p>
          <a:p>
            <a:pPr marL="121920" indent="-109220">
              <a:lnSpc>
                <a:spcPct val="100000"/>
              </a:lnSpc>
              <a:spcBef>
                <a:spcPts val="405"/>
              </a:spcBef>
              <a:buChar char="•"/>
              <a:tabLst>
                <a:tab pos="122555" algn="l"/>
              </a:tabLst>
            </a:pPr>
            <a:r>
              <a:rPr sz="1400" dirty="0">
                <a:latin typeface="Arial"/>
                <a:cs typeface="Arial"/>
              </a:rPr>
              <a:t>Incident</a:t>
            </a:r>
            <a:r>
              <a:rPr sz="1400" spc="-229" dirty="0">
                <a:latin typeface="Arial"/>
                <a:cs typeface="Arial"/>
              </a:rPr>
              <a:t> </a:t>
            </a:r>
            <a:r>
              <a:rPr sz="1400" spc="-5" dirty="0">
                <a:latin typeface="Arial"/>
                <a:cs typeface="Arial"/>
              </a:rPr>
              <a:t>Cateogry</a:t>
            </a:r>
            <a:endParaRPr sz="1400">
              <a:latin typeface="Arial"/>
              <a:cs typeface="Arial"/>
            </a:endParaRPr>
          </a:p>
        </p:txBody>
      </p:sp>
      <p:sp>
        <p:nvSpPr>
          <p:cNvPr id="23" name="object 23"/>
          <p:cNvSpPr/>
          <p:nvPr/>
        </p:nvSpPr>
        <p:spPr>
          <a:xfrm>
            <a:off x="3243072" y="2257044"/>
            <a:ext cx="2658110" cy="274320"/>
          </a:xfrm>
          <a:custGeom>
            <a:avLst/>
            <a:gdLst/>
            <a:ahLst/>
            <a:cxnLst/>
            <a:rect l="l" t="t" r="r" b="b"/>
            <a:pathLst>
              <a:path w="2658110" h="274319">
                <a:moveTo>
                  <a:pt x="0" y="274320"/>
                </a:moveTo>
                <a:lnTo>
                  <a:pt x="2657602" y="274320"/>
                </a:lnTo>
                <a:lnTo>
                  <a:pt x="2657602" y="0"/>
                </a:lnTo>
                <a:lnTo>
                  <a:pt x="0" y="0"/>
                </a:lnTo>
                <a:lnTo>
                  <a:pt x="0" y="274320"/>
                </a:lnTo>
                <a:close/>
              </a:path>
            </a:pathLst>
          </a:custGeom>
          <a:solidFill>
            <a:srgbClr val="001F5F"/>
          </a:solidFill>
        </p:spPr>
        <p:txBody>
          <a:bodyPr wrap="square" lIns="0" tIns="0" rIns="0" bIns="0" rtlCol="0"/>
          <a:lstStyle/>
          <a:p>
            <a:endParaRPr/>
          </a:p>
        </p:txBody>
      </p:sp>
      <p:sp>
        <p:nvSpPr>
          <p:cNvPr id="24" name="object 24"/>
          <p:cNvSpPr/>
          <p:nvPr/>
        </p:nvSpPr>
        <p:spPr>
          <a:xfrm>
            <a:off x="3243072" y="2257044"/>
            <a:ext cx="2658110" cy="274320"/>
          </a:xfrm>
          <a:custGeom>
            <a:avLst/>
            <a:gdLst/>
            <a:ahLst/>
            <a:cxnLst/>
            <a:rect l="l" t="t" r="r" b="b"/>
            <a:pathLst>
              <a:path w="2658110" h="274319">
                <a:moveTo>
                  <a:pt x="0" y="274320"/>
                </a:moveTo>
                <a:lnTo>
                  <a:pt x="2657602" y="274320"/>
                </a:lnTo>
                <a:lnTo>
                  <a:pt x="2657602" y="0"/>
                </a:lnTo>
                <a:lnTo>
                  <a:pt x="0" y="0"/>
                </a:lnTo>
                <a:lnTo>
                  <a:pt x="0" y="274320"/>
                </a:lnTo>
                <a:close/>
              </a:path>
            </a:pathLst>
          </a:custGeom>
          <a:ln w="12192">
            <a:solidFill>
              <a:srgbClr val="002776"/>
            </a:solidFill>
          </a:ln>
        </p:spPr>
        <p:txBody>
          <a:bodyPr wrap="square" lIns="0" tIns="0" rIns="0" bIns="0" rtlCol="0"/>
          <a:lstStyle/>
          <a:p>
            <a:endParaRPr/>
          </a:p>
        </p:txBody>
      </p:sp>
      <p:sp>
        <p:nvSpPr>
          <p:cNvPr id="25" name="object 25"/>
          <p:cNvSpPr txBox="1"/>
          <p:nvPr/>
        </p:nvSpPr>
        <p:spPr>
          <a:xfrm>
            <a:off x="3806190" y="2277109"/>
            <a:ext cx="1521460" cy="228600"/>
          </a:xfrm>
          <a:prstGeom prst="rect">
            <a:avLst/>
          </a:prstGeom>
        </p:spPr>
        <p:txBody>
          <a:bodyPr vert="horz" wrap="square" lIns="0" tIns="0" rIns="0" bIns="0" rtlCol="0">
            <a:spAutoFit/>
          </a:bodyPr>
          <a:lstStyle/>
          <a:p>
            <a:pPr marL="12700">
              <a:lnSpc>
                <a:spcPct val="100000"/>
              </a:lnSpc>
            </a:pPr>
            <a:r>
              <a:rPr sz="1400" b="1" spc="-5" dirty="0">
                <a:solidFill>
                  <a:srgbClr val="FFFFFF"/>
                </a:solidFill>
                <a:latin typeface="Arial"/>
                <a:cs typeface="Arial"/>
              </a:rPr>
              <a:t>Injury</a:t>
            </a:r>
            <a:r>
              <a:rPr sz="1400" b="1" spc="-180" dirty="0">
                <a:solidFill>
                  <a:srgbClr val="FFFFFF"/>
                </a:solidFill>
                <a:latin typeface="Arial"/>
                <a:cs typeface="Arial"/>
              </a:rPr>
              <a:t> </a:t>
            </a:r>
            <a:r>
              <a:rPr sz="1400" b="1" spc="-5" dirty="0">
                <a:solidFill>
                  <a:srgbClr val="FFFFFF"/>
                </a:solidFill>
                <a:latin typeface="Arial"/>
                <a:cs typeface="Arial"/>
              </a:rPr>
              <a:t>Information</a:t>
            </a:r>
            <a:endParaRPr sz="1400">
              <a:latin typeface="Arial"/>
              <a:cs typeface="Arial"/>
            </a:endParaRPr>
          </a:p>
        </p:txBody>
      </p:sp>
      <p:sp>
        <p:nvSpPr>
          <p:cNvPr id="26" name="object 26"/>
          <p:cNvSpPr/>
          <p:nvPr/>
        </p:nvSpPr>
        <p:spPr>
          <a:xfrm>
            <a:off x="3243072" y="2531364"/>
            <a:ext cx="2658110" cy="1740535"/>
          </a:xfrm>
          <a:custGeom>
            <a:avLst/>
            <a:gdLst/>
            <a:ahLst/>
            <a:cxnLst/>
            <a:rect l="l" t="t" r="r" b="b"/>
            <a:pathLst>
              <a:path w="2658110" h="1740535">
                <a:moveTo>
                  <a:pt x="0" y="1740281"/>
                </a:moveTo>
                <a:lnTo>
                  <a:pt x="2657602" y="1740281"/>
                </a:lnTo>
                <a:lnTo>
                  <a:pt x="2657602" y="0"/>
                </a:lnTo>
                <a:lnTo>
                  <a:pt x="0" y="0"/>
                </a:lnTo>
                <a:lnTo>
                  <a:pt x="0" y="1740281"/>
                </a:lnTo>
                <a:close/>
              </a:path>
            </a:pathLst>
          </a:custGeom>
          <a:ln w="12192">
            <a:solidFill>
              <a:srgbClr val="002776"/>
            </a:solidFill>
          </a:ln>
        </p:spPr>
        <p:txBody>
          <a:bodyPr wrap="square" lIns="0" tIns="0" rIns="0" bIns="0" rtlCol="0"/>
          <a:lstStyle/>
          <a:p>
            <a:endParaRPr/>
          </a:p>
        </p:txBody>
      </p:sp>
      <p:sp>
        <p:nvSpPr>
          <p:cNvPr id="27" name="object 27"/>
          <p:cNvSpPr txBox="1"/>
          <p:nvPr/>
        </p:nvSpPr>
        <p:spPr>
          <a:xfrm>
            <a:off x="3328542" y="2561082"/>
            <a:ext cx="1554480" cy="1021715"/>
          </a:xfrm>
          <a:prstGeom prst="rect">
            <a:avLst/>
          </a:prstGeom>
        </p:spPr>
        <p:txBody>
          <a:bodyPr vert="horz" wrap="square" lIns="0" tIns="0" rIns="0" bIns="0" rtlCol="0">
            <a:spAutoFit/>
          </a:bodyPr>
          <a:lstStyle/>
          <a:p>
            <a:pPr marL="121920" indent="-109220">
              <a:lnSpc>
                <a:spcPct val="100000"/>
              </a:lnSpc>
              <a:buChar char="•"/>
              <a:tabLst>
                <a:tab pos="122555" algn="l"/>
              </a:tabLst>
            </a:pPr>
            <a:r>
              <a:rPr sz="1400" dirty="0">
                <a:latin typeface="Arial"/>
                <a:cs typeface="Arial"/>
              </a:rPr>
              <a:t>Cause of</a:t>
            </a:r>
            <a:r>
              <a:rPr sz="1400" spc="-235" dirty="0">
                <a:latin typeface="Arial"/>
                <a:cs typeface="Arial"/>
              </a:rPr>
              <a:t> </a:t>
            </a:r>
            <a:r>
              <a:rPr sz="1400" dirty="0">
                <a:latin typeface="Arial"/>
                <a:cs typeface="Arial"/>
              </a:rPr>
              <a:t>injury</a:t>
            </a:r>
            <a:endParaRPr sz="1400">
              <a:latin typeface="Arial"/>
              <a:cs typeface="Arial"/>
            </a:endParaRPr>
          </a:p>
          <a:p>
            <a:pPr marL="121920" indent="-109220">
              <a:lnSpc>
                <a:spcPct val="100000"/>
              </a:lnSpc>
              <a:spcBef>
                <a:spcPts val="405"/>
              </a:spcBef>
              <a:buChar char="•"/>
              <a:tabLst>
                <a:tab pos="122555" algn="l"/>
              </a:tabLst>
            </a:pPr>
            <a:r>
              <a:rPr sz="1400" dirty="0">
                <a:latin typeface="Arial"/>
                <a:cs typeface="Arial"/>
              </a:rPr>
              <a:t>Brief</a:t>
            </a:r>
            <a:r>
              <a:rPr sz="1400" spc="-155" dirty="0">
                <a:latin typeface="Arial"/>
                <a:cs typeface="Arial"/>
              </a:rPr>
              <a:t> </a:t>
            </a:r>
            <a:r>
              <a:rPr sz="1400" spc="-5" dirty="0">
                <a:latin typeface="Arial"/>
                <a:cs typeface="Arial"/>
              </a:rPr>
              <a:t>description</a:t>
            </a:r>
            <a:endParaRPr sz="1400">
              <a:latin typeface="Arial"/>
              <a:cs typeface="Arial"/>
            </a:endParaRPr>
          </a:p>
          <a:p>
            <a:pPr marL="121920" indent="-109220">
              <a:lnSpc>
                <a:spcPct val="100000"/>
              </a:lnSpc>
              <a:spcBef>
                <a:spcPts val="390"/>
              </a:spcBef>
              <a:buChar char="•"/>
              <a:tabLst>
                <a:tab pos="122555" algn="l"/>
              </a:tabLst>
            </a:pPr>
            <a:r>
              <a:rPr sz="1400" spc="-45" dirty="0">
                <a:latin typeface="Arial"/>
                <a:cs typeface="Arial"/>
              </a:rPr>
              <a:t>Type </a:t>
            </a:r>
            <a:r>
              <a:rPr sz="1400" spc="-5" dirty="0">
                <a:latin typeface="Arial"/>
                <a:cs typeface="Arial"/>
              </a:rPr>
              <a:t>of</a:t>
            </a:r>
            <a:r>
              <a:rPr sz="1400" spc="-170" dirty="0">
                <a:latin typeface="Arial"/>
                <a:cs typeface="Arial"/>
              </a:rPr>
              <a:t> </a:t>
            </a:r>
            <a:r>
              <a:rPr sz="1400" dirty="0">
                <a:latin typeface="Arial"/>
                <a:cs typeface="Arial"/>
              </a:rPr>
              <a:t>injury</a:t>
            </a:r>
            <a:endParaRPr sz="1400">
              <a:latin typeface="Arial"/>
              <a:cs typeface="Arial"/>
            </a:endParaRPr>
          </a:p>
          <a:p>
            <a:pPr marL="121920" indent="-109220">
              <a:lnSpc>
                <a:spcPct val="100000"/>
              </a:lnSpc>
              <a:spcBef>
                <a:spcPts val="395"/>
              </a:spcBef>
              <a:buChar char="•"/>
              <a:tabLst>
                <a:tab pos="122555" algn="l"/>
              </a:tabLst>
            </a:pPr>
            <a:r>
              <a:rPr sz="1400" dirty="0">
                <a:latin typeface="Arial"/>
                <a:cs typeface="Arial"/>
              </a:rPr>
              <a:t>Body part</a:t>
            </a:r>
            <a:r>
              <a:rPr sz="1400" spc="-235" dirty="0">
                <a:latin typeface="Arial"/>
                <a:cs typeface="Arial"/>
              </a:rPr>
              <a:t> </a:t>
            </a:r>
            <a:r>
              <a:rPr sz="1400" spc="-10" dirty="0">
                <a:latin typeface="Arial"/>
                <a:cs typeface="Arial"/>
              </a:rPr>
              <a:t>affected</a:t>
            </a:r>
            <a:endParaRPr sz="1400">
              <a:latin typeface="Arial"/>
              <a:cs typeface="Arial"/>
            </a:endParaRPr>
          </a:p>
        </p:txBody>
      </p:sp>
      <p:sp>
        <p:nvSpPr>
          <p:cNvPr id="28" name="object 28"/>
          <p:cNvSpPr/>
          <p:nvPr/>
        </p:nvSpPr>
        <p:spPr>
          <a:xfrm>
            <a:off x="6086855" y="2257044"/>
            <a:ext cx="2658110" cy="274320"/>
          </a:xfrm>
          <a:custGeom>
            <a:avLst/>
            <a:gdLst/>
            <a:ahLst/>
            <a:cxnLst/>
            <a:rect l="l" t="t" r="r" b="b"/>
            <a:pathLst>
              <a:path w="2658109" h="274319">
                <a:moveTo>
                  <a:pt x="0" y="274320"/>
                </a:moveTo>
                <a:lnTo>
                  <a:pt x="2657602" y="274320"/>
                </a:lnTo>
                <a:lnTo>
                  <a:pt x="2657602" y="0"/>
                </a:lnTo>
                <a:lnTo>
                  <a:pt x="0" y="0"/>
                </a:lnTo>
                <a:lnTo>
                  <a:pt x="0" y="274320"/>
                </a:lnTo>
                <a:close/>
              </a:path>
            </a:pathLst>
          </a:custGeom>
          <a:solidFill>
            <a:srgbClr val="001F5F"/>
          </a:solidFill>
        </p:spPr>
        <p:txBody>
          <a:bodyPr wrap="square" lIns="0" tIns="0" rIns="0" bIns="0" rtlCol="0"/>
          <a:lstStyle/>
          <a:p>
            <a:endParaRPr/>
          </a:p>
        </p:txBody>
      </p:sp>
      <p:sp>
        <p:nvSpPr>
          <p:cNvPr id="29" name="object 29"/>
          <p:cNvSpPr/>
          <p:nvPr/>
        </p:nvSpPr>
        <p:spPr>
          <a:xfrm>
            <a:off x="6086855" y="2257044"/>
            <a:ext cx="2658110" cy="274320"/>
          </a:xfrm>
          <a:custGeom>
            <a:avLst/>
            <a:gdLst/>
            <a:ahLst/>
            <a:cxnLst/>
            <a:rect l="l" t="t" r="r" b="b"/>
            <a:pathLst>
              <a:path w="2658109" h="274319">
                <a:moveTo>
                  <a:pt x="0" y="274320"/>
                </a:moveTo>
                <a:lnTo>
                  <a:pt x="2657602" y="274320"/>
                </a:lnTo>
                <a:lnTo>
                  <a:pt x="2657602" y="0"/>
                </a:lnTo>
                <a:lnTo>
                  <a:pt x="0" y="0"/>
                </a:lnTo>
                <a:lnTo>
                  <a:pt x="0" y="274320"/>
                </a:lnTo>
                <a:close/>
              </a:path>
            </a:pathLst>
          </a:custGeom>
          <a:ln w="12192">
            <a:solidFill>
              <a:srgbClr val="002776"/>
            </a:solidFill>
          </a:ln>
        </p:spPr>
        <p:txBody>
          <a:bodyPr wrap="square" lIns="0" tIns="0" rIns="0" bIns="0" rtlCol="0"/>
          <a:lstStyle/>
          <a:p>
            <a:endParaRPr/>
          </a:p>
        </p:txBody>
      </p:sp>
      <p:sp>
        <p:nvSpPr>
          <p:cNvPr id="30" name="object 30"/>
          <p:cNvSpPr txBox="1"/>
          <p:nvPr/>
        </p:nvSpPr>
        <p:spPr>
          <a:xfrm>
            <a:off x="6606031" y="2277109"/>
            <a:ext cx="1604645" cy="228600"/>
          </a:xfrm>
          <a:prstGeom prst="rect">
            <a:avLst/>
          </a:prstGeom>
        </p:spPr>
        <p:txBody>
          <a:bodyPr vert="horz" wrap="square" lIns="0" tIns="0" rIns="0" bIns="0" rtlCol="0">
            <a:spAutoFit/>
          </a:bodyPr>
          <a:lstStyle/>
          <a:p>
            <a:pPr marL="12700">
              <a:lnSpc>
                <a:spcPct val="100000"/>
              </a:lnSpc>
            </a:pPr>
            <a:r>
              <a:rPr sz="1400" b="1" dirty="0">
                <a:solidFill>
                  <a:srgbClr val="FFFFFF"/>
                </a:solidFill>
                <a:latin typeface="Arial"/>
                <a:cs typeface="Arial"/>
              </a:rPr>
              <a:t>Specific</a:t>
            </a:r>
            <a:r>
              <a:rPr sz="1400" b="1" spc="-245" dirty="0">
                <a:solidFill>
                  <a:srgbClr val="FFFFFF"/>
                </a:solidFill>
                <a:latin typeface="Arial"/>
                <a:cs typeface="Arial"/>
              </a:rPr>
              <a:t> </a:t>
            </a:r>
            <a:r>
              <a:rPr sz="1400" b="1" spc="-5" dirty="0">
                <a:solidFill>
                  <a:srgbClr val="FFFFFF"/>
                </a:solidFill>
                <a:latin typeface="Arial"/>
                <a:cs typeface="Arial"/>
              </a:rPr>
              <a:t>Questions</a:t>
            </a:r>
            <a:endParaRPr sz="1400">
              <a:latin typeface="Arial"/>
              <a:cs typeface="Arial"/>
            </a:endParaRPr>
          </a:p>
        </p:txBody>
      </p:sp>
      <p:sp>
        <p:nvSpPr>
          <p:cNvPr id="31" name="object 31"/>
          <p:cNvSpPr/>
          <p:nvPr/>
        </p:nvSpPr>
        <p:spPr>
          <a:xfrm>
            <a:off x="6086855" y="2531364"/>
            <a:ext cx="2658110" cy="1740535"/>
          </a:xfrm>
          <a:custGeom>
            <a:avLst/>
            <a:gdLst/>
            <a:ahLst/>
            <a:cxnLst/>
            <a:rect l="l" t="t" r="r" b="b"/>
            <a:pathLst>
              <a:path w="2658109" h="1740535">
                <a:moveTo>
                  <a:pt x="0" y="1740281"/>
                </a:moveTo>
                <a:lnTo>
                  <a:pt x="2657602" y="1740281"/>
                </a:lnTo>
                <a:lnTo>
                  <a:pt x="2657602" y="0"/>
                </a:lnTo>
                <a:lnTo>
                  <a:pt x="0" y="0"/>
                </a:lnTo>
                <a:lnTo>
                  <a:pt x="0" y="1740281"/>
                </a:lnTo>
                <a:close/>
              </a:path>
            </a:pathLst>
          </a:custGeom>
          <a:ln w="12192">
            <a:solidFill>
              <a:srgbClr val="002776"/>
            </a:solidFill>
          </a:ln>
        </p:spPr>
        <p:txBody>
          <a:bodyPr wrap="square" lIns="0" tIns="0" rIns="0" bIns="0" rtlCol="0"/>
          <a:lstStyle/>
          <a:p>
            <a:endParaRPr/>
          </a:p>
        </p:txBody>
      </p:sp>
      <p:sp>
        <p:nvSpPr>
          <p:cNvPr id="32" name="object 32"/>
          <p:cNvSpPr txBox="1"/>
          <p:nvPr/>
        </p:nvSpPr>
        <p:spPr>
          <a:xfrm>
            <a:off x="6171946" y="2561082"/>
            <a:ext cx="2430780" cy="1448435"/>
          </a:xfrm>
          <a:prstGeom prst="rect">
            <a:avLst/>
          </a:prstGeom>
        </p:spPr>
        <p:txBody>
          <a:bodyPr vert="horz" wrap="square" lIns="0" tIns="0" rIns="0" bIns="0" rtlCol="0">
            <a:spAutoFit/>
          </a:bodyPr>
          <a:lstStyle/>
          <a:p>
            <a:pPr marL="122555" indent="-109855">
              <a:lnSpc>
                <a:spcPct val="100000"/>
              </a:lnSpc>
              <a:buChar char="•"/>
              <a:tabLst>
                <a:tab pos="123189" algn="l"/>
              </a:tabLst>
            </a:pPr>
            <a:r>
              <a:rPr sz="1400" dirty="0">
                <a:latin typeface="Arial"/>
                <a:cs typeface="Arial"/>
              </a:rPr>
              <a:t>Ingestion</a:t>
            </a:r>
            <a:r>
              <a:rPr sz="1400" spc="-75" dirty="0">
                <a:latin typeface="Arial"/>
                <a:cs typeface="Arial"/>
              </a:rPr>
              <a:t> </a:t>
            </a:r>
            <a:r>
              <a:rPr sz="1400" dirty="0">
                <a:latin typeface="Arial"/>
                <a:cs typeface="Arial"/>
              </a:rPr>
              <a:t>of</a:t>
            </a:r>
            <a:r>
              <a:rPr sz="1400" spc="-60" dirty="0">
                <a:latin typeface="Arial"/>
                <a:cs typeface="Arial"/>
              </a:rPr>
              <a:t> </a:t>
            </a:r>
            <a:r>
              <a:rPr sz="1400" dirty="0">
                <a:latin typeface="Arial"/>
                <a:cs typeface="Arial"/>
              </a:rPr>
              <a:t>non-food</a:t>
            </a:r>
            <a:r>
              <a:rPr sz="1400" spc="-250" dirty="0">
                <a:latin typeface="Arial"/>
                <a:cs typeface="Arial"/>
              </a:rPr>
              <a:t> </a:t>
            </a:r>
            <a:r>
              <a:rPr sz="1400" dirty="0">
                <a:latin typeface="Arial"/>
                <a:cs typeface="Arial"/>
              </a:rPr>
              <a:t>items?</a:t>
            </a:r>
            <a:endParaRPr sz="1400">
              <a:latin typeface="Arial"/>
              <a:cs typeface="Arial"/>
            </a:endParaRPr>
          </a:p>
          <a:p>
            <a:pPr marL="122555" marR="42545" indent="-109855">
              <a:lnSpc>
                <a:spcPct val="100000"/>
              </a:lnSpc>
              <a:spcBef>
                <a:spcPts val="405"/>
              </a:spcBef>
              <a:buChar char="•"/>
              <a:tabLst>
                <a:tab pos="123189" algn="l"/>
              </a:tabLst>
            </a:pPr>
            <a:r>
              <a:rPr sz="1400" spc="-10" dirty="0">
                <a:latin typeface="Arial"/>
                <a:cs typeface="Arial"/>
              </a:rPr>
              <a:t>Unauthorized </a:t>
            </a:r>
            <a:r>
              <a:rPr sz="1400" dirty="0">
                <a:latin typeface="Arial"/>
                <a:cs typeface="Arial"/>
              </a:rPr>
              <a:t>use of drugs</a:t>
            </a:r>
            <a:r>
              <a:rPr sz="1400" spc="-285" dirty="0">
                <a:latin typeface="Arial"/>
                <a:cs typeface="Arial"/>
              </a:rPr>
              <a:t> </a:t>
            </a:r>
            <a:r>
              <a:rPr sz="1400" dirty="0">
                <a:latin typeface="Arial"/>
                <a:cs typeface="Arial"/>
              </a:rPr>
              <a:t>or  </a:t>
            </a:r>
            <a:r>
              <a:rPr sz="1400" spc="-5" dirty="0">
                <a:latin typeface="Arial"/>
                <a:cs typeface="Arial"/>
              </a:rPr>
              <a:t>alcohol</a:t>
            </a:r>
            <a:endParaRPr sz="1400">
              <a:latin typeface="Arial"/>
              <a:cs typeface="Arial"/>
            </a:endParaRPr>
          </a:p>
          <a:p>
            <a:pPr marL="122555" indent="-109855">
              <a:lnSpc>
                <a:spcPct val="100000"/>
              </a:lnSpc>
              <a:spcBef>
                <a:spcPts val="395"/>
              </a:spcBef>
              <a:buChar char="•"/>
              <a:tabLst>
                <a:tab pos="123189" algn="l"/>
              </a:tabLst>
            </a:pPr>
            <a:r>
              <a:rPr sz="1400" dirty="0">
                <a:latin typeface="Arial"/>
                <a:cs typeface="Arial"/>
              </a:rPr>
              <a:t>Suicidal</a:t>
            </a:r>
            <a:r>
              <a:rPr sz="1400" spc="-125" dirty="0">
                <a:latin typeface="Arial"/>
                <a:cs typeface="Arial"/>
              </a:rPr>
              <a:t> </a:t>
            </a:r>
            <a:r>
              <a:rPr sz="1400" spc="-10" dirty="0">
                <a:latin typeface="Arial"/>
                <a:cs typeface="Arial"/>
              </a:rPr>
              <a:t>threat/ideation</a:t>
            </a:r>
            <a:endParaRPr sz="1400">
              <a:latin typeface="Arial"/>
              <a:cs typeface="Arial"/>
            </a:endParaRPr>
          </a:p>
          <a:p>
            <a:pPr marL="122555" marR="5080" indent="-109855">
              <a:lnSpc>
                <a:spcPct val="100000"/>
              </a:lnSpc>
              <a:spcBef>
                <a:spcPts val="395"/>
              </a:spcBef>
              <a:buChar char="•"/>
              <a:tabLst>
                <a:tab pos="123189" algn="l"/>
              </a:tabLst>
            </a:pPr>
            <a:r>
              <a:rPr sz="1400" spc="-10" dirty="0">
                <a:latin typeface="Arial"/>
                <a:cs typeface="Arial"/>
              </a:rPr>
              <a:t>Non-compliance </a:t>
            </a:r>
            <a:r>
              <a:rPr sz="1400" spc="-5" dirty="0">
                <a:latin typeface="Arial"/>
                <a:cs typeface="Arial"/>
              </a:rPr>
              <a:t>with</a:t>
            </a:r>
            <a:r>
              <a:rPr sz="1400" spc="-85" dirty="0">
                <a:latin typeface="Arial"/>
                <a:cs typeface="Arial"/>
              </a:rPr>
              <a:t> </a:t>
            </a:r>
            <a:r>
              <a:rPr sz="1400" spc="-5" dirty="0">
                <a:latin typeface="Arial"/>
                <a:cs typeface="Arial"/>
              </a:rPr>
              <a:t>medical  directive </a:t>
            </a:r>
            <a:r>
              <a:rPr sz="1400" dirty="0">
                <a:latin typeface="Arial"/>
                <a:cs typeface="Arial"/>
              </a:rPr>
              <a:t>or</a:t>
            </a:r>
            <a:r>
              <a:rPr sz="1400" spc="-180" dirty="0">
                <a:latin typeface="Arial"/>
                <a:cs typeface="Arial"/>
              </a:rPr>
              <a:t> </a:t>
            </a:r>
            <a:r>
              <a:rPr sz="1400" spc="-5" dirty="0">
                <a:latin typeface="Arial"/>
                <a:cs typeface="Arial"/>
              </a:rPr>
              <a:t>medication</a:t>
            </a:r>
            <a:endParaRPr sz="1400">
              <a:latin typeface="Arial"/>
              <a:cs typeface="Arial"/>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20</a:t>
            </a:fld>
            <a:endParaRPr dirty="0"/>
          </a:p>
        </p:txBody>
      </p:sp>
      <p:sp>
        <p:nvSpPr>
          <p:cNvPr id="33" name="object 33"/>
          <p:cNvSpPr txBox="1"/>
          <p:nvPr/>
        </p:nvSpPr>
        <p:spPr>
          <a:xfrm>
            <a:off x="535635" y="1102614"/>
            <a:ext cx="7937500" cy="747395"/>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In HCSIS, some of the fields in the Incident Report will pre-populate from MEDITECH.  Others will be required to be entered </a:t>
            </a:r>
            <a:r>
              <a:rPr sz="1600" spc="-20" dirty="0">
                <a:latin typeface="Arial"/>
                <a:cs typeface="Arial"/>
              </a:rPr>
              <a:t>manually. </a:t>
            </a:r>
            <a:r>
              <a:rPr sz="1600" spc="-5" dirty="0">
                <a:latin typeface="Arial"/>
                <a:cs typeface="Arial"/>
              </a:rPr>
              <a:t>The </a:t>
            </a:r>
            <a:r>
              <a:rPr sz="1600" spc="-20" dirty="0">
                <a:latin typeface="Arial"/>
                <a:cs typeface="Arial"/>
              </a:rPr>
              <a:t>type </a:t>
            </a:r>
            <a:r>
              <a:rPr sz="1600" spc="-5" dirty="0">
                <a:latin typeface="Arial"/>
                <a:cs typeface="Arial"/>
              </a:rPr>
              <a:t>of details that are required to</a:t>
            </a:r>
            <a:r>
              <a:rPr sz="1600" spc="-110" dirty="0">
                <a:latin typeface="Arial"/>
                <a:cs typeface="Arial"/>
              </a:rPr>
              <a:t> </a:t>
            </a:r>
            <a:r>
              <a:rPr sz="1600" spc="-5" dirty="0">
                <a:latin typeface="Arial"/>
                <a:cs typeface="Arial"/>
              </a:rPr>
              <a:t>be  manually input are listed</a:t>
            </a:r>
            <a:r>
              <a:rPr sz="1600" spc="-155" dirty="0">
                <a:latin typeface="Arial"/>
                <a:cs typeface="Arial"/>
              </a:rPr>
              <a:t> </a:t>
            </a:r>
            <a:r>
              <a:rPr sz="1600" spc="-5" dirty="0">
                <a:latin typeface="Arial"/>
                <a:cs typeface="Arial"/>
              </a:rPr>
              <a:t>below:</a:t>
            </a:r>
            <a:endParaRPr sz="1600">
              <a:latin typeface="Arial"/>
              <a:cs typeface="Arial"/>
            </a:endParaRPr>
          </a:p>
        </p:txBody>
      </p:sp>
    </p:spTree>
    <p:extLst>
      <p:ext uri="{BB962C8B-B14F-4D97-AF65-F5344CB8AC3E}">
        <p14:creationId xmlns:p14="http://schemas.microsoft.com/office/powerpoint/2010/main" val="357643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5962142" cy="369332"/>
          </a:xfrm>
          <a:prstGeom prst="rect">
            <a:avLst/>
          </a:prstGeom>
        </p:spPr>
        <p:txBody>
          <a:bodyPr vert="horz" wrap="square" lIns="0" tIns="0" rIns="0" bIns="0" rtlCol="0">
            <a:spAutoFit/>
          </a:bodyPr>
          <a:lstStyle/>
          <a:p>
            <a:pPr marL="12700">
              <a:lnSpc>
                <a:spcPct val="100000"/>
              </a:lnSpc>
            </a:pPr>
            <a:r>
              <a:rPr spc="-5" dirty="0"/>
              <a:t>Final Report and </a:t>
            </a:r>
            <a:r>
              <a:rPr lang="en-US" spc="-5" dirty="0"/>
              <a:t>Follow Up </a:t>
            </a:r>
            <a:r>
              <a:rPr spc="-5" dirty="0"/>
              <a:t>Action</a:t>
            </a:r>
            <a:r>
              <a:rPr spc="-105" dirty="0"/>
              <a:t> </a:t>
            </a:r>
            <a:r>
              <a:rPr dirty="0"/>
              <a:t>Steps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21</a:t>
            </a:fld>
            <a:endParaRPr dirty="0"/>
          </a:p>
        </p:txBody>
      </p:sp>
      <p:sp>
        <p:nvSpPr>
          <p:cNvPr id="3" name="object 3"/>
          <p:cNvSpPr txBox="1"/>
          <p:nvPr/>
        </p:nvSpPr>
        <p:spPr>
          <a:xfrm>
            <a:off x="535635" y="1102614"/>
            <a:ext cx="8371840" cy="5591274"/>
          </a:xfrm>
          <a:prstGeom prst="rect">
            <a:avLst/>
          </a:prstGeom>
        </p:spPr>
        <p:txBody>
          <a:bodyPr vert="horz" wrap="square" lIns="0" tIns="0" rIns="0" bIns="0" rtlCol="0">
            <a:spAutoFit/>
          </a:bodyPr>
          <a:lstStyle/>
          <a:p>
            <a:pPr marL="243840" indent="-231140">
              <a:lnSpc>
                <a:spcPct val="100000"/>
              </a:lnSpc>
              <a:buFont typeface="Arial"/>
              <a:buChar char="•"/>
              <a:tabLst>
                <a:tab pos="243840" algn="l"/>
                <a:tab pos="244475" algn="l"/>
              </a:tabLst>
            </a:pPr>
            <a:r>
              <a:rPr sz="1600" b="1" spc="-15" dirty="0">
                <a:latin typeface="Arial"/>
                <a:cs typeface="Arial"/>
              </a:rPr>
              <a:t>The </a:t>
            </a:r>
            <a:r>
              <a:rPr sz="1600" b="1" spc="-5" dirty="0">
                <a:latin typeface="Arial"/>
                <a:cs typeface="Arial"/>
              </a:rPr>
              <a:t>Final Report </a:t>
            </a:r>
            <a:r>
              <a:rPr sz="1600" spc="-10" dirty="0">
                <a:latin typeface="Arial"/>
                <a:cs typeface="Arial"/>
              </a:rPr>
              <a:t>allows </a:t>
            </a:r>
            <a:r>
              <a:rPr sz="1600" spc="-5" dirty="0">
                <a:latin typeface="Arial"/>
                <a:cs typeface="Arial"/>
              </a:rPr>
              <a:t>the opportunity to correct or update information from the</a:t>
            </a:r>
            <a:r>
              <a:rPr sz="1600" spc="-45" dirty="0">
                <a:latin typeface="Arial"/>
                <a:cs typeface="Arial"/>
              </a:rPr>
              <a:t> </a:t>
            </a:r>
            <a:r>
              <a:rPr sz="1600" dirty="0">
                <a:latin typeface="Arial"/>
                <a:cs typeface="Arial"/>
              </a:rPr>
              <a:t>initial</a:t>
            </a:r>
          </a:p>
          <a:p>
            <a:pPr marL="243840">
              <a:lnSpc>
                <a:spcPct val="100000"/>
              </a:lnSpc>
            </a:pPr>
            <a:r>
              <a:rPr sz="1600" spc="-5" dirty="0">
                <a:latin typeface="Arial"/>
                <a:cs typeface="Arial"/>
              </a:rPr>
              <a:t>report before submitting the final report for</a:t>
            </a:r>
            <a:r>
              <a:rPr sz="1600" spc="75" dirty="0">
                <a:latin typeface="Arial"/>
                <a:cs typeface="Arial"/>
              </a:rPr>
              <a:t> </a:t>
            </a:r>
            <a:r>
              <a:rPr sz="1600" spc="-20" dirty="0">
                <a:latin typeface="Arial"/>
                <a:cs typeface="Arial"/>
              </a:rPr>
              <a:t>review.</a:t>
            </a:r>
            <a:r>
              <a:rPr lang="en-US" sz="1600" spc="-20" dirty="0">
                <a:latin typeface="Arial"/>
                <a:cs typeface="Arial"/>
              </a:rPr>
              <a:t>  Screens are:</a:t>
            </a:r>
            <a:endParaRPr sz="1600" dirty="0">
              <a:latin typeface="Arial"/>
              <a:cs typeface="Arial"/>
            </a:endParaRPr>
          </a:p>
          <a:p>
            <a:pPr marL="927100" marR="730885" lvl="2" indent="-222885" algn="just">
              <a:lnSpc>
                <a:spcPct val="100000"/>
              </a:lnSpc>
              <a:spcBef>
                <a:spcPts val="395"/>
              </a:spcBef>
              <a:buFont typeface="Arial"/>
              <a:buChar char="•"/>
              <a:tabLst>
                <a:tab pos="927735" algn="l"/>
              </a:tabLst>
            </a:pPr>
            <a:r>
              <a:rPr sz="1600" b="1" spc="-5" dirty="0">
                <a:latin typeface="Arial"/>
                <a:cs typeface="Arial"/>
              </a:rPr>
              <a:t>Hospital </a:t>
            </a:r>
            <a:r>
              <a:rPr sz="1600" b="1" spc="-10" dirty="0">
                <a:latin typeface="Arial"/>
                <a:cs typeface="Arial"/>
              </a:rPr>
              <a:t>Visit </a:t>
            </a:r>
            <a:r>
              <a:rPr sz="1600" spc="-5" dirty="0">
                <a:latin typeface="Arial"/>
                <a:cs typeface="Arial"/>
              </a:rPr>
              <a:t>– Information regarding the hospital admission, course, and  discharge. </a:t>
            </a:r>
            <a:endParaRPr sz="1600" dirty="0">
              <a:latin typeface="Arial"/>
              <a:cs typeface="Arial"/>
            </a:endParaRPr>
          </a:p>
          <a:p>
            <a:pPr marL="927100" marR="285750" lvl="2" indent="-222885">
              <a:lnSpc>
                <a:spcPct val="100000"/>
              </a:lnSpc>
              <a:spcBef>
                <a:spcPts val="405"/>
              </a:spcBef>
              <a:buFont typeface="Arial"/>
              <a:buChar char="•"/>
              <a:tabLst>
                <a:tab pos="927100" algn="l"/>
                <a:tab pos="927735" algn="l"/>
              </a:tabLst>
            </a:pPr>
            <a:r>
              <a:rPr sz="1600" b="1" spc="-15" dirty="0">
                <a:latin typeface="Arial"/>
                <a:cs typeface="Arial"/>
              </a:rPr>
              <a:t>Additional </a:t>
            </a:r>
            <a:r>
              <a:rPr sz="1600" b="1" spc="-5" dirty="0">
                <a:latin typeface="Arial"/>
                <a:cs typeface="Arial"/>
              </a:rPr>
              <a:t>Information: </a:t>
            </a:r>
            <a:r>
              <a:rPr sz="1600" spc="-5" dirty="0">
                <a:latin typeface="Arial"/>
                <a:cs typeface="Arial"/>
              </a:rPr>
              <a:t>Any updated information </a:t>
            </a:r>
            <a:r>
              <a:rPr lang="en-US" sz="1600" spc="-5" dirty="0">
                <a:latin typeface="Arial"/>
                <a:cs typeface="Arial"/>
              </a:rPr>
              <a:t>for </a:t>
            </a:r>
            <a:r>
              <a:rPr sz="1600" spc="-5" dirty="0">
                <a:latin typeface="Arial"/>
                <a:cs typeface="Arial"/>
              </a:rPr>
              <a:t>incident description</a:t>
            </a:r>
            <a:r>
              <a:rPr lang="en-US" sz="1600" spc="-5" dirty="0">
                <a:latin typeface="Arial"/>
                <a:cs typeface="Arial"/>
              </a:rPr>
              <a:t>.</a:t>
            </a:r>
          </a:p>
          <a:p>
            <a:pPr marL="927100" marR="285750" lvl="2" indent="-222885">
              <a:lnSpc>
                <a:spcPct val="100000"/>
              </a:lnSpc>
              <a:spcBef>
                <a:spcPts val="405"/>
              </a:spcBef>
              <a:buFont typeface="Arial"/>
              <a:buChar char="•"/>
              <a:tabLst>
                <a:tab pos="927100" algn="l"/>
                <a:tab pos="927735" algn="l"/>
              </a:tabLst>
            </a:pPr>
            <a:r>
              <a:rPr sz="1600" spc="-5" dirty="0">
                <a:latin typeface="Arial"/>
                <a:cs typeface="Arial"/>
              </a:rPr>
              <a:t> </a:t>
            </a:r>
            <a:r>
              <a:rPr sz="1600" b="1" spc="-5" dirty="0">
                <a:latin typeface="Arial"/>
                <a:cs typeface="Arial"/>
              </a:rPr>
              <a:t>Follow-Up </a:t>
            </a:r>
            <a:r>
              <a:rPr sz="1600" b="1" spc="-25" dirty="0">
                <a:latin typeface="Arial"/>
                <a:cs typeface="Arial"/>
              </a:rPr>
              <a:t>Action </a:t>
            </a:r>
            <a:r>
              <a:rPr sz="1600" b="1" spc="-5" dirty="0">
                <a:latin typeface="Arial"/>
                <a:cs typeface="Arial"/>
              </a:rPr>
              <a:t>Steps </a:t>
            </a:r>
            <a:r>
              <a:rPr sz="1600" spc="-5" dirty="0">
                <a:latin typeface="Arial"/>
                <a:cs typeface="Arial"/>
              </a:rPr>
              <a:t>– Corrective action step</a:t>
            </a:r>
            <a:r>
              <a:rPr lang="en-US" sz="1600" spc="-5" dirty="0">
                <a:latin typeface="Arial"/>
                <a:cs typeface="Arial"/>
              </a:rPr>
              <a:t>s</a:t>
            </a:r>
            <a:r>
              <a:rPr sz="1600" spc="-5" dirty="0">
                <a:latin typeface="Arial"/>
                <a:cs typeface="Arial"/>
              </a:rPr>
              <a:t> that has been or </a:t>
            </a:r>
            <a:r>
              <a:rPr sz="1600" spc="-10" dirty="0">
                <a:latin typeface="Arial"/>
                <a:cs typeface="Arial"/>
              </a:rPr>
              <a:t>will </a:t>
            </a:r>
            <a:r>
              <a:rPr sz="1600" spc="-5" dirty="0">
                <a:latin typeface="Arial"/>
                <a:cs typeface="Arial"/>
              </a:rPr>
              <a:t>be taken</a:t>
            </a:r>
            <a:r>
              <a:rPr sz="1600" spc="-145" dirty="0">
                <a:latin typeface="Arial"/>
                <a:cs typeface="Arial"/>
              </a:rPr>
              <a:t> </a:t>
            </a:r>
            <a:r>
              <a:rPr sz="1600" spc="-5" dirty="0">
                <a:latin typeface="Arial"/>
                <a:cs typeface="Arial"/>
              </a:rPr>
              <a:t>to</a:t>
            </a:r>
            <a:r>
              <a:rPr lang="en-US" sz="1600" spc="-5" dirty="0">
                <a:latin typeface="Arial"/>
                <a:cs typeface="Arial"/>
              </a:rPr>
              <a:t> </a:t>
            </a:r>
            <a:r>
              <a:rPr sz="1600" spc="-5" dirty="0">
                <a:latin typeface="Arial"/>
                <a:cs typeface="Arial"/>
              </a:rPr>
              <a:t>prevent the incident from occurring in the</a:t>
            </a:r>
            <a:r>
              <a:rPr sz="1600" dirty="0">
                <a:latin typeface="Arial"/>
                <a:cs typeface="Arial"/>
              </a:rPr>
              <a:t> </a:t>
            </a:r>
            <a:r>
              <a:rPr sz="1600" spc="-5" dirty="0">
                <a:latin typeface="Arial"/>
                <a:cs typeface="Arial"/>
              </a:rPr>
              <a:t>future</a:t>
            </a: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704215" marR="285750" lvl="2">
              <a:lnSpc>
                <a:spcPct val="100000"/>
              </a:lnSpc>
              <a:spcBef>
                <a:spcPts val="405"/>
              </a:spcBef>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marR="285750" lvl="2" indent="-222885">
              <a:lnSpc>
                <a:spcPct val="100000"/>
              </a:lnSpc>
              <a:spcBef>
                <a:spcPts val="405"/>
              </a:spcBef>
              <a:buFont typeface="Arial"/>
              <a:buChar char="•"/>
              <a:tabLst>
                <a:tab pos="927100" algn="l"/>
                <a:tab pos="927735" algn="l"/>
              </a:tabLst>
            </a:pPr>
            <a:endParaRPr lang="en-US" sz="1600" spc="-5" dirty="0">
              <a:latin typeface="Arial"/>
              <a:cs typeface="Arial"/>
            </a:endParaRPr>
          </a:p>
          <a:p>
            <a:pPr marL="927100">
              <a:lnSpc>
                <a:spcPct val="100000"/>
              </a:lnSpc>
            </a:pPr>
            <a:endParaRPr sz="1600" dirty="0">
              <a:latin typeface="Arial"/>
              <a:cs typeface="Arial"/>
            </a:endParaRPr>
          </a:p>
          <a:p>
            <a:pPr marL="927100" marR="5080" lvl="2" indent="-222885">
              <a:lnSpc>
                <a:spcPct val="100000"/>
              </a:lnSpc>
              <a:spcBef>
                <a:spcPts val="395"/>
              </a:spcBef>
              <a:buFont typeface="Arial"/>
              <a:buChar char="•"/>
              <a:tabLst>
                <a:tab pos="927100" algn="l"/>
                <a:tab pos="927735" algn="l"/>
              </a:tabLst>
            </a:pPr>
            <a:r>
              <a:rPr sz="1600" b="1" spc="-20" dirty="0">
                <a:latin typeface="Arial"/>
                <a:cs typeface="Arial"/>
              </a:rPr>
              <a:t>Involved </a:t>
            </a:r>
            <a:r>
              <a:rPr sz="1600" b="1" spc="-5" dirty="0">
                <a:latin typeface="Arial"/>
                <a:cs typeface="Arial"/>
              </a:rPr>
              <a:t>Parties </a:t>
            </a:r>
            <a:r>
              <a:rPr sz="1600" spc="-5" dirty="0">
                <a:latin typeface="Arial"/>
                <a:cs typeface="Arial"/>
              </a:rPr>
              <a:t>– Individual as </a:t>
            </a:r>
            <a:r>
              <a:rPr sz="1600" spc="-10" dirty="0">
                <a:latin typeface="Arial"/>
                <a:cs typeface="Arial"/>
              </a:rPr>
              <a:t>well </a:t>
            </a:r>
            <a:r>
              <a:rPr sz="1600" spc="-5" dirty="0">
                <a:latin typeface="Arial"/>
                <a:cs typeface="Arial"/>
              </a:rPr>
              <a:t>as other people </a:t>
            </a:r>
            <a:r>
              <a:rPr sz="1600" spc="-20" dirty="0">
                <a:latin typeface="Arial"/>
                <a:cs typeface="Arial"/>
              </a:rPr>
              <a:t>who </a:t>
            </a:r>
            <a:r>
              <a:rPr sz="1600" spc="-5" dirty="0">
                <a:latin typeface="Arial"/>
                <a:cs typeface="Arial"/>
              </a:rPr>
              <a:t>may be involved </a:t>
            </a:r>
            <a:r>
              <a:rPr sz="1600" spc="-10" dirty="0">
                <a:latin typeface="Arial"/>
                <a:cs typeface="Arial"/>
              </a:rPr>
              <a:t>with </a:t>
            </a:r>
            <a:r>
              <a:rPr sz="1600" spc="-5" dirty="0">
                <a:latin typeface="Arial"/>
                <a:cs typeface="Arial"/>
              </a:rPr>
              <a:t>the  incident</a:t>
            </a:r>
            <a:endParaRPr sz="1600" dirty="0">
              <a:latin typeface="Arial"/>
              <a:cs typeface="Arial"/>
            </a:endParaRPr>
          </a:p>
          <a:p>
            <a:pPr marL="927100" marR="405130" lvl="2" indent="-222885">
              <a:lnSpc>
                <a:spcPct val="100000"/>
              </a:lnSpc>
              <a:spcBef>
                <a:spcPts val="405"/>
              </a:spcBef>
              <a:buFont typeface="Arial"/>
              <a:buChar char="•"/>
              <a:tabLst>
                <a:tab pos="927100" algn="l"/>
                <a:tab pos="927735" algn="l"/>
              </a:tabLst>
            </a:pPr>
            <a:r>
              <a:rPr sz="1600" b="1" spc="-10" dirty="0">
                <a:latin typeface="Arial"/>
                <a:cs typeface="Arial"/>
              </a:rPr>
              <a:t>Verification </a:t>
            </a:r>
            <a:r>
              <a:rPr sz="1600" b="1" spc="-5" dirty="0">
                <a:latin typeface="Arial"/>
                <a:cs typeface="Arial"/>
              </a:rPr>
              <a:t>of </a:t>
            </a:r>
            <a:r>
              <a:rPr sz="1600" b="1" spc="-10" dirty="0">
                <a:latin typeface="Arial"/>
                <a:cs typeface="Arial"/>
              </a:rPr>
              <a:t>Time </a:t>
            </a:r>
            <a:r>
              <a:rPr sz="1600" b="1" spc="-5" dirty="0">
                <a:latin typeface="Arial"/>
                <a:cs typeface="Arial"/>
              </a:rPr>
              <a:t>and Categorization </a:t>
            </a:r>
            <a:r>
              <a:rPr sz="1600" spc="-5" dirty="0">
                <a:latin typeface="Arial"/>
                <a:cs typeface="Arial"/>
              </a:rPr>
              <a:t>– Filing </a:t>
            </a:r>
            <a:r>
              <a:rPr sz="1600" spc="-25" dirty="0">
                <a:latin typeface="Arial"/>
                <a:cs typeface="Arial"/>
              </a:rPr>
              <a:t>agency, </a:t>
            </a:r>
            <a:r>
              <a:rPr sz="1600" spc="-5" dirty="0">
                <a:latin typeface="Arial"/>
                <a:cs typeface="Arial"/>
              </a:rPr>
              <a:t>date and time of</a:t>
            </a:r>
            <a:r>
              <a:rPr sz="1600" spc="-100" dirty="0">
                <a:latin typeface="Arial"/>
                <a:cs typeface="Arial"/>
              </a:rPr>
              <a:t> </a:t>
            </a:r>
            <a:r>
              <a:rPr sz="1600" spc="-5" dirty="0">
                <a:latin typeface="Arial"/>
                <a:cs typeface="Arial"/>
              </a:rPr>
              <a:t>the  incident and Primary and Secondary categories of the</a:t>
            </a:r>
            <a:r>
              <a:rPr sz="1600" spc="-25" dirty="0">
                <a:latin typeface="Arial"/>
                <a:cs typeface="Arial"/>
              </a:rPr>
              <a:t> </a:t>
            </a:r>
            <a:r>
              <a:rPr sz="1600" spc="-5" dirty="0">
                <a:latin typeface="Arial"/>
                <a:cs typeface="Arial"/>
              </a:rPr>
              <a:t>incident</a:t>
            </a:r>
            <a:endParaRPr sz="1600" dirty="0">
              <a:latin typeface="Arial"/>
              <a:cs typeface="Arial"/>
            </a:endParaRPr>
          </a:p>
        </p:txBody>
      </p:sp>
      <p:pic>
        <p:nvPicPr>
          <p:cNvPr id="8" name="Picture 7">
            <a:extLst>
              <a:ext uri="{FF2B5EF4-FFF2-40B4-BE49-F238E27FC236}">
                <a16:creationId xmlns:a16="http://schemas.microsoft.com/office/drawing/2014/main" id="{61A68CD2-F35F-44D2-A549-47B5157BB9D4}"/>
              </a:ext>
            </a:extLst>
          </p:cNvPr>
          <p:cNvPicPr>
            <a:picLocks noChangeAspect="1"/>
          </p:cNvPicPr>
          <p:nvPr/>
        </p:nvPicPr>
        <p:blipFill>
          <a:blip r:embed="rId2"/>
          <a:stretch>
            <a:fillRect/>
          </a:stretch>
        </p:blipFill>
        <p:spPr>
          <a:xfrm>
            <a:off x="2105278" y="3200399"/>
            <a:ext cx="5133721" cy="2299907"/>
          </a:xfrm>
          <a:prstGeom prst="rect">
            <a:avLst/>
          </a:prstGeom>
        </p:spPr>
      </p:pic>
    </p:spTree>
    <p:extLst>
      <p:ext uri="{BB962C8B-B14F-4D97-AF65-F5344CB8AC3E}">
        <p14:creationId xmlns:p14="http://schemas.microsoft.com/office/powerpoint/2010/main" val="160505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43C9-6398-498A-B1FD-BADA8280F55F}"/>
              </a:ext>
            </a:extLst>
          </p:cNvPr>
          <p:cNvSpPr>
            <a:spLocks noGrp="1"/>
          </p:cNvSpPr>
          <p:nvPr>
            <p:ph type="title"/>
          </p:nvPr>
        </p:nvSpPr>
        <p:spPr>
          <a:xfrm>
            <a:off x="1642701" y="381000"/>
            <a:ext cx="7485888" cy="382270"/>
          </a:xfrm>
        </p:spPr>
        <p:txBody>
          <a:bodyPr/>
          <a:lstStyle/>
          <a:p>
            <a:r>
              <a:rPr lang="en-US" dirty="0"/>
              <a:t>Incident Report Creation</a:t>
            </a:r>
          </a:p>
        </p:txBody>
      </p:sp>
      <p:sp>
        <p:nvSpPr>
          <p:cNvPr id="3" name="Text Placeholder 2">
            <a:extLst>
              <a:ext uri="{FF2B5EF4-FFF2-40B4-BE49-F238E27FC236}">
                <a16:creationId xmlns:a16="http://schemas.microsoft.com/office/drawing/2014/main" id="{3C38EA88-4616-4570-9025-6E7AF9F4F296}"/>
              </a:ext>
            </a:extLst>
          </p:cNvPr>
          <p:cNvSpPr>
            <a:spLocks noGrp="1"/>
          </p:cNvSpPr>
          <p:nvPr>
            <p:ph type="body" idx="1"/>
          </p:nvPr>
        </p:nvSpPr>
        <p:spPr>
          <a:xfrm>
            <a:off x="403859" y="1242060"/>
            <a:ext cx="8336280" cy="553998"/>
          </a:xfrm>
        </p:spPr>
        <p:txBody>
          <a:bodyPr/>
          <a:lstStyle/>
          <a:p>
            <a:r>
              <a:rPr lang="en-US" dirty="0"/>
              <a:t>Step 1:</a:t>
            </a:r>
          </a:p>
          <a:p>
            <a:r>
              <a:rPr lang="en-US" dirty="0"/>
              <a:t>Navigate to the QM&gt;IM&gt;Data Entry tab from the Home Page</a:t>
            </a:r>
          </a:p>
        </p:txBody>
      </p:sp>
      <p:pic>
        <p:nvPicPr>
          <p:cNvPr id="5" name="Picture 4">
            <a:extLst>
              <a:ext uri="{FF2B5EF4-FFF2-40B4-BE49-F238E27FC236}">
                <a16:creationId xmlns:a16="http://schemas.microsoft.com/office/drawing/2014/main" id="{9DCD1988-6E65-45DD-A3E4-E2C0F9ABE99A}"/>
              </a:ext>
            </a:extLst>
          </p:cNvPr>
          <p:cNvPicPr>
            <a:picLocks noChangeAspect="1"/>
          </p:cNvPicPr>
          <p:nvPr/>
        </p:nvPicPr>
        <p:blipFill>
          <a:blip r:embed="rId2"/>
          <a:stretch>
            <a:fillRect/>
          </a:stretch>
        </p:blipFill>
        <p:spPr>
          <a:xfrm>
            <a:off x="647699" y="2514600"/>
            <a:ext cx="7848600" cy="2124240"/>
          </a:xfrm>
          <a:prstGeom prst="rect">
            <a:avLst/>
          </a:prstGeom>
        </p:spPr>
      </p:pic>
      <p:sp>
        <p:nvSpPr>
          <p:cNvPr id="6" name="object 6">
            <a:extLst>
              <a:ext uri="{FF2B5EF4-FFF2-40B4-BE49-F238E27FC236}">
                <a16:creationId xmlns:a16="http://schemas.microsoft.com/office/drawing/2014/main" id="{AE3A759B-5687-4737-9060-ECF874B8EA88}"/>
              </a:ext>
            </a:extLst>
          </p:cNvPr>
          <p:cNvSpPr/>
          <p:nvPr/>
        </p:nvSpPr>
        <p:spPr>
          <a:xfrm>
            <a:off x="647699" y="2743200"/>
            <a:ext cx="838200" cy="470180"/>
          </a:xfrm>
          <a:custGeom>
            <a:avLst/>
            <a:gdLst/>
            <a:ahLst/>
            <a:cxnLst/>
            <a:rect l="l" t="t" r="r" b="b"/>
            <a:pathLst>
              <a:path w="6086475" h="514985">
                <a:moveTo>
                  <a:pt x="0" y="514985"/>
                </a:moveTo>
                <a:lnTo>
                  <a:pt x="6086348" y="514985"/>
                </a:lnTo>
                <a:lnTo>
                  <a:pt x="6086348" y="0"/>
                </a:lnTo>
                <a:lnTo>
                  <a:pt x="0" y="0"/>
                </a:lnTo>
                <a:lnTo>
                  <a:pt x="0" y="514985"/>
                </a:lnTo>
                <a:close/>
              </a:path>
            </a:pathLst>
          </a:custGeom>
          <a:ln w="19812">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149083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0248-E402-44E1-BC27-D9738CA6751D}"/>
              </a:ext>
            </a:extLst>
          </p:cNvPr>
          <p:cNvSpPr>
            <a:spLocks noGrp="1"/>
          </p:cNvSpPr>
          <p:nvPr>
            <p:ph type="title"/>
          </p:nvPr>
        </p:nvSpPr>
        <p:spPr>
          <a:xfrm>
            <a:off x="1600199" y="322834"/>
            <a:ext cx="6714743" cy="210566"/>
          </a:xfrm>
        </p:spPr>
        <p:txBody>
          <a:bodyPr/>
          <a:lstStyle/>
          <a:p>
            <a:r>
              <a:rPr lang="en-US" dirty="0"/>
              <a:t>Incident Report Creation</a:t>
            </a:r>
          </a:p>
        </p:txBody>
      </p:sp>
      <p:sp>
        <p:nvSpPr>
          <p:cNvPr id="3" name="Text Placeholder 2">
            <a:extLst>
              <a:ext uri="{FF2B5EF4-FFF2-40B4-BE49-F238E27FC236}">
                <a16:creationId xmlns:a16="http://schemas.microsoft.com/office/drawing/2014/main" id="{76F56729-8DB1-4305-99F5-94D2B161BDCD}"/>
              </a:ext>
            </a:extLst>
          </p:cNvPr>
          <p:cNvSpPr>
            <a:spLocks noGrp="1"/>
          </p:cNvSpPr>
          <p:nvPr>
            <p:ph type="body" idx="1"/>
          </p:nvPr>
        </p:nvSpPr>
        <p:spPr>
          <a:xfrm>
            <a:off x="403859" y="1242060"/>
            <a:ext cx="8336280" cy="553998"/>
          </a:xfrm>
        </p:spPr>
        <p:txBody>
          <a:bodyPr/>
          <a:lstStyle/>
          <a:p>
            <a:r>
              <a:rPr lang="en-US" dirty="0"/>
              <a:t>Step 2:</a:t>
            </a:r>
          </a:p>
          <a:p>
            <a:r>
              <a:rPr lang="en-US" dirty="0"/>
              <a:t>Enter Last Name/First Name of Individual and click New Individual Incident.</a:t>
            </a:r>
          </a:p>
        </p:txBody>
      </p:sp>
      <p:pic>
        <p:nvPicPr>
          <p:cNvPr id="5" name="Picture 4">
            <a:extLst>
              <a:ext uri="{FF2B5EF4-FFF2-40B4-BE49-F238E27FC236}">
                <a16:creationId xmlns:a16="http://schemas.microsoft.com/office/drawing/2014/main" id="{6C5075AC-A7CC-455D-A510-CE3C77324C72}"/>
              </a:ext>
            </a:extLst>
          </p:cNvPr>
          <p:cNvPicPr>
            <a:picLocks noChangeAspect="1"/>
          </p:cNvPicPr>
          <p:nvPr/>
        </p:nvPicPr>
        <p:blipFill>
          <a:blip r:embed="rId2"/>
          <a:stretch>
            <a:fillRect/>
          </a:stretch>
        </p:blipFill>
        <p:spPr>
          <a:xfrm>
            <a:off x="457200" y="2223816"/>
            <a:ext cx="8458200" cy="2634521"/>
          </a:xfrm>
          <a:prstGeom prst="rect">
            <a:avLst/>
          </a:prstGeom>
        </p:spPr>
      </p:pic>
      <p:sp>
        <p:nvSpPr>
          <p:cNvPr id="6" name="object 6">
            <a:extLst>
              <a:ext uri="{FF2B5EF4-FFF2-40B4-BE49-F238E27FC236}">
                <a16:creationId xmlns:a16="http://schemas.microsoft.com/office/drawing/2014/main" id="{58ADD833-B9A5-4349-A49B-82C81C0AE485}"/>
              </a:ext>
            </a:extLst>
          </p:cNvPr>
          <p:cNvSpPr/>
          <p:nvPr/>
        </p:nvSpPr>
        <p:spPr>
          <a:xfrm>
            <a:off x="3733799" y="4495800"/>
            <a:ext cx="1981201" cy="362537"/>
          </a:xfrm>
          <a:custGeom>
            <a:avLst/>
            <a:gdLst/>
            <a:ahLst/>
            <a:cxnLst/>
            <a:rect l="l" t="t" r="r" b="b"/>
            <a:pathLst>
              <a:path w="6086475" h="514985">
                <a:moveTo>
                  <a:pt x="0" y="514985"/>
                </a:moveTo>
                <a:lnTo>
                  <a:pt x="6086348" y="514985"/>
                </a:lnTo>
                <a:lnTo>
                  <a:pt x="6086348" y="0"/>
                </a:lnTo>
                <a:lnTo>
                  <a:pt x="0" y="0"/>
                </a:lnTo>
                <a:lnTo>
                  <a:pt x="0" y="514985"/>
                </a:lnTo>
                <a:close/>
              </a:path>
            </a:pathLst>
          </a:custGeom>
          <a:ln w="19812">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255362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E7F0-44BD-4DDE-838A-671BF8DD80B5}"/>
              </a:ext>
            </a:extLst>
          </p:cNvPr>
          <p:cNvSpPr>
            <a:spLocks noGrp="1"/>
          </p:cNvSpPr>
          <p:nvPr>
            <p:ph type="title"/>
          </p:nvPr>
        </p:nvSpPr>
        <p:spPr>
          <a:xfrm>
            <a:off x="1600199" y="322834"/>
            <a:ext cx="6714743" cy="340477"/>
          </a:xfrm>
        </p:spPr>
        <p:txBody>
          <a:bodyPr/>
          <a:lstStyle/>
          <a:p>
            <a:r>
              <a:rPr lang="en-US" dirty="0"/>
              <a:t>Incident Report Creation</a:t>
            </a:r>
          </a:p>
        </p:txBody>
      </p:sp>
      <p:sp>
        <p:nvSpPr>
          <p:cNvPr id="3" name="Text Placeholder 2">
            <a:extLst>
              <a:ext uri="{FF2B5EF4-FFF2-40B4-BE49-F238E27FC236}">
                <a16:creationId xmlns:a16="http://schemas.microsoft.com/office/drawing/2014/main" id="{402C2A05-8C5A-45F3-8343-A52CBEF620A8}"/>
              </a:ext>
            </a:extLst>
          </p:cNvPr>
          <p:cNvSpPr>
            <a:spLocks noGrp="1"/>
          </p:cNvSpPr>
          <p:nvPr>
            <p:ph type="body" idx="1"/>
          </p:nvPr>
        </p:nvSpPr>
        <p:spPr>
          <a:xfrm>
            <a:off x="403859" y="1242060"/>
            <a:ext cx="8336280" cy="276999"/>
          </a:xfrm>
        </p:spPr>
        <p:txBody>
          <a:bodyPr/>
          <a:lstStyle/>
          <a:p>
            <a:r>
              <a:rPr lang="en-US" dirty="0"/>
              <a:t>Step 3:  Enter data on all screens.</a:t>
            </a:r>
          </a:p>
        </p:txBody>
      </p:sp>
      <p:pic>
        <p:nvPicPr>
          <p:cNvPr id="5" name="Picture 4">
            <a:extLst>
              <a:ext uri="{FF2B5EF4-FFF2-40B4-BE49-F238E27FC236}">
                <a16:creationId xmlns:a16="http://schemas.microsoft.com/office/drawing/2014/main" id="{03B6C94E-AE46-4513-B8EB-85D3234D9D7F}"/>
              </a:ext>
            </a:extLst>
          </p:cNvPr>
          <p:cNvPicPr>
            <a:picLocks noChangeAspect="1"/>
          </p:cNvPicPr>
          <p:nvPr/>
        </p:nvPicPr>
        <p:blipFill>
          <a:blip r:embed="rId2"/>
          <a:stretch>
            <a:fillRect/>
          </a:stretch>
        </p:blipFill>
        <p:spPr>
          <a:xfrm>
            <a:off x="304800" y="1596654"/>
            <a:ext cx="8534400" cy="3664692"/>
          </a:xfrm>
          <a:prstGeom prst="rect">
            <a:avLst/>
          </a:prstGeom>
        </p:spPr>
      </p:pic>
      <p:sp>
        <p:nvSpPr>
          <p:cNvPr id="6" name="object 6">
            <a:extLst>
              <a:ext uri="{FF2B5EF4-FFF2-40B4-BE49-F238E27FC236}">
                <a16:creationId xmlns:a16="http://schemas.microsoft.com/office/drawing/2014/main" id="{D9AF0CDF-8022-4051-8E20-634F431BBFF9}"/>
              </a:ext>
            </a:extLst>
          </p:cNvPr>
          <p:cNvSpPr/>
          <p:nvPr/>
        </p:nvSpPr>
        <p:spPr>
          <a:xfrm>
            <a:off x="5943599" y="3124200"/>
            <a:ext cx="2890463" cy="228600"/>
          </a:xfrm>
          <a:custGeom>
            <a:avLst/>
            <a:gdLst/>
            <a:ahLst/>
            <a:cxnLst/>
            <a:rect l="l" t="t" r="r" b="b"/>
            <a:pathLst>
              <a:path w="6086475" h="514985">
                <a:moveTo>
                  <a:pt x="0" y="514985"/>
                </a:moveTo>
                <a:lnTo>
                  <a:pt x="6086348" y="514985"/>
                </a:lnTo>
                <a:lnTo>
                  <a:pt x="6086348" y="0"/>
                </a:lnTo>
                <a:lnTo>
                  <a:pt x="0" y="0"/>
                </a:lnTo>
                <a:lnTo>
                  <a:pt x="0" y="514985"/>
                </a:lnTo>
                <a:close/>
              </a:path>
            </a:pathLst>
          </a:custGeom>
          <a:ln w="19812">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2438436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39BA-18DF-4519-A07F-4EAB0A882319}"/>
              </a:ext>
            </a:extLst>
          </p:cNvPr>
          <p:cNvSpPr>
            <a:spLocks noGrp="1"/>
          </p:cNvSpPr>
          <p:nvPr>
            <p:ph type="title"/>
          </p:nvPr>
        </p:nvSpPr>
        <p:spPr>
          <a:xfrm>
            <a:off x="1600199" y="322834"/>
            <a:ext cx="6714743" cy="276999"/>
          </a:xfrm>
        </p:spPr>
        <p:txBody>
          <a:bodyPr/>
          <a:lstStyle/>
          <a:p>
            <a:r>
              <a:rPr lang="en-US" dirty="0"/>
              <a:t>Incident Report Creation</a:t>
            </a:r>
          </a:p>
        </p:txBody>
      </p:sp>
      <p:sp>
        <p:nvSpPr>
          <p:cNvPr id="3" name="Text Placeholder 2">
            <a:extLst>
              <a:ext uri="{FF2B5EF4-FFF2-40B4-BE49-F238E27FC236}">
                <a16:creationId xmlns:a16="http://schemas.microsoft.com/office/drawing/2014/main" id="{AC3AB782-65E9-4C81-B25D-B476004DE92E}"/>
              </a:ext>
            </a:extLst>
          </p:cNvPr>
          <p:cNvSpPr>
            <a:spLocks noGrp="1"/>
          </p:cNvSpPr>
          <p:nvPr>
            <p:ph type="body" idx="1"/>
          </p:nvPr>
        </p:nvSpPr>
        <p:spPr>
          <a:xfrm>
            <a:off x="403859" y="1242060"/>
            <a:ext cx="8336280" cy="276999"/>
          </a:xfrm>
        </p:spPr>
        <p:txBody>
          <a:bodyPr/>
          <a:lstStyle/>
          <a:p>
            <a:r>
              <a:rPr lang="en-US" dirty="0"/>
              <a:t>Step 4: Incident report will appear as In Progress, until Submitted and Finalized.</a:t>
            </a:r>
          </a:p>
        </p:txBody>
      </p:sp>
      <p:pic>
        <p:nvPicPr>
          <p:cNvPr id="5" name="Picture 4">
            <a:extLst>
              <a:ext uri="{FF2B5EF4-FFF2-40B4-BE49-F238E27FC236}">
                <a16:creationId xmlns:a16="http://schemas.microsoft.com/office/drawing/2014/main" id="{2CFE5C85-6EE1-44B5-95ED-33B965F791F9}"/>
              </a:ext>
            </a:extLst>
          </p:cNvPr>
          <p:cNvPicPr>
            <a:picLocks noChangeAspect="1"/>
          </p:cNvPicPr>
          <p:nvPr/>
        </p:nvPicPr>
        <p:blipFill>
          <a:blip r:embed="rId2"/>
          <a:stretch>
            <a:fillRect/>
          </a:stretch>
        </p:blipFill>
        <p:spPr>
          <a:xfrm>
            <a:off x="304800" y="1676400"/>
            <a:ext cx="8336280" cy="3274494"/>
          </a:xfrm>
          <a:prstGeom prst="rect">
            <a:avLst/>
          </a:prstGeom>
        </p:spPr>
      </p:pic>
      <p:sp>
        <p:nvSpPr>
          <p:cNvPr id="6" name="object 6">
            <a:extLst>
              <a:ext uri="{FF2B5EF4-FFF2-40B4-BE49-F238E27FC236}">
                <a16:creationId xmlns:a16="http://schemas.microsoft.com/office/drawing/2014/main" id="{CD0ADEA8-945F-4DCD-88CB-89D34CFD6320}"/>
              </a:ext>
            </a:extLst>
          </p:cNvPr>
          <p:cNvSpPr/>
          <p:nvPr/>
        </p:nvSpPr>
        <p:spPr>
          <a:xfrm>
            <a:off x="1447800" y="3581400"/>
            <a:ext cx="2438400" cy="457200"/>
          </a:xfrm>
          <a:custGeom>
            <a:avLst/>
            <a:gdLst/>
            <a:ahLst/>
            <a:cxnLst/>
            <a:rect l="l" t="t" r="r" b="b"/>
            <a:pathLst>
              <a:path w="6086475" h="514985">
                <a:moveTo>
                  <a:pt x="0" y="514985"/>
                </a:moveTo>
                <a:lnTo>
                  <a:pt x="6086348" y="514985"/>
                </a:lnTo>
                <a:lnTo>
                  <a:pt x="6086348" y="0"/>
                </a:lnTo>
                <a:lnTo>
                  <a:pt x="0" y="0"/>
                </a:lnTo>
                <a:lnTo>
                  <a:pt x="0" y="514985"/>
                </a:lnTo>
                <a:close/>
              </a:path>
            </a:pathLst>
          </a:custGeom>
          <a:ln w="19812">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173967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235" y="3893820"/>
            <a:ext cx="3379470" cy="38227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a:t>
            </a:r>
            <a:r>
              <a:rPr sz="2400" b="1" spc="-130" dirty="0">
                <a:solidFill>
                  <a:srgbClr val="FFFFFF"/>
                </a:solidFill>
                <a:latin typeface="Arial"/>
                <a:cs typeface="Arial"/>
              </a:rPr>
              <a:t> </a:t>
            </a:r>
            <a:r>
              <a:rPr sz="2400" b="1" spc="-5" dirty="0">
                <a:solidFill>
                  <a:srgbClr val="FFFFFF"/>
                </a:solidFill>
                <a:latin typeface="Arial"/>
                <a:cs typeface="Arial"/>
              </a:rPr>
              <a:t>Categorization</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128135" cy="382270"/>
          </a:xfrm>
          <a:prstGeom prst="rect">
            <a:avLst/>
          </a:prstGeom>
        </p:spPr>
        <p:txBody>
          <a:bodyPr vert="horz" wrap="square" lIns="0" tIns="0" rIns="0" bIns="0" rtlCol="0">
            <a:spAutoFit/>
          </a:bodyPr>
          <a:lstStyle/>
          <a:p>
            <a:pPr marL="12700">
              <a:lnSpc>
                <a:spcPct val="100000"/>
              </a:lnSpc>
            </a:pPr>
            <a:r>
              <a:rPr dirty="0"/>
              <a:t>Why </a:t>
            </a:r>
            <a:r>
              <a:rPr spc="-5" dirty="0"/>
              <a:t>Use Incident</a:t>
            </a:r>
            <a:r>
              <a:rPr spc="-105" dirty="0"/>
              <a:t> </a:t>
            </a:r>
            <a:r>
              <a:rPr spc="-5" dirty="0"/>
              <a:t>Categories?</a:t>
            </a:r>
          </a:p>
        </p:txBody>
      </p:sp>
      <p:sp>
        <p:nvSpPr>
          <p:cNvPr id="3" name="object 3"/>
          <p:cNvSpPr txBox="1"/>
          <p:nvPr/>
        </p:nvSpPr>
        <p:spPr>
          <a:xfrm>
            <a:off x="535635" y="1102614"/>
            <a:ext cx="5721327" cy="841256"/>
          </a:xfrm>
          <a:prstGeom prst="rect">
            <a:avLst/>
          </a:prstGeom>
        </p:spPr>
        <p:txBody>
          <a:bodyPr vert="horz" wrap="square" lIns="0" tIns="0" rIns="0" bIns="0" rtlCol="0">
            <a:spAutoFit/>
          </a:bodyPr>
          <a:lstStyle/>
          <a:p>
            <a:pPr marL="243840" indent="-231140">
              <a:lnSpc>
                <a:spcPct val="100000"/>
              </a:lnSpc>
              <a:buChar char="•"/>
              <a:tabLst>
                <a:tab pos="243840" algn="l"/>
                <a:tab pos="244475" algn="l"/>
              </a:tabLst>
            </a:pPr>
            <a:r>
              <a:rPr sz="1600" spc="-5" dirty="0">
                <a:latin typeface="Arial"/>
                <a:cs typeface="Arial"/>
              </a:rPr>
              <a:t>They are foundational to the</a:t>
            </a:r>
            <a:r>
              <a:rPr sz="1600" spc="-90" dirty="0">
                <a:latin typeface="Arial"/>
                <a:cs typeface="Arial"/>
              </a:rPr>
              <a:t> </a:t>
            </a:r>
            <a:r>
              <a:rPr sz="1600" spc="-5" dirty="0">
                <a:latin typeface="Arial"/>
                <a:cs typeface="Arial"/>
              </a:rPr>
              <a:t>system</a:t>
            </a:r>
            <a:endParaRPr sz="1600" dirty="0">
              <a:latin typeface="Arial"/>
              <a:cs typeface="Arial"/>
            </a:endParaRPr>
          </a:p>
          <a:p>
            <a:pPr marL="701040" lvl="1" indent="-231140">
              <a:spcBef>
                <a:spcPts val="395"/>
              </a:spcBef>
              <a:buChar char="•"/>
              <a:tabLst>
                <a:tab pos="243840" algn="l"/>
                <a:tab pos="244475" algn="l"/>
              </a:tabLst>
            </a:pPr>
            <a:r>
              <a:rPr sz="1600" spc="-5" dirty="0">
                <a:latin typeface="Arial"/>
                <a:cs typeface="Arial"/>
              </a:rPr>
              <a:t>They provide criteria for </a:t>
            </a:r>
            <a:r>
              <a:rPr sz="1600" spc="-20" dirty="0">
                <a:latin typeface="Arial"/>
                <a:cs typeface="Arial"/>
              </a:rPr>
              <a:t>what </a:t>
            </a:r>
            <a:r>
              <a:rPr sz="1600" spc="-5" dirty="0">
                <a:latin typeface="Arial"/>
                <a:cs typeface="Arial"/>
              </a:rPr>
              <a:t>should be</a:t>
            </a:r>
            <a:r>
              <a:rPr sz="1600" spc="35" dirty="0">
                <a:latin typeface="Arial"/>
                <a:cs typeface="Arial"/>
              </a:rPr>
              <a:t> </a:t>
            </a:r>
            <a:r>
              <a:rPr sz="1600" spc="-5" dirty="0">
                <a:latin typeface="Arial"/>
                <a:cs typeface="Arial"/>
              </a:rPr>
              <a:t>reported</a:t>
            </a:r>
            <a:endParaRPr sz="1600" dirty="0">
              <a:latin typeface="Arial"/>
              <a:cs typeface="Arial"/>
            </a:endParaRPr>
          </a:p>
          <a:p>
            <a:pPr marL="701040" lvl="1" indent="-231140">
              <a:spcBef>
                <a:spcPts val="390"/>
              </a:spcBef>
              <a:buChar char="•"/>
              <a:tabLst>
                <a:tab pos="243840" algn="l"/>
                <a:tab pos="244475" algn="l"/>
              </a:tabLst>
            </a:pPr>
            <a:r>
              <a:rPr sz="1600" spc="-5" dirty="0">
                <a:latin typeface="Arial"/>
                <a:cs typeface="Arial"/>
              </a:rPr>
              <a:t>They set thresholds for</a:t>
            </a:r>
            <a:r>
              <a:rPr sz="1600" spc="-50" dirty="0">
                <a:latin typeface="Arial"/>
                <a:cs typeface="Arial"/>
              </a:rPr>
              <a:t> </a:t>
            </a:r>
            <a:r>
              <a:rPr sz="1600" spc="-5" dirty="0">
                <a:latin typeface="Arial"/>
                <a:cs typeface="Arial"/>
              </a:rPr>
              <a:t>reporting</a:t>
            </a:r>
            <a:endParaRPr sz="1600" dirty="0">
              <a:latin typeface="Arial"/>
              <a:cs typeface="Arial"/>
            </a:endParaRPr>
          </a:p>
        </p:txBody>
      </p:sp>
      <p:sp>
        <p:nvSpPr>
          <p:cNvPr id="4" name="object 4"/>
          <p:cNvSpPr/>
          <p:nvPr/>
        </p:nvSpPr>
        <p:spPr>
          <a:xfrm>
            <a:off x="381000" y="3124200"/>
            <a:ext cx="3971290" cy="274320"/>
          </a:xfrm>
          <a:custGeom>
            <a:avLst/>
            <a:gdLst/>
            <a:ahLst/>
            <a:cxnLst/>
            <a:rect l="l" t="t" r="r" b="b"/>
            <a:pathLst>
              <a:path w="3971290" h="274320">
                <a:moveTo>
                  <a:pt x="0" y="274320"/>
                </a:moveTo>
                <a:lnTo>
                  <a:pt x="3971163" y="274320"/>
                </a:lnTo>
                <a:lnTo>
                  <a:pt x="3971163" y="0"/>
                </a:lnTo>
                <a:lnTo>
                  <a:pt x="0" y="0"/>
                </a:lnTo>
                <a:lnTo>
                  <a:pt x="0" y="274320"/>
                </a:lnTo>
                <a:close/>
              </a:path>
            </a:pathLst>
          </a:custGeom>
          <a:solidFill>
            <a:srgbClr val="001F5F"/>
          </a:solidFill>
        </p:spPr>
        <p:txBody>
          <a:bodyPr wrap="square" lIns="0" tIns="0" rIns="0" bIns="0" rtlCol="0"/>
          <a:lstStyle/>
          <a:p>
            <a:endParaRPr/>
          </a:p>
        </p:txBody>
      </p:sp>
      <p:sp>
        <p:nvSpPr>
          <p:cNvPr id="5" name="object 5"/>
          <p:cNvSpPr txBox="1"/>
          <p:nvPr/>
        </p:nvSpPr>
        <p:spPr>
          <a:xfrm>
            <a:off x="1510411" y="3130041"/>
            <a:ext cx="1705610" cy="259079"/>
          </a:xfrm>
          <a:prstGeom prst="rect">
            <a:avLst/>
          </a:prstGeom>
        </p:spPr>
        <p:txBody>
          <a:bodyPr vert="horz" wrap="square" lIns="0" tIns="0" rIns="0" bIns="0" rtlCol="0">
            <a:spAutoFit/>
          </a:bodyPr>
          <a:lstStyle/>
          <a:p>
            <a:pPr marL="12700">
              <a:lnSpc>
                <a:spcPct val="100000"/>
              </a:lnSpc>
            </a:pPr>
            <a:r>
              <a:rPr sz="1600" b="1" spc="-5" dirty="0">
                <a:solidFill>
                  <a:srgbClr val="FFFFFF"/>
                </a:solidFill>
                <a:latin typeface="Arial"/>
                <a:cs typeface="Arial"/>
              </a:rPr>
              <a:t>Primary</a:t>
            </a:r>
            <a:r>
              <a:rPr sz="1600" b="1" spc="-140" dirty="0">
                <a:solidFill>
                  <a:srgbClr val="FFFFFF"/>
                </a:solidFill>
                <a:latin typeface="Arial"/>
                <a:cs typeface="Arial"/>
              </a:rPr>
              <a:t> </a:t>
            </a:r>
            <a:r>
              <a:rPr sz="1600" b="1" spc="-5" dirty="0">
                <a:solidFill>
                  <a:srgbClr val="FFFFFF"/>
                </a:solidFill>
                <a:latin typeface="Arial"/>
                <a:cs typeface="Arial"/>
              </a:rPr>
              <a:t>Category</a:t>
            </a:r>
            <a:endParaRPr sz="1600">
              <a:latin typeface="Arial"/>
              <a:cs typeface="Arial"/>
            </a:endParaRPr>
          </a:p>
        </p:txBody>
      </p:sp>
      <p:sp>
        <p:nvSpPr>
          <p:cNvPr id="6" name="object 6"/>
          <p:cNvSpPr/>
          <p:nvPr/>
        </p:nvSpPr>
        <p:spPr>
          <a:xfrm>
            <a:off x="381000" y="3398520"/>
            <a:ext cx="3971290" cy="640080"/>
          </a:xfrm>
          <a:custGeom>
            <a:avLst/>
            <a:gdLst/>
            <a:ahLst/>
            <a:cxnLst/>
            <a:rect l="l" t="t" r="r" b="b"/>
            <a:pathLst>
              <a:path w="3971290" h="640079">
                <a:moveTo>
                  <a:pt x="0" y="640079"/>
                </a:moveTo>
                <a:lnTo>
                  <a:pt x="3971163" y="640079"/>
                </a:lnTo>
                <a:lnTo>
                  <a:pt x="3971163" y="0"/>
                </a:lnTo>
                <a:lnTo>
                  <a:pt x="0" y="0"/>
                </a:lnTo>
                <a:lnTo>
                  <a:pt x="0" y="640079"/>
                </a:lnTo>
                <a:close/>
              </a:path>
            </a:pathLst>
          </a:custGeom>
          <a:ln w="12192">
            <a:solidFill>
              <a:srgbClr val="001F5F"/>
            </a:solidFill>
          </a:ln>
        </p:spPr>
        <p:txBody>
          <a:bodyPr wrap="square" lIns="0" tIns="0" rIns="0" bIns="0" rtlCol="0"/>
          <a:lstStyle/>
          <a:p>
            <a:endParaRPr/>
          </a:p>
        </p:txBody>
      </p:sp>
      <p:sp>
        <p:nvSpPr>
          <p:cNvPr id="7" name="object 7"/>
          <p:cNvSpPr txBox="1"/>
          <p:nvPr/>
        </p:nvSpPr>
        <p:spPr>
          <a:xfrm>
            <a:off x="1063853" y="3587622"/>
            <a:ext cx="2647315" cy="259079"/>
          </a:xfrm>
          <a:prstGeom prst="rect">
            <a:avLst/>
          </a:prstGeom>
        </p:spPr>
        <p:txBody>
          <a:bodyPr vert="horz" wrap="square" lIns="0" tIns="0" rIns="0" bIns="0" rtlCol="0">
            <a:spAutoFit/>
          </a:bodyPr>
          <a:lstStyle/>
          <a:p>
            <a:pPr marL="12700">
              <a:lnSpc>
                <a:spcPct val="100000"/>
              </a:lnSpc>
            </a:pPr>
            <a:r>
              <a:rPr sz="1600" b="1" spc="-5" dirty="0">
                <a:solidFill>
                  <a:srgbClr val="091D5D"/>
                </a:solidFill>
                <a:latin typeface="Arial"/>
                <a:cs typeface="Arial"/>
              </a:rPr>
              <a:t>Identifies reportable</a:t>
            </a:r>
            <a:r>
              <a:rPr sz="1600" b="1" spc="-35" dirty="0">
                <a:solidFill>
                  <a:srgbClr val="091D5D"/>
                </a:solidFill>
                <a:latin typeface="Arial"/>
                <a:cs typeface="Arial"/>
              </a:rPr>
              <a:t> </a:t>
            </a:r>
            <a:r>
              <a:rPr sz="1600" b="1" spc="-25" dirty="0">
                <a:solidFill>
                  <a:srgbClr val="091D5D"/>
                </a:solidFill>
                <a:latin typeface="Arial"/>
                <a:cs typeface="Arial"/>
              </a:rPr>
              <a:t>events</a:t>
            </a:r>
            <a:endParaRPr sz="1600">
              <a:latin typeface="Arial"/>
              <a:cs typeface="Arial"/>
            </a:endParaRPr>
          </a:p>
        </p:txBody>
      </p:sp>
      <p:sp>
        <p:nvSpPr>
          <p:cNvPr id="8" name="object 8"/>
          <p:cNvSpPr/>
          <p:nvPr/>
        </p:nvSpPr>
        <p:spPr>
          <a:xfrm>
            <a:off x="4788408" y="3124200"/>
            <a:ext cx="3977640" cy="274320"/>
          </a:xfrm>
          <a:custGeom>
            <a:avLst/>
            <a:gdLst/>
            <a:ahLst/>
            <a:cxnLst/>
            <a:rect l="l" t="t" r="r" b="b"/>
            <a:pathLst>
              <a:path w="3977640" h="274320">
                <a:moveTo>
                  <a:pt x="0" y="274320"/>
                </a:moveTo>
                <a:lnTo>
                  <a:pt x="3977640" y="274320"/>
                </a:lnTo>
                <a:lnTo>
                  <a:pt x="3977640" y="0"/>
                </a:lnTo>
                <a:lnTo>
                  <a:pt x="0" y="0"/>
                </a:lnTo>
                <a:lnTo>
                  <a:pt x="0" y="274320"/>
                </a:lnTo>
                <a:close/>
              </a:path>
            </a:pathLst>
          </a:custGeom>
          <a:solidFill>
            <a:srgbClr val="001F5F"/>
          </a:solidFill>
        </p:spPr>
        <p:txBody>
          <a:bodyPr wrap="square" lIns="0" tIns="0" rIns="0" bIns="0" rtlCol="0"/>
          <a:lstStyle/>
          <a:p>
            <a:endParaRPr/>
          </a:p>
        </p:txBody>
      </p:sp>
      <p:sp>
        <p:nvSpPr>
          <p:cNvPr id="9" name="object 9"/>
          <p:cNvSpPr txBox="1"/>
          <p:nvPr/>
        </p:nvSpPr>
        <p:spPr>
          <a:xfrm>
            <a:off x="5780659" y="3130422"/>
            <a:ext cx="1981200" cy="259079"/>
          </a:xfrm>
          <a:prstGeom prst="rect">
            <a:avLst/>
          </a:prstGeom>
        </p:spPr>
        <p:txBody>
          <a:bodyPr vert="horz" wrap="square" lIns="0" tIns="0" rIns="0" bIns="0" rtlCol="0">
            <a:spAutoFit/>
          </a:bodyPr>
          <a:lstStyle/>
          <a:p>
            <a:pPr marL="12700">
              <a:lnSpc>
                <a:spcPct val="100000"/>
              </a:lnSpc>
            </a:pPr>
            <a:r>
              <a:rPr sz="1600" b="1" spc="-5" dirty="0">
                <a:solidFill>
                  <a:srgbClr val="FFFFFF"/>
                </a:solidFill>
                <a:latin typeface="Arial"/>
                <a:cs typeface="Arial"/>
              </a:rPr>
              <a:t>Secondary</a:t>
            </a:r>
            <a:r>
              <a:rPr sz="1600" b="1" spc="-185" dirty="0">
                <a:solidFill>
                  <a:srgbClr val="FFFFFF"/>
                </a:solidFill>
                <a:latin typeface="Arial"/>
                <a:cs typeface="Arial"/>
              </a:rPr>
              <a:t> </a:t>
            </a:r>
            <a:r>
              <a:rPr sz="1600" b="1" spc="-5" dirty="0">
                <a:solidFill>
                  <a:srgbClr val="FFFFFF"/>
                </a:solidFill>
                <a:latin typeface="Arial"/>
                <a:cs typeface="Arial"/>
              </a:rPr>
              <a:t>Category</a:t>
            </a:r>
            <a:endParaRPr sz="1600">
              <a:latin typeface="Arial"/>
              <a:cs typeface="Arial"/>
            </a:endParaRPr>
          </a:p>
        </p:txBody>
      </p:sp>
      <p:sp>
        <p:nvSpPr>
          <p:cNvPr id="10" name="object 10"/>
          <p:cNvSpPr/>
          <p:nvPr/>
        </p:nvSpPr>
        <p:spPr>
          <a:xfrm>
            <a:off x="4788408" y="3398520"/>
            <a:ext cx="3977640" cy="640080"/>
          </a:xfrm>
          <a:custGeom>
            <a:avLst/>
            <a:gdLst/>
            <a:ahLst/>
            <a:cxnLst/>
            <a:rect l="l" t="t" r="r" b="b"/>
            <a:pathLst>
              <a:path w="3977640" h="640079">
                <a:moveTo>
                  <a:pt x="0" y="640079"/>
                </a:moveTo>
                <a:lnTo>
                  <a:pt x="3977640" y="640079"/>
                </a:lnTo>
                <a:lnTo>
                  <a:pt x="3977640" y="0"/>
                </a:lnTo>
                <a:lnTo>
                  <a:pt x="0" y="0"/>
                </a:lnTo>
                <a:lnTo>
                  <a:pt x="0" y="640079"/>
                </a:lnTo>
                <a:close/>
              </a:path>
            </a:pathLst>
          </a:custGeom>
          <a:ln w="12191">
            <a:solidFill>
              <a:srgbClr val="001F5F"/>
            </a:solidFill>
          </a:ln>
        </p:spPr>
        <p:txBody>
          <a:bodyPr wrap="square" lIns="0" tIns="0" rIns="0" bIns="0" rtlCol="0"/>
          <a:lstStyle/>
          <a:p>
            <a:endParaRPr/>
          </a:p>
        </p:txBody>
      </p:sp>
      <p:sp>
        <p:nvSpPr>
          <p:cNvPr id="11" name="object 11"/>
          <p:cNvSpPr txBox="1"/>
          <p:nvPr/>
        </p:nvSpPr>
        <p:spPr>
          <a:xfrm>
            <a:off x="5175630" y="3465703"/>
            <a:ext cx="3231515" cy="503555"/>
          </a:xfrm>
          <a:prstGeom prst="rect">
            <a:avLst/>
          </a:prstGeom>
        </p:spPr>
        <p:txBody>
          <a:bodyPr vert="horz" wrap="square" lIns="0" tIns="0" rIns="0" bIns="0" rtlCol="0">
            <a:spAutoFit/>
          </a:bodyPr>
          <a:lstStyle/>
          <a:p>
            <a:pPr algn="ctr">
              <a:lnSpc>
                <a:spcPct val="100000"/>
              </a:lnSpc>
            </a:pPr>
            <a:r>
              <a:rPr sz="1600" b="1" spc="-5" dirty="0">
                <a:solidFill>
                  <a:srgbClr val="091D5D"/>
                </a:solidFill>
                <a:latin typeface="Arial"/>
                <a:cs typeface="Arial"/>
              </a:rPr>
              <a:t>Identifies specific </a:t>
            </a:r>
            <a:r>
              <a:rPr sz="1600" b="1" spc="-25" dirty="0">
                <a:solidFill>
                  <a:srgbClr val="091D5D"/>
                </a:solidFill>
                <a:latin typeface="Arial"/>
                <a:cs typeface="Arial"/>
              </a:rPr>
              <a:t>types </a:t>
            </a:r>
            <a:r>
              <a:rPr sz="1600" b="1" spc="-5" dirty="0">
                <a:solidFill>
                  <a:srgbClr val="091D5D"/>
                </a:solidFill>
                <a:latin typeface="Arial"/>
                <a:cs typeface="Arial"/>
              </a:rPr>
              <a:t>of</a:t>
            </a:r>
            <a:r>
              <a:rPr sz="1600" b="1" spc="-10" dirty="0">
                <a:solidFill>
                  <a:srgbClr val="091D5D"/>
                </a:solidFill>
                <a:latin typeface="Arial"/>
                <a:cs typeface="Arial"/>
              </a:rPr>
              <a:t> </a:t>
            </a:r>
            <a:r>
              <a:rPr sz="1600" b="1" spc="-25" dirty="0">
                <a:solidFill>
                  <a:srgbClr val="091D5D"/>
                </a:solidFill>
                <a:latin typeface="Arial"/>
                <a:cs typeface="Arial"/>
              </a:rPr>
              <a:t>events</a:t>
            </a:r>
            <a:endParaRPr sz="1600">
              <a:latin typeface="Arial"/>
              <a:cs typeface="Arial"/>
            </a:endParaRPr>
          </a:p>
          <a:p>
            <a:pPr marL="24765" algn="ctr">
              <a:lnSpc>
                <a:spcPct val="100000"/>
              </a:lnSpc>
            </a:pPr>
            <a:r>
              <a:rPr sz="1600" b="1" dirty="0">
                <a:solidFill>
                  <a:srgbClr val="091D5D"/>
                </a:solidFill>
                <a:latin typeface="Arial"/>
                <a:cs typeface="Arial"/>
              </a:rPr>
              <a:t>within </a:t>
            </a:r>
            <a:r>
              <a:rPr sz="1600" b="1" spc="-5" dirty="0">
                <a:solidFill>
                  <a:srgbClr val="091D5D"/>
                </a:solidFill>
                <a:latin typeface="Arial"/>
                <a:cs typeface="Arial"/>
              </a:rPr>
              <a:t>a primary</a:t>
            </a:r>
            <a:r>
              <a:rPr sz="1600" b="1" spc="-100" dirty="0">
                <a:solidFill>
                  <a:srgbClr val="091D5D"/>
                </a:solidFill>
                <a:latin typeface="Arial"/>
                <a:cs typeface="Arial"/>
              </a:rPr>
              <a:t> </a:t>
            </a:r>
            <a:r>
              <a:rPr sz="1600" b="1" spc="-5" dirty="0">
                <a:solidFill>
                  <a:srgbClr val="091D5D"/>
                </a:solidFill>
                <a:latin typeface="Arial"/>
                <a:cs typeface="Arial"/>
              </a:rPr>
              <a:t>category</a:t>
            </a:r>
            <a:endParaRPr sz="1600">
              <a:latin typeface="Arial"/>
              <a:cs typeface="Arial"/>
            </a:endParaRPr>
          </a:p>
        </p:txBody>
      </p:sp>
      <p:sp>
        <p:nvSpPr>
          <p:cNvPr id="12" name="object 12"/>
          <p:cNvSpPr/>
          <p:nvPr/>
        </p:nvSpPr>
        <p:spPr>
          <a:xfrm>
            <a:off x="4418076" y="3122676"/>
            <a:ext cx="306070" cy="913130"/>
          </a:xfrm>
          <a:custGeom>
            <a:avLst/>
            <a:gdLst/>
            <a:ahLst/>
            <a:cxnLst/>
            <a:rect l="l" t="t" r="r" b="b"/>
            <a:pathLst>
              <a:path w="306070" h="913129">
                <a:moveTo>
                  <a:pt x="0" y="0"/>
                </a:moveTo>
                <a:lnTo>
                  <a:pt x="0" y="912622"/>
                </a:lnTo>
                <a:lnTo>
                  <a:pt x="305943" y="456311"/>
                </a:lnTo>
                <a:lnTo>
                  <a:pt x="0" y="0"/>
                </a:lnTo>
                <a:close/>
              </a:path>
            </a:pathLst>
          </a:custGeom>
          <a:solidFill>
            <a:srgbClr val="001F5F"/>
          </a:solidFill>
        </p:spPr>
        <p:txBody>
          <a:bodyPr wrap="square" lIns="0" tIns="0" rIns="0" bIns="0" rtlCol="0"/>
          <a:lstStyle/>
          <a:p>
            <a:endParaRPr/>
          </a:p>
        </p:txBody>
      </p:sp>
      <p:sp>
        <p:nvSpPr>
          <p:cNvPr id="13" name="object 13"/>
          <p:cNvSpPr txBox="1"/>
          <p:nvPr/>
        </p:nvSpPr>
        <p:spPr>
          <a:xfrm>
            <a:off x="1369313" y="5555741"/>
            <a:ext cx="6400800" cy="585470"/>
          </a:xfrm>
          <a:prstGeom prst="rect">
            <a:avLst/>
          </a:prstGeom>
          <a:ln w="19812">
            <a:solidFill>
              <a:srgbClr val="002776"/>
            </a:solidFill>
          </a:ln>
        </p:spPr>
        <p:txBody>
          <a:bodyPr vert="horz" wrap="square" lIns="0" tIns="139700" rIns="0" bIns="0" rtlCol="0">
            <a:spAutoFit/>
          </a:bodyPr>
          <a:lstStyle/>
          <a:p>
            <a:pPr marL="570865">
              <a:lnSpc>
                <a:spcPct val="100000"/>
              </a:lnSpc>
              <a:spcBef>
                <a:spcPts val="1100"/>
              </a:spcBef>
            </a:pPr>
            <a:r>
              <a:rPr sz="1600" b="1" spc="-5" dirty="0">
                <a:solidFill>
                  <a:srgbClr val="091D5D"/>
                </a:solidFill>
                <a:latin typeface="Arial"/>
                <a:cs typeface="Arial"/>
              </a:rPr>
              <a:t>Not </a:t>
            </a:r>
            <a:r>
              <a:rPr sz="1600" b="1" spc="-20" dirty="0">
                <a:solidFill>
                  <a:srgbClr val="091D5D"/>
                </a:solidFill>
                <a:latin typeface="Arial"/>
                <a:cs typeface="Arial"/>
              </a:rPr>
              <a:t>every </a:t>
            </a:r>
            <a:r>
              <a:rPr sz="1600" b="1" spc="-5" dirty="0">
                <a:solidFill>
                  <a:srgbClr val="091D5D"/>
                </a:solidFill>
                <a:latin typeface="Arial"/>
                <a:cs typeface="Arial"/>
              </a:rPr>
              <a:t>primary category has a secondary</a:t>
            </a:r>
            <a:r>
              <a:rPr sz="1600" b="1" spc="70" dirty="0">
                <a:solidFill>
                  <a:srgbClr val="091D5D"/>
                </a:solidFill>
                <a:latin typeface="Arial"/>
                <a:cs typeface="Arial"/>
              </a:rPr>
              <a:t> </a:t>
            </a:r>
            <a:r>
              <a:rPr sz="1600" b="1" spc="-45" dirty="0">
                <a:solidFill>
                  <a:srgbClr val="091D5D"/>
                </a:solidFill>
                <a:latin typeface="Arial"/>
                <a:cs typeface="Arial"/>
              </a:rPr>
              <a:t>category.</a:t>
            </a:r>
            <a:endParaRPr sz="1600">
              <a:latin typeface="Arial"/>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3977640" cy="382270"/>
          </a:xfrm>
          <a:prstGeom prst="rect">
            <a:avLst/>
          </a:prstGeom>
        </p:spPr>
        <p:txBody>
          <a:bodyPr vert="horz" wrap="square" lIns="0" tIns="0" rIns="0" bIns="0" rtlCol="0">
            <a:spAutoFit/>
          </a:bodyPr>
          <a:lstStyle/>
          <a:p>
            <a:pPr marL="12700">
              <a:lnSpc>
                <a:spcPct val="100000"/>
              </a:lnSpc>
            </a:pPr>
            <a:r>
              <a:rPr dirty="0"/>
              <a:t>Tips for </a:t>
            </a:r>
            <a:r>
              <a:rPr spc="-5" dirty="0"/>
              <a:t>Choosing a</a:t>
            </a:r>
            <a:r>
              <a:rPr spc="-125" dirty="0"/>
              <a:t> </a:t>
            </a:r>
            <a:r>
              <a:rPr spc="-5" dirty="0"/>
              <a:t>Category</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28</a:t>
            </a:fld>
            <a:endParaRPr dirty="0"/>
          </a:p>
        </p:txBody>
      </p:sp>
      <p:sp>
        <p:nvSpPr>
          <p:cNvPr id="3" name="object 3"/>
          <p:cNvSpPr txBox="1"/>
          <p:nvPr/>
        </p:nvSpPr>
        <p:spPr>
          <a:xfrm>
            <a:off x="535635" y="1102614"/>
            <a:ext cx="8420735" cy="3376295"/>
          </a:xfrm>
          <a:prstGeom prst="rect">
            <a:avLst/>
          </a:prstGeom>
        </p:spPr>
        <p:txBody>
          <a:bodyPr vert="horz" wrap="square" lIns="0" tIns="0" rIns="0" bIns="0" rtlCol="0">
            <a:spAutoFit/>
          </a:bodyPr>
          <a:lstStyle/>
          <a:p>
            <a:pPr marL="12700">
              <a:lnSpc>
                <a:spcPct val="100000"/>
              </a:lnSpc>
            </a:pPr>
            <a:r>
              <a:rPr sz="1600" spc="-20" dirty="0">
                <a:latin typeface="Arial"/>
                <a:cs typeface="Arial"/>
              </a:rPr>
              <a:t>Tips </a:t>
            </a:r>
            <a:r>
              <a:rPr sz="1600" spc="-5" dirty="0">
                <a:latin typeface="Arial"/>
                <a:cs typeface="Arial"/>
              </a:rPr>
              <a:t>for navigating the Incident</a:t>
            </a:r>
            <a:r>
              <a:rPr sz="1600" spc="-20" dirty="0">
                <a:latin typeface="Arial"/>
                <a:cs typeface="Arial"/>
              </a:rPr>
              <a:t> </a:t>
            </a:r>
            <a:r>
              <a:rPr sz="1600" spc="-5" dirty="0">
                <a:latin typeface="Arial"/>
                <a:cs typeface="Arial"/>
              </a:rPr>
              <a:t>Categories:</a:t>
            </a:r>
            <a:endParaRPr sz="1600">
              <a:latin typeface="Arial"/>
              <a:cs typeface="Arial"/>
            </a:endParaRPr>
          </a:p>
          <a:p>
            <a:pPr>
              <a:lnSpc>
                <a:spcPct val="100000"/>
              </a:lnSpc>
            </a:pPr>
            <a:endParaRPr sz="2400">
              <a:latin typeface="Times New Roman"/>
              <a:cs typeface="Times New Roman"/>
            </a:endParaRPr>
          </a:p>
          <a:p>
            <a:pPr marL="243840" indent="-231140">
              <a:lnSpc>
                <a:spcPct val="100000"/>
              </a:lnSpc>
              <a:buFont typeface="Arial"/>
              <a:buChar char="•"/>
              <a:tabLst>
                <a:tab pos="243840" algn="l"/>
                <a:tab pos="244475" algn="l"/>
              </a:tabLst>
            </a:pPr>
            <a:r>
              <a:rPr sz="1600" b="1" spc="-5" dirty="0">
                <a:latin typeface="Arial"/>
                <a:cs typeface="Arial"/>
              </a:rPr>
              <a:t>Incident categories determine if </a:t>
            </a:r>
            <a:r>
              <a:rPr sz="1600" b="1" spc="-15" dirty="0">
                <a:latin typeface="Arial"/>
                <a:cs typeface="Arial"/>
              </a:rPr>
              <a:t>the </a:t>
            </a:r>
            <a:r>
              <a:rPr sz="1600" b="1" spc="-5" dirty="0">
                <a:latin typeface="Arial"/>
                <a:cs typeface="Arial"/>
              </a:rPr>
              <a:t>incident defaults to be a Major or Minor</a:t>
            </a:r>
            <a:r>
              <a:rPr sz="1600" b="1" spc="320" dirty="0">
                <a:latin typeface="Arial"/>
                <a:cs typeface="Arial"/>
              </a:rPr>
              <a:t> </a:t>
            </a:r>
            <a:r>
              <a:rPr sz="1600" b="1" spc="-5" dirty="0">
                <a:latin typeface="Arial"/>
                <a:cs typeface="Arial"/>
              </a:rPr>
              <a:t>incident.</a:t>
            </a:r>
            <a:endParaRPr sz="1600">
              <a:latin typeface="Arial"/>
              <a:cs typeface="Arial"/>
            </a:endParaRPr>
          </a:p>
          <a:p>
            <a:pPr>
              <a:lnSpc>
                <a:spcPct val="100000"/>
              </a:lnSpc>
              <a:spcBef>
                <a:spcPts val="55"/>
              </a:spcBef>
              <a:buFont typeface="Arial"/>
              <a:buChar char="•"/>
            </a:pPr>
            <a:endParaRPr sz="2350">
              <a:latin typeface="Times New Roman"/>
              <a:cs typeface="Times New Roman"/>
            </a:endParaRPr>
          </a:p>
          <a:p>
            <a:pPr marL="243840" marR="91440" indent="-231140">
              <a:lnSpc>
                <a:spcPct val="100000"/>
              </a:lnSpc>
              <a:buChar char="•"/>
              <a:tabLst>
                <a:tab pos="243840" algn="l"/>
                <a:tab pos="244475" algn="l"/>
              </a:tabLst>
            </a:pPr>
            <a:r>
              <a:rPr sz="1600" spc="-5" dirty="0">
                <a:latin typeface="Arial"/>
                <a:cs typeface="Arial"/>
              </a:rPr>
              <a:t>Those categories that default to being a minor-incident, </a:t>
            </a:r>
            <a:r>
              <a:rPr sz="1600" spc="-20" dirty="0">
                <a:latin typeface="Arial"/>
                <a:cs typeface="Arial"/>
              </a:rPr>
              <a:t>however, </a:t>
            </a:r>
            <a:r>
              <a:rPr sz="1600" spc="-5" dirty="0">
                <a:latin typeface="Arial"/>
                <a:cs typeface="Arial"/>
              </a:rPr>
              <a:t>can be </a:t>
            </a:r>
            <a:r>
              <a:rPr sz="1600" b="1" spc="-5" dirty="0">
                <a:latin typeface="Arial"/>
                <a:cs typeface="Arial"/>
              </a:rPr>
              <a:t>escalated by</a:t>
            </a:r>
            <a:r>
              <a:rPr sz="1600" b="1" spc="-125" dirty="0">
                <a:latin typeface="Arial"/>
                <a:cs typeface="Arial"/>
              </a:rPr>
              <a:t> </a:t>
            </a:r>
            <a:r>
              <a:rPr sz="1600" b="1" spc="-15" dirty="0">
                <a:latin typeface="Arial"/>
                <a:cs typeface="Arial"/>
              </a:rPr>
              <a:t>the  </a:t>
            </a:r>
            <a:r>
              <a:rPr sz="1600" b="1" spc="-5" dirty="0">
                <a:latin typeface="Arial"/>
                <a:cs typeface="Arial"/>
              </a:rPr>
              <a:t>clinical manager to be a major incident. </a:t>
            </a:r>
            <a:r>
              <a:rPr sz="1600" spc="-10" dirty="0">
                <a:latin typeface="Arial"/>
                <a:cs typeface="Arial"/>
              </a:rPr>
              <a:t>Clinical </a:t>
            </a:r>
            <a:r>
              <a:rPr sz="1600" spc="-5" dirty="0">
                <a:latin typeface="Arial"/>
                <a:cs typeface="Arial"/>
              </a:rPr>
              <a:t>Manager should </a:t>
            </a:r>
            <a:r>
              <a:rPr sz="1600" spc="-20" dirty="0">
                <a:latin typeface="Arial"/>
                <a:cs typeface="Arial"/>
              </a:rPr>
              <a:t>always </a:t>
            </a:r>
            <a:r>
              <a:rPr sz="1600" spc="-5" dirty="0">
                <a:latin typeface="Arial"/>
                <a:cs typeface="Arial"/>
              </a:rPr>
              <a:t>escalate an  incident if it meets one of the following</a:t>
            </a:r>
            <a:r>
              <a:rPr sz="1600" spc="-20" dirty="0">
                <a:latin typeface="Arial"/>
                <a:cs typeface="Arial"/>
              </a:rPr>
              <a:t> </a:t>
            </a:r>
            <a:r>
              <a:rPr sz="1600" spc="-5" dirty="0">
                <a:latin typeface="Arial"/>
                <a:cs typeface="Arial"/>
              </a:rPr>
              <a:t>criteria:</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5" dirty="0">
                <a:latin typeface="Arial"/>
                <a:cs typeface="Arial"/>
              </a:rPr>
              <a:t>Suspected mistreatment </a:t>
            </a:r>
            <a:r>
              <a:rPr sz="1600" spc="-20" dirty="0">
                <a:latin typeface="Arial"/>
                <a:cs typeface="Arial"/>
              </a:rPr>
              <a:t>where </a:t>
            </a:r>
            <a:r>
              <a:rPr sz="1600" spc="-5" dirty="0">
                <a:latin typeface="Arial"/>
                <a:cs typeface="Arial"/>
              </a:rPr>
              <a:t>there </a:t>
            </a:r>
            <a:r>
              <a:rPr sz="1600" dirty="0">
                <a:latin typeface="Arial"/>
                <a:cs typeface="Arial"/>
              </a:rPr>
              <a:t>is </a:t>
            </a:r>
            <a:r>
              <a:rPr sz="1600" spc="-5" dirty="0">
                <a:latin typeface="Arial"/>
                <a:cs typeface="Arial"/>
              </a:rPr>
              <a:t>a life threatening</a:t>
            </a:r>
            <a:r>
              <a:rPr sz="1600" spc="130" dirty="0">
                <a:latin typeface="Arial"/>
                <a:cs typeface="Arial"/>
              </a:rPr>
              <a:t> </a:t>
            </a:r>
            <a:r>
              <a:rPr sz="1600" spc="-5" dirty="0">
                <a:latin typeface="Arial"/>
                <a:cs typeface="Arial"/>
              </a:rPr>
              <a:t>result,</a:t>
            </a:r>
            <a:endParaRPr sz="1600">
              <a:latin typeface="Arial"/>
              <a:cs typeface="Arial"/>
            </a:endParaRPr>
          </a:p>
          <a:p>
            <a:pPr marL="589915" marR="134620" lvl="1" indent="-231775">
              <a:lnSpc>
                <a:spcPct val="100000"/>
              </a:lnSpc>
              <a:spcBef>
                <a:spcPts val="395"/>
              </a:spcBef>
              <a:buFont typeface="Courier New"/>
              <a:buChar char="o"/>
              <a:tabLst>
                <a:tab pos="590550" algn="l"/>
              </a:tabLst>
            </a:pPr>
            <a:r>
              <a:rPr sz="1600" spc="-10" dirty="0">
                <a:latin typeface="Arial"/>
                <a:cs typeface="Arial"/>
              </a:rPr>
              <a:t>Staff </a:t>
            </a:r>
            <a:r>
              <a:rPr sz="1600" spc="-5" dirty="0">
                <a:latin typeface="Arial"/>
                <a:cs typeface="Arial"/>
              </a:rPr>
              <a:t>action or failure to action that exposes the individual to serious personal or public  safety</a:t>
            </a:r>
            <a:r>
              <a:rPr sz="1600" spc="-135" dirty="0">
                <a:latin typeface="Arial"/>
                <a:cs typeface="Arial"/>
              </a:rPr>
              <a:t> </a:t>
            </a:r>
            <a:r>
              <a:rPr sz="1600" spc="-5" dirty="0">
                <a:latin typeface="Arial"/>
                <a:cs typeface="Arial"/>
              </a:rPr>
              <a:t>risk,</a:t>
            </a:r>
            <a:endParaRPr sz="1600">
              <a:latin typeface="Arial"/>
              <a:cs typeface="Arial"/>
            </a:endParaRPr>
          </a:p>
          <a:p>
            <a:pPr marL="589915" lvl="1" indent="-231775">
              <a:lnSpc>
                <a:spcPct val="100000"/>
              </a:lnSpc>
              <a:spcBef>
                <a:spcPts val="409"/>
              </a:spcBef>
              <a:buFont typeface="Courier New"/>
              <a:buChar char="o"/>
              <a:tabLst>
                <a:tab pos="590550" algn="l"/>
              </a:tabLst>
            </a:pPr>
            <a:r>
              <a:rPr sz="1600" spc="-5" dirty="0">
                <a:latin typeface="Arial"/>
                <a:cs typeface="Arial"/>
              </a:rPr>
              <a:t>Has the potential for broad, negative publicity in the media</a:t>
            </a:r>
            <a:r>
              <a:rPr sz="1600" spc="-10" dirty="0">
                <a:latin typeface="Arial"/>
                <a:cs typeface="Arial"/>
              </a:rPr>
              <a:t> </a:t>
            </a:r>
            <a:r>
              <a:rPr sz="1600" spc="-35" dirty="0">
                <a:latin typeface="Arial"/>
                <a:cs typeface="Arial"/>
              </a:rPr>
              <a:t>or,</a:t>
            </a:r>
            <a:endParaRPr sz="1600">
              <a:latin typeface="Arial"/>
              <a:cs typeface="Arial"/>
            </a:endParaRPr>
          </a:p>
          <a:p>
            <a:pPr marL="589915" lvl="1" indent="-231775">
              <a:lnSpc>
                <a:spcPct val="100000"/>
              </a:lnSpc>
              <a:spcBef>
                <a:spcPts val="395"/>
              </a:spcBef>
              <a:buFont typeface="Courier New"/>
              <a:buChar char="o"/>
              <a:tabLst>
                <a:tab pos="590550" algn="l"/>
              </a:tabLst>
            </a:pPr>
            <a:r>
              <a:rPr sz="1600" spc="-5" dirty="0">
                <a:latin typeface="Arial"/>
                <a:cs typeface="Arial"/>
              </a:rPr>
              <a:t>Involves law enforcement in any</a:t>
            </a:r>
            <a:r>
              <a:rPr sz="1600" spc="-80" dirty="0">
                <a:latin typeface="Arial"/>
                <a:cs typeface="Arial"/>
              </a:rPr>
              <a:t> </a:t>
            </a:r>
            <a:r>
              <a:rPr sz="1600" spc="-5" dirty="0">
                <a:latin typeface="Arial"/>
                <a:cs typeface="Arial"/>
              </a:rPr>
              <a:t>capacity</a:t>
            </a:r>
            <a:endParaRPr sz="16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993640" cy="382270"/>
          </a:xfrm>
          <a:prstGeom prst="rect">
            <a:avLst/>
          </a:prstGeom>
        </p:spPr>
        <p:txBody>
          <a:bodyPr vert="horz" wrap="square" lIns="0" tIns="0" rIns="0" bIns="0" rtlCol="0">
            <a:spAutoFit/>
          </a:bodyPr>
          <a:lstStyle/>
          <a:p>
            <a:pPr marL="12700">
              <a:lnSpc>
                <a:spcPct val="100000"/>
              </a:lnSpc>
            </a:pPr>
            <a:r>
              <a:rPr dirty="0"/>
              <a:t>Tips for </a:t>
            </a:r>
            <a:r>
              <a:rPr spc="-5" dirty="0"/>
              <a:t>Choosing a Category</a:t>
            </a:r>
            <a:r>
              <a:rPr spc="-125" dirty="0"/>
              <a:t> </a:t>
            </a:r>
            <a:r>
              <a:rPr dirty="0"/>
              <a:t>(Cont.)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29</a:t>
            </a:fld>
            <a:endParaRPr dirty="0"/>
          </a:p>
        </p:txBody>
      </p:sp>
      <p:sp>
        <p:nvSpPr>
          <p:cNvPr id="3" name="object 3"/>
          <p:cNvSpPr txBox="1"/>
          <p:nvPr/>
        </p:nvSpPr>
        <p:spPr>
          <a:xfrm>
            <a:off x="535635" y="1102614"/>
            <a:ext cx="8310880" cy="3358515"/>
          </a:xfrm>
          <a:prstGeom prst="rect">
            <a:avLst/>
          </a:prstGeom>
        </p:spPr>
        <p:txBody>
          <a:bodyPr vert="horz" wrap="square" lIns="0" tIns="0" rIns="0" bIns="0" rtlCol="0">
            <a:spAutoFit/>
          </a:bodyPr>
          <a:lstStyle/>
          <a:p>
            <a:pPr marL="12700">
              <a:lnSpc>
                <a:spcPct val="100000"/>
              </a:lnSpc>
            </a:pPr>
            <a:r>
              <a:rPr sz="1600" spc="-20" dirty="0">
                <a:latin typeface="Arial"/>
                <a:cs typeface="Arial"/>
              </a:rPr>
              <a:t>Tips </a:t>
            </a:r>
            <a:r>
              <a:rPr sz="1600" spc="-5" dirty="0">
                <a:latin typeface="Arial"/>
                <a:cs typeface="Arial"/>
              </a:rPr>
              <a:t>for navigating the Incident</a:t>
            </a:r>
            <a:r>
              <a:rPr sz="1600" spc="-20" dirty="0">
                <a:latin typeface="Arial"/>
                <a:cs typeface="Arial"/>
              </a:rPr>
              <a:t> </a:t>
            </a:r>
            <a:r>
              <a:rPr sz="1600" spc="-5" dirty="0">
                <a:latin typeface="Arial"/>
                <a:cs typeface="Arial"/>
              </a:rPr>
              <a:t>Categories:</a:t>
            </a:r>
            <a:endParaRPr sz="1600">
              <a:latin typeface="Arial"/>
              <a:cs typeface="Arial"/>
            </a:endParaRPr>
          </a:p>
          <a:p>
            <a:pPr>
              <a:lnSpc>
                <a:spcPct val="100000"/>
              </a:lnSpc>
            </a:pPr>
            <a:endParaRPr sz="2400">
              <a:latin typeface="Times New Roman"/>
              <a:cs typeface="Times New Roman"/>
            </a:endParaRPr>
          </a:p>
          <a:p>
            <a:pPr marL="243840" indent="-231140">
              <a:lnSpc>
                <a:spcPct val="100000"/>
              </a:lnSpc>
              <a:buFont typeface="Arial"/>
              <a:buChar char="•"/>
              <a:tabLst>
                <a:tab pos="243840" algn="l"/>
                <a:tab pos="244475" algn="l"/>
              </a:tabLst>
            </a:pPr>
            <a:r>
              <a:rPr sz="1600" b="1" spc="-15" dirty="0">
                <a:latin typeface="Arial"/>
                <a:cs typeface="Arial"/>
              </a:rPr>
              <a:t>Some </a:t>
            </a:r>
            <a:r>
              <a:rPr sz="1600" b="1" spc="-25" dirty="0">
                <a:latin typeface="Arial"/>
                <a:cs typeface="Arial"/>
              </a:rPr>
              <a:t>types </a:t>
            </a:r>
            <a:r>
              <a:rPr sz="1600" b="1" spc="-5" dirty="0">
                <a:latin typeface="Arial"/>
                <a:cs typeface="Arial"/>
              </a:rPr>
              <a:t>of incidents should always be escalated to “Major” </a:t>
            </a:r>
            <a:r>
              <a:rPr sz="1600" b="1" spc="-25" dirty="0">
                <a:latin typeface="Arial"/>
                <a:cs typeface="Arial"/>
              </a:rPr>
              <a:t>level </a:t>
            </a:r>
            <a:r>
              <a:rPr sz="1600" b="1" spc="-5" dirty="0">
                <a:latin typeface="Arial"/>
                <a:cs typeface="Arial"/>
              </a:rPr>
              <a:t>of</a:t>
            </a:r>
            <a:r>
              <a:rPr sz="1600" b="1" spc="400" dirty="0">
                <a:latin typeface="Arial"/>
                <a:cs typeface="Arial"/>
              </a:rPr>
              <a:t> </a:t>
            </a:r>
            <a:r>
              <a:rPr sz="1600" b="1" spc="-20" dirty="0">
                <a:latin typeface="Arial"/>
                <a:cs typeface="Arial"/>
              </a:rPr>
              <a:t>review</a:t>
            </a:r>
            <a:endParaRPr sz="1600">
              <a:latin typeface="Arial"/>
              <a:cs typeface="Arial"/>
            </a:endParaRPr>
          </a:p>
          <a:p>
            <a:pPr marL="589915" lvl="1" indent="-231775">
              <a:lnSpc>
                <a:spcPct val="100000"/>
              </a:lnSpc>
              <a:spcBef>
                <a:spcPts val="390"/>
              </a:spcBef>
              <a:buFont typeface="Courier New"/>
              <a:buChar char="o"/>
              <a:tabLst>
                <a:tab pos="590550" algn="l"/>
              </a:tabLst>
            </a:pPr>
            <a:r>
              <a:rPr sz="1600" spc="-5" dirty="0">
                <a:latin typeface="Arial"/>
                <a:cs typeface="Arial"/>
              </a:rPr>
              <a:t>Any incident </a:t>
            </a:r>
            <a:r>
              <a:rPr sz="1600" spc="-10" dirty="0">
                <a:latin typeface="Arial"/>
                <a:cs typeface="Arial"/>
              </a:rPr>
              <a:t>with </a:t>
            </a:r>
            <a:r>
              <a:rPr sz="1600" spc="-5" dirty="0">
                <a:latin typeface="Arial"/>
                <a:cs typeface="Arial"/>
              </a:rPr>
              <a:t>police involvement in any</a:t>
            </a:r>
            <a:r>
              <a:rPr sz="1600" spc="-120" dirty="0">
                <a:latin typeface="Arial"/>
                <a:cs typeface="Arial"/>
              </a:rPr>
              <a:t> </a:t>
            </a:r>
            <a:r>
              <a:rPr sz="1600" spc="-5" dirty="0">
                <a:latin typeface="Arial"/>
                <a:cs typeface="Arial"/>
              </a:rPr>
              <a:t>capacity</a:t>
            </a:r>
            <a:endParaRPr sz="1600">
              <a:latin typeface="Arial"/>
              <a:cs typeface="Arial"/>
            </a:endParaRPr>
          </a:p>
          <a:p>
            <a:pPr marL="589915" lvl="1" indent="-231775">
              <a:lnSpc>
                <a:spcPct val="100000"/>
              </a:lnSpc>
              <a:spcBef>
                <a:spcPts val="390"/>
              </a:spcBef>
              <a:buFont typeface="Courier New"/>
              <a:buChar char="o"/>
              <a:tabLst>
                <a:tab pos="590550" algn="l"/>
              </a:tabLst>
            </a:pPr>
            <a:r>
              <a:rPr sz="1600" spc="-5" dirty="0">
                <a:latin typeface="Arial"/>
                <a:cs typeface="Arial"/>
              </a:rPr>
              <a:t>Any incident involving ingestion of a</a:t>
            </a:r>
            <a:r>
              <a:rPr sz="1600" spc="-140" dirty="0">
                <a:latin typeface="Arial"/>
                <a:cs typeface="Arial"/>
              </a:rPr>
              <a:t> </a:t>
            </a:r>
            <a:r>
              <a:rPr sz="1600" spc="-5" dirty="0">
                <a:latin typeface="Arial"/>
                <a:cs typeface="Arial"/>
              </a:rPr>
              <a:t>non-edible</a:t>
            </a:r>
            <a:endParaRPr sz="1600">
              <a:latin typeface="Arial"/>
              <a:cs typeface="Arial"/>
            </a:endParaRPr>
          </a:p>
          <a:p>
            <a:pPr marL="589915" lvl="1" indent="-231775">
              <a:lnSpc>
                <a:spcPct val="100000"/>
              </a:lnSpc>
              <a:spcBef>
                <a:spcPts val="405"/>
              </a:spcBef>
              <a:buFont typeface="Courier New"/>
              <a:buChar char="o"/>
              <a:tabLst>
                <a:tab pos="590550" algn="l"/>
              </a:tabLst>
            </a:pPr>
            <a:r>
              <a:rPr sz="1600" spc="-5" dirty="0">
                <a:latin typeface="Arial"/>
                <a:cs typeface="Arial"/>
              </a:rPr>
              <a:t>Any incident of “fire” started by an</a:t>
            </a:r>
            <a:r>
              <a:rPr sz="1600" spc="10" dirty="0">
                <a:latin typeface="Arial"/>
                <a:cs typeface="Arial"/>
              </a:rPr>
              <a:t> </a:t>
            </a:r>
            <a:r>
              <a:rPr sz="1600" spc="-5" dirty="0">
                <a:latin typeface="Arial"/>
                <a:cs typeface="Arial"/>
              </a:rPr>
              <a:t>individual</a:t>
            </a:r>
            <a:endParaRPr sz="1600">
              <a:latin typeface="Arial"/>
              <a:cs typeface="Arial"/>
            </a:endParaRPr>
          </a:p>
          <a:p>
            <a:pPr lvl="1">
              <a:lnSpc>
                <a:spcPct val="100000"/>
              </a:lnSpc>
              <a:spcBef>
                <a:spcPts val="55"/>
              </a:spcBef>
              <a:buFont typeface="Courier New"/>
              <a:buChar char="o"/>
            </a:pPr>
            <a:endParaRPr sz="2350">
              <a:latin typeface="Times New Roman"/>
              <a:cs typeface="Times New Roman"/>
            </a:endParaRPr>
          </a:p>
          <a:p>
            <a:pPr marL="243840" marR="250825" indent="-231140">
              <a:lnSpc>
                <a:spcPct val="100000"/>
              </a:lnSpc>
              <a:buFont typeface="Arial"/>
              <a:buChar char="•"/>
              <a:tabLst>
                <a:tab pos="243840" algn="l"/>
                <a:tab pos="244475" algn="l"/>
              </a:tabLst>
            </a:pPr>
            <a:r>
              <a:rPr sz="1600" b="1" spc="-15" dirty="0">
                <a:latin typeface="Arial"/>
                <a:cs typeface="Arial"/>
              </a:rPr>
              <a:t>The </a:t>
            </a:r>
            <a:r>
              <a:rPr sz="1600" b="1" spc="-25" dirty="0">
                <a:latin typeface="Arial"/>
                <a:cs typeface="Arial"/>
              </a:rPr>
              <a:t>level </a:t>
            </a:r>
            <a:r>
              <a:rPr sz="1600" b="1" spc="-5" dirty="0">
                <a:latin typeface="Arial"/>
                <a:cs typeface="Arial"/>
              </a:rPr>
              <a:t>of </a:t>
            </a:r>
            <a:r>
              <a:rPr sz="1600" b="1" spc="-20" dirty="0">
                <a:latin typeface="Arial"/>
                <a:cs typeface="Arial"/>
              </a:rPr>
              <a:t>review </a:t>
            </a:r>
            <a:r>
              <a:rPr sz="1600" b="1" spc="-15" dirty="0">
                <a:latin typeface="Arial"/>
                <a:cs typeface="Arial"/>
              </a:rPr>
              <a:t>for </a:t>
            </a:r>
            <a:r>
              <a:rPr sz="1600" b="1" spc="-5" dirty="0">
                <a:latin typeface="Arial"/>
                <a:cs typeface="Arial"/>
              </a:rPr>
              <a:t>an unexpected hospital </a:t>
            </a:r>
            <a:r>
              <a:rPr sz="1600" b="1" spc="-20" dirty="0">
                <a:latin typeface="Arial"/>
                <a:cs typeface="Arial"/>
              </a:rPr>
              <a:t>visit depends </a:t>
            </a:r>
            <a:r>
              <a:rPr sz="1600" b="1" spc="-5" dirty="0">
                <a:latin typeface="Arial"/>
                <a:cs typeface="Arial"/>
              </a:rPr>
              <a:t>on </a:t>
            </a:r>
            <a:r>
              <a:rPr sz="1600" b="1" spc="-15" dirty="0">
                <a:latin typeface="Arial"/>
                <a:cs typeface="Arial"/>
              </a:rPr>
              <a:t>the </a:t>
            </a:r>
            <a:r>
              <a:rPr sz="1600" b="1" spc="-5" dirty="0">
                <a:latin typeface="Arial"/>
                <a:cs typeface="Arial"/>
              </a:rPr>
              <a:t>reason </a:t>
            </a:r>
            <a:r>
              <a:rPr sz="1600" b="1" spc="-15" dirty="0">
                <a:latin typeface="Arial"/>
                <a:cs typeface="Arial"/>
              </a:rPr>
              <a:t>for the  </a:t>
            </a:r>
            <a:r>
              <a:rPr sz="1600" b="1" spc="-5" dirty="0">
                <a:latin typeface="Arial"/>
                <a:cs typeface="Arial"/>
              </a:rPr>
              <a:t>hospital</a:t>
            </a:r>
            <a:r>
              <a:rPr sz="1600" b="1" spc="-135" dirty="0">
                <a:latin typeface="Arial"/>
                <a:cs typeface="Arial"/>
              </a:rPr>
              <a:t> </a:t>
            </a:r>
            <a:r>
              <a:rPr sz="1600" b="1" spc="-25" dirty="0">
                <a:latin typeface="Arial"/>
                <a:cs typeface="Arial"/>
              </a:rPr>
              <a:t>visit</a:t>
            </a:r>
            <a:endParaRPr sz="1600">
              <a:latin typeface="Arial"/>
              <a:cs typeface="Arial"/>
            </a:endParaRPr>
          </a:p>
          <a:p>
            <a:pPr marL="589915" marR="5080" lvl="1" indent="-231775">
              <a:lnSpc>
                <a:spcPct val="100000"/>
              </a:lnSpc>
              <a:spcBef>
                <a:spcPts val="395"/>
              </a:spcBef>
              <a:buFont typeface="Courier New"/>
              <a:buChar char="o"/>
              <a:tabLst>
                <a:tab pos="590550" algn="l"/>
              </a:tabLst>
            </a:pPr>
            <a:r>
              <a:rPr sz="1600" spc="-5" dirty="0">
                <a:latin typeface="Arial"/>
                <a:cs typeface="Arial"/>
              </a:rPr>
              <a:t>Most unexpected hospital visits default to a minor level of </a:t>
            </a:r>
            <a:r>
              <a:rPr sz="1600" spc="-20" dirty="0">
                <a:latin typeface="Arial"/>
                <a:cs typeface="Arial"/>
              </a:rPr>
              <a:t>review. </a:t>
            </a:r>
            <a:r>
              <a:rPr sz="1600" spc="-15" dirty="0">
                <a:latin typeface="Arial"/>
                <a:cs typeface="Arial"/>
              </a:rPr>
              <a:t>However, </a:t>
            </a:r>
            <a:r>
              <a:rPr sz="1600" spc="-5" dirty="0">
                <a:latin typeface="Arial"/>
                <a:cs typeface="Arial"/>
              </a:rPr>
              <a:t>the reason  for the visit </a:t>
            </a:r>
            <a:r>
              <a:rPr sz="1600" spc="-10" dirty="0">
                <a:latin typeface="Arial"/>
                <a:cs typeface="Arial"/>
              </a:rPr>
              <a:t>will </a:t>
            </a:r>
            <a:r>
              <a:rPr sz="1600" spc="-5" dirty="0">
                <a:latin typeface="Arial"/>
                <a:cs typeface="Arial"/>
              </a:rPr>
              <a:t>determine whether or not the </a:t>
            </a:r>
            <a:r>
              <a:rPr sz="1600" spc="-10" dirty="0">
                <a:latin typeface="Arial"/>
                <a:cs typeface="Arial"/>
              </a:rPr>
              <a:t>system </a:t>
            </a:r>
            <a:r>
              <a:rPr sz="1600" spc="-5" dirty="0">
                <a:latin typeface="Arial"/>
                <a:cs typeface="Arial"/>
              </a:rPr>
              <a:t>automatically escalates an  incident to a major level of</a:t>
            </a:r>
            <a:r>
              <a:rPr sz="1600" spc="-95" dirty="0">
                <a:latin typeface="Arial"/>
                <a:cs typeface="Arial"/>
              </a:rPr>
              <a:t> </a:t>
            </a:r>
            <a:r>
              <a:rPr sz="1600" spc="-5" dirty="0">
                <a:latin typeface="Arial"/>
                <a:cs typeface="Arial"/>
              </a:rPr>
              <a:t>review</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023" y="2816733"/>
            <a:ext cx="5213350" cy="1463040"/>
          </a:xfrm>
          <a:prstGeom prst="rect">
            <a:avLst/>
          </a:prstGeom>
        </p:spPr>
        <p:txBody>
          <a:bodyPr vert="horz" wrap="square" lIns="0" tIns="0" rIns="0" bIns="0" rtlCol="0">
            <a:spAutoFit/>
          </a:bodyPr>
          <a:lstStyle/>
          <a:p>
            <a:pPr marL="12700">
              <a:lnSpc>
                <a:spcPct val="100000"/>
              </a:lnSpc>
            </a:pPr>
            <a:r>
              <a:rPr sz="2200" b="1" spc="-15" dirty="0">
                <a:solidFill>
                  <a:srgbClr val="FFFFFF"/>
                </a:solidFill>
                <a:latin typeface="Arial"/>
                <a:cs typeface="Arial"/>
              </a:rPr>
              <a:t>HCSIS</a:t>
            </a:r>
            <a:endParaRPr sz="2200">
              <a:latin typeface="Arial"/>
              <a:cs typeface="Arial"/>
            </a:endParaRPr>
          </a:p>
          <a:p>
            <a:pPr marL="12700">
              <a:lnSpc>
                <a:spcPct val="100000"/>
              </a:lnSpc>
              <a:spcBef>
                <a:spcPts val="45"/>
              </a:spcBef>
            </a:pPr>
            <a:r>
              <a:rPr sz="2200" b="1" spc="-5" dirty="0">
                <a:solidFill>
                  <a:srgbClr val="FFFFFF"/>
                </a:solidFill>
                <a:latin typeface="Arial"/>
                <a:cs typeface="Arial"/>
              </a:rPr>
              <a:t>(Home and Community Based</a:t>
            </a:r>
            <a:r>
              <a:rPr sz="2200" b="1" spc="-70" dirty="0">
                <a:solidFill>
                  <a:srgbClr val="FFFFFF"/>
                </a:solidFill>
                <a:latin typeface="Arial"/>
                <a:cs typeface="Arial"/>
              </a:rPr>
              <a:t> </a:t>
            </a:r>
            <a:r>
              <a:rPr sz="2200" b="1" spc="-5" dirty="0">
                <a:solidFill>
                  <a:srgbClr val="FFFFFF"/>
                </a:solidFill>
                <a:latin typeface="Arial"/>
                <a:cs typeface="Arial"/>
              </a:rPr>
              <a:t>Services</a:t>
            </a:r>
            <a:endParaRPr sz="2200">
              <a:latin typeface="Arial"/>
              <a:cs typeface="Arial"/>
            </a:endParaRPr>
          </a:p>
          <a:p>
            <a:pPr marL="12700">
              <a:lnSpc>
                <a:spcPct val="100000"/>
              </a:lnSpc>
              <a:spcBef>
                <a:spcPts val="260"/>
              </a:spcBef>
            </a:pPr>
            <a:r>
              <a:rPr sz="2200" b="1" spc="-5" dirty="0">
                <a:solidFill>
                  <a:srgbClr val="FFFFFF"/>
                </a:solidFill>
                <a:latin typeface="Arial"/>
                <a:cs typeface="Arial"/>
              </a:rPr>
              <a:t>Information</a:t>
            </a:r>
            <a:r>
              <a:rPr sz="2200" b="1" spc="-105" dirty="0">
                <a:solidFill>
                  <a:srgbClr val="FFFFFF"/>
                </a:solidFill>
                <a:latin typeface="Arial"/>
                <a:cs typeface="Arial"/>
              </a:rPr>
              <a:t> </a:t>
            </a:r>
            <a:r>
              <a:rPr sz="2200" b="1" spc="-15" dirty="0">
                <a:solidFill>
                  <a:srgbClr val="FFFFFF"/>
                </a:solidFill>
                <a:latin typeface="Arial"/>
                <a:cs typeface="Arial"/>
              </a:rPr>
              <a:t>System)</a:t>
            </a:r>
            <a:endParaRPr sz="2200">
              <a:latin typeface="Arial"/>
              <a:cs typeface="Arial"/>
            </a:endParaRPr>
          </a:p>
          <a:p>
            <a:pPr marL="12700">
              <a:lnSpc>
                <a:spcPct val="100000"/>
              </a:lnSpc>
              <a:spcBef>
                <a:spcPts val="515"/>
              </a:spcBef>
            </a:pPr>
            <a:r>
              <a:rPr sz="2200" b="1" spc="-5" dirty="0">
                <a:solidFill>
                  <a:srgbClr val="FFFFFF"/>
                </a:solidFill>
                <a:latin typeface="Arial"/>
                <a:cs typeface="Arial"/>
              </a:rPr>
              <a:t>Overview</a:t>
            </a:r>
            <a:endParaRPr sz="2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011929" cy="382270"/>
          </a:xfrm>
          <a:prstGeom prst="rect">
            <a:avLst/>
          </a:prstGeom>
        </p:spPr>
        <p:txBody>
          <a:bodyPr vert="horz" wrap="square" lIns="0" tIns="0" rIns="0" bIns="0" rtlCol="0">
            <a:spAutoFit/>
          </a:bodyPr>
          <a:lstStyle/>
          <a:p>
            <a:pPr marL="12700">
              <a:lnSpc>
                <a:spcPct val="100000"/>
              </a:lnSpc>
            </a:pPr>
            <a:r>
              <a:rPr spc="-5" dirty="0"/>
              <a:t>Individual Incident</a:t>
            </a:r>
            <a:r>
              <a:rPr spc="-65" dirty="0"/>
              <a:t> </a:t>
            </a:r>
            <a:r>
              <a:rPr spc="-5" dirty="0"/>
              <a:t>Categories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30</a:t>
            </a:fld>
            <a:endParaRPr dirty="0"/>
          </a:p>
        </p:txBody>
      </p:sp>
      <p:sp>
        <p:nvSpPr>
          <p:cNvPr id="3" name="object 3"/>
          <p:cNvSpPr txBox="1"/>
          <p:nvPr/>
        </p:nvSpPr>
        <p:spPr>
          <a:xfrm>
            <a:off x="535635" y="1102614"/>
            <a:ext cx="373951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There are 17 Primary Incident</a:t>
            </a:r>
            <a:r>
              <a:rPr sz="1600" spc="-35" dirty="0">
                <a:latin typeface="Arial"/>
                <a:cs typeface="Arial"/>
              </a:rPr>
              <a:t> </a:t>
            </a:r>
            <a:r>
              <a:rPr sz="1600" spc="-5" dirty="0">
                <a:latin typeface="Arial"/>
                <a:cs typeface="Arial"/>
              </a:rPr>
              <a:t>Categories</a:t>
            </a:r>
            <a:endParaRPr sz="1600">
              <a:latin typeface="Arial"/>
              <a:cs typeface="Arial"/>
            </a:endParaRPr>
          </a:p>
        </p:txBody>
      </p:sp>
      <p:graphicFrame>
        <p:nvGraphicFramePr>
          <p:cNvPr id="4" name="object 4"/>
          <p:cNvGraphicFramePr>
            <a:graphicFrameLocks noGrp="1"/>
          </p:cNvGraphicFramePr>
          <p:nvPr/>
        </p:nvGraphicFramePr>
        <p:xfrm>
          <a:off x="1412875" y="1435100"/>
          <a:ext cx="6291579" cy="5293344"/>
        </p:xfrm>
        <a:graphic>
          <a:graphicData uri="http://schemas.openxmlformats.org/drawingml/2006/table">
            <a:tbl>
              <a:tblPr firstRow="1" bandRow="1">
                <a:tableStyleId>{2D5ABB26-0587-4C30-8999-92F81FD0307C}</a:tableStyleId>
              </a:tblPr>
              <a:tblGrid>
                <a:gridCol w="615314">
                  <a:extLst>
                    <a:ext uri="{9D8B030D-6E8A-4147-A177-3AD203B41FA5}">
                      <a16:colId xmlns:a16="http://schemas.microsoft.com/office/drawing/2014/main" val="20000"/>
                    </a:ext>
                  </a:extLst>
                </a:gridCol>
                <a:gridCol w="5676265">
                  <a:extLst>
                    <a:ext uri="{9D8B030D-6E8A-4147-A177-3AD203B41FA5}">
                      <a16:colId xmlns:a16="http://schemas.microsoft.com/office/drawing/2014/main" val="20001"/>
                    </a:ext>
                  </a:extLst>
                </a:gridCol>
              </a:tblGrid>
              <a:tr h="370839">
                <a:tc>
                  <a:txBody>
                    <a:bodyPr/>
                    <a:lstStyle/>
                    <a:p>
                      <a:pPr marL="26670" algn="ctr">
                        <a:lnSpc>
                          <a:spcPct val="100000"/>
                        </a:lnSpc>
                        <a:spcBef>
                          <a:spcPts val="430"/>
                        </a:spcBef>
                      </a:pPr>
                      <a:r>
                        <a:rPr sz="1400" b="1" dirty="0">
                          <a:solidFill>
                            <a:srgbClr val="FFFFFF"/>
                          </a:solidFill>
                          <a:latin typeface="Arial"/>
                          <a:cs typeface="Arial"/>
                        </a:rPr>
                        <a:t>#</a:t>
                      </a:r>
                      <a:endParaRPr sz="1400">
                        <a:latin typeface="Arial"/>
                        <a:cs typeface="Arial"/>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c>
                  <a:txBody>
                    <a:bodyPr/>
                    <a:lstStyle/>
                    <a:p>
                      <a:pPr marL="78740">
                        <a:lnSpc>
                          <a:spcPct val="100000"/>
                        </a:lnSpc>
                        <a:spcBef>
                          <a:spcPts val="170"/>
                        </a:spcBef>
                      </a:pPr>
                      <a:r>
                        <a:rPr sz="1400" b="1" dirty="0">
                          <a:solidFill>
                            <a:srgbClr val="FFFFFF"/>
                          </a:solidFill>
                          <a:latin typeface="Arial"/>
                          <a:cs typeface="Arial"/>
                        </a:rPr>
                        <a:t>Primary </a:t>
                      </a:r>
                      <a:r>
                        <a:rPr sz="1400" b="1" spc="-10" dirty="0">
                          <a:solidFill>
                            <a:srgbClr val="FFFFFF"/>
                          </a:solidFill>
                          <a:latin typeface="Arial"/>
                          <a:cs typeface="Arial"/>
                        </a:rPr>
                        <a:t>Incident</a:t>
                      </a:r>
                      <a:r>
                        <a:rPr sz="1400" b="1" spc="-195" dirty="0">
                          <a:solidFill>
                            <a:srgbClr val="FFFFFF"/>
                          </a:solidFill>
                          <a:latin typeface="Arial"/>
                          <a:cs typeface="Arial"/>
                        </a:rPr>
                        <a:t> </a:t>
                      </a:r>
                      <a:r>
                        <a:rPr sz="1400" b="1" spc="-5" dirty="0">
                          <a:solidFill>
                            <a:srgbClr val="FFFFFF"/>
                          </a:solidFill>
                          <a:latin typeface="Arial"/>
                          <a:cs typeface="Arial"/>
                        </a:rPr>
                        <a:t>Categories</a:t>
                      </a:r>
                      <a:endParaRPr sz="1400">
                        <a:latin typeface="Arial"/>
                        <a:cs typeface="Arial"/>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extLst>
                  <a:ext uri="{0D108BD9-81ED-4DB2-BD59-A6C34878D82A}">
                    <a16:rowId xmlns:a16="http://schemas.microsoft.com/office/drawing/2014/main" val="10000"/>
                  </a:ext>
                </a:extLst>
              </a:tr>
              <a:tr h="289560">
                <a:tc>
                  <a:txBody>
                    <a:bodyPr/>
                    <a:lstStyle/>
                    <a:p>
                      <a:pPr marL="24765" algn="ctr">
                        <a:lnSpc>
                          <a:spcPts val="1545"/>
                        </a:lnSpc>
                      </a:pPr>
                      <a:r>
                        <a:rPr sz="1300" b="1" dirty="0">
                          <a:latin typeface="Arial"/>
                          <a:cs typeface="Arial"/>
                        </a:rPr>
                        <a:t>1</a:t>
                      </a:r>
                      <a:endParaRPr sz="13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D5"/>
                    </a:solidFill>
                  </a:tcPr>
                </a:tc>
                <a:tc>
                  <a:txBody>
                    <a:bodyPr/>
                    <a:lstStyle/>
                    <a:p>
                      <a:pPr marL="78740">
                        <a:lnSpc>
                          <a:spcPts val="1545"/>
                        </a:lnSpc>
                      </a:pPr>
                      <a:r>
                        <a:rPr sz="1300" b="1" spc="-5" dirty="0">
                          <a:latin typeface="Arial"/>
                          <a:cs typeface="Arial"/>
                        </a:rPr>
                        <a:t>Unexpected/ suspicious</a:t>
                      </a:r>
                      <a:r>
                        <a:rPr sz="1300" b="1" spc="30" dirty="0">
                          <a:latin typeface="Arial"/>
                          <a:cs typeface="Arial"/>
                        </a:rPr>
                        <a:t> </a:t>
                      </a:r>
                      <a:r>
                        <a:rPr sz="1300" b="1" spc="-5" dirty="0">
                          <a:latin typeface="Arial"/>
                          <a:cs typeface="Arial"/>
                        </a:rPr>
                        <a:t>death</a:t>
                      </a:r>
                      <a:endParaRPr sz="13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1"/>
                  </a:ext>
                </a:extLst>
              </a:tr>
              <a:tr h="289560">
                <a:tc>
                  <a:txBody>
                    <a:bodyPr/>
                    <a:lstStyle/>
                    <a:p>
                      <a:pPr marL="24765" algn="ctr">
                        <a:lnSpc>
                          <a:spcPct val="100000"/>
                        </a:lnSpc>
                        <a:spcBef>
                          <a:spcPts val="180"/>
                        </a:spcBef>
                      </a:pPr>
                      <a:r>
                        <a:rPr sz="1300" b="1" dirty="0">
                          <a:latin typeface="Arial"/>
                          <a:cs typeface="Arial"/>
                        </a:rPr>
                        <a:t>2</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0"/>
                        </a:spcBef>
                      </a:pPr>
                      <a:r>
                        <a:rPr sz="1300" b="1" spc="-10" dirty="0">
                          <a:latin typeface="Arial"/>
                          <a:cs typeface="Arial"/>
                        </a:rPr>
                        <a:t>Suicide</a:t>
                      </a:r>
                      <a:r>
                        <a:rPr sz="1300" b="1" spc="-90" dirty="0">
                          <a:latin typeface="Arial"/>
                          <a:cs typeface="Arial"/>
                        </a:rPr>
                        <a:t> </a:t>
                      </a:r>
                      <a:r>
                        <a:rPr sz="1300" b="1" spc="-5" dirty="0">
                          <a:latin typeface="Arial"/>
                          <a:cs typeface="Arial"/>
                        </a:rPr>
                        <a:t>attempt</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2"/>
                  </a:ext>
                </a:extLst>
              </a:tr>
              <a:tr h="289560">
                <a:tc>
                  <a:txBody>
                    <a:bodyPr/>
                    <a:lstStyle/>
                    <a:p>
                      <a:pPr marL="25400" algn="ctr">
                        <a:lnSpc>
                          <a:spcPct val="100000"/>
                        </a:lnSpc>
                        <a:spcBef>
                          <a:spcPts val="185"/>
                        </a:spcBef>
                      </a:pPr>
                      <a:r>
                        <a:rPr sz="1300" b="1" dirty="0">
                          <a:latin typeface="Arial"/>
                          <a:cs typeface="Arial"/>
                        </a:rPr>
                        <a:t>3</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5"/>
                        </a:spcBef>
                      </a:pPr>
                      <a:r>
                        <a:rPr sz="1300" b="1" spc="-10" dirty="0">
                          <a:latin typeface="Arial"/>
                          <a:cs typeface="Arial"/>
                        </a:rPr>
                        <a:t>Unexpected </a:t>
                      </a:r>
                      <a:r>
                        <a:rPr sz="1300" b="1" spc="-5" dirty="0">
                          <a:latin typeface="Arial"/>
                          <a:cs typeface="Arial"/>
                        </a:rPr>
                        <a:t>hospital</a:t>
                      </a:r>
                      <a:r>
                        <a:rPr sz="1300" b="1" spc="20" dirty="0">
                          <a:latin typeface="Arial"/>
                          <a:cs typeface="Arial"/>
                        </a:rPr>
                        <a:t> </a:t>
                      </a:r>
                      <a:r>
                        <a:rPr sz="1300" b="1" spc="-20" dirty="0">
                          <a:latin typeface="Arial"/>
                          <a:cs typeface="Arial"/>
                        </a:rPr>
                        <a:t>visit</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3"/>
                  </a:ext>
                </a:extLst>
              </a:tr>
              <a:tr h="289559">
                <a:tc>
                  <a:txBody>
                    <a:bodyPr/>
                    <a:lstStyle/>
                    <a:p>
                      <a:pPr marL="24765" algn="ctr">
                        <a:lnSpc>
                          <a:spcPct val="100000"/>
                        </a:lnSpc>
                        <a:spcBef>
                          <a:spcPts val="180"/>
                        </a:spcBef>
                      </a:pPr>
                      <a:r>
                        <a:rPr sz="1300" b="1" dirty="0">
                          <a:latin typeface="Arial"/>
                          <a:cs typeface="Arial"/>
                        </a:rPr>
                        <a:t>4</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0"/>
                        </a:spcBef>
                      </a:pPr>
                      <a:r>
                        <a:rPr sz="1300" b="1" spc="-10" dirty="0">
                          <a:latin typeface="Arial"/>
                          <a:cs typeface="Arial"/>
                        </a:rPr>
                        <a:t>Inappropriate Sexual</a:t>
                      </a:r>
                      <a:r>
                        <a:rPr sz="1300" b="1" spc="10" dirty="0">
                          <a:latin typeface="Arial"/>
                          <a:cs typeface="Arial"/>
                        </a:rPr>
                        <a:t> </a:t>
                      </a:r>
                      <a:r>
                        <a:rPr sz="1300" b="1" spc="-15" dirty="0">
                          <a:latin typeface="Arial"/>
                          <a:cs typeface="Arial"/>
                        </a:rPr>
                        <a:t>Behavior</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4"/>
                  </a:ext>
                </a:extLst>
              </a:tr>
              <a:tr h="289560">
                <a:tc>
                  <a:txBody>
                    <a:bodyPr/>
                    <a:lstStyle/>
                    <a:p>
                      <a:pPr marL="24765" algn="ctr">
                        <a:lnSpc>
                          <a:spcPct val="100000"/>
                        </a:lnSpc>
                        <a:spcBef>
                          <a:spcPts val="180"/>
                        </a:spcBef>
                      </a:pPr>
                      <a:r>
                        <a:rPr sz="1300" b="1" dirty="0">
                          <a:latin typeface="Arial"/>
                          <a:cs typeface="Arial"/>
                        </a:rPr>
                        <a:t>5</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0"/>
                        </a:spcBef>
                      </a:pPr>
                      <a:r>
                        <a:rPr sz="1300" b="1" spc="-15" dirty="0">
                          <a:latin typeface="Arial"/>
                          <a:cs typeface="Arial"/>
                        </a:rPr>
                        <a:t>Victim </a:t>
                      </a:r>
                      <a:r>
                        <a:rPr sz="1300" b="1" spc="-5" dirty="0">
                          <a:latin typeface="Arial"/>
                          <a:cs typeface="Arial"/>
                        </a:rPr>
                        <a:t>of </a:t>
                      </a:r>
                      <a:r>
                        <a:rPr sz="1300" b="1" spc="-20" dirty="0">
                          <a:latin typeface="Arial"/>
                          <a:cs typeface="Arial"/>
                        </a:rPr>
                        <a:t>Physical</a:t>
                      </a:r>
                      <a:r>
                        <a:rPr sz="1300" b="1" spc="60" dirty="0">
                          <a:latin typeface="Arial"/>
                          <a:cs typeface="Arial"/>
                        </a:rPr>
                        <a:t> </a:t>
                      </a:r>
                      <a:r>
                        <a:rPr sz="1300" b="1" spc="-10" dirty="0">
                          <a:latin typeface="Arial"/>
                          <a:cs typeface="Arial"/>
                        </a:rPr>
                        <a:t>Altercation</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5"/>
                  </a:ext>
                </a:extLst>
              </a:tr>
              <a:tr h="289560">
                <a:tc>
                  <a:txBody>
                    <a:bodyPr/>
                    <a:lstStyle/>
                    <a:p>
                      <a:pPr marL="24765" algn="ctr">
                        <a:lnSpc>
                          <a:spcPct val="100000"/>
                        </a:lnSpc>
                        <a:spcBef>
                          <a:spcPts val="180"/>
                        </a:spcBef>
                      </a:pPr>
                      <a:r>
                        <a:rPr sz="1300" b="1" dirty="0">
                          <a:latin typeface="Arial"/>
                          <a:cs typeface="Arial"/>
                        </a:rPr>
                        <a:t>6</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0"/>
                        </a:spcBef>
                      </a:pPr>
                      <a:r>
                        <a:rPr sz="1300" b="1" spc="-10" dirty="0">
                          <a:latin typeface="Arial"/>
                          <a:cs typeface="Arial"/>
                        </a:rPr>
                        <a:t>Significant Behavioral</a:t>
                      </a:r>
                      <a:r>
                        <a:rPr sz="1300" b="1" spc="65" dirty="0">
                          <a:latin typeface="Arial"/>
                          <a:cs typeface="Arial"/>
                        </a:rPr>
                        <a:t> </a:t>
                      </a:r>
                      <a:r>
                        <a:rPr sz="1300" b="1" spc="-10" dirty="0">
                          <a:latin typeface="Arial"/>
                          <a:cs typeface="Arial"/>
                        </a:rPr>
                        <a:t>Incident</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6"/>
                  </a:ext>
                </a:extLst>
              </a:tr>
              <a:tr h="289560">
                <a:tc>
                  <a:txBody>
                    <a:bodyPr/>
                    <a:lstStyle/>
                    <a:p>
                      <a:pPr marL="24765" algn="ctr">
                        <a:lnSpc>
                          <a:spcPct val="100000"/>
                        </a:lnSpc>
                        <a:spcBef>
                          <a:spcPts val="180"/>
                        </a:spcBef>
                      </a:pPr>
                      <a:r>
                        <a:rPr sz="1300" b="1" dirty="0">
                          <a:latin typeface="Arial"/>
                          <a:cs typeface="Arial"/>
                        </a:rPr>
                        <a:t>7</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0"/>
                        </a:spcBef>
                      </a:pPr>
                      <a:r>
                        <a:rPr sz="1300" b="1" spc="-5" dirty="0">
                          <a:latin typeface="Arial"/>
                          <a:cs typeface="Arial"/>
                        </a:rPr>
                        <a:t>Missing</a:t>
                      </a:r>
                      <a:r>
                        <a:rPr sz="1300" b="1" spc="-105" dirty="0">
                          <a:latin typeface="Arial"/>
                          <a:cs typeface="Arial"/>
                        </a:rPr>
                        <a:t> </a:t>
                      </a:r>
                      <a:r>
                        <a:rPr sz="1300" b="1" spc="-10" dirty="0">
                          <a:latin typeface="Arial"/>
                          <a:cs typeface="Arial"/>
                        </a:rPr>
                        <a:t>Person</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7"/>
                  </a:ext>
                </a:extLst>
              </a:tr>
              <a:tr h="289559">
                <a:tc>
                  <a:txBody>
                    <a:bodyPr/>
                    <a:lstStyle/>
                    <a:p>
                      <a:pPr marL="25400" algn="ctr">
                        <a:lnSpc>
                          <a:spcPct val="100000"/>
                        </a:lnSpc>
                        <a:spcBef>
                          <a:spcPts val="180"/>
                        </a:spcBef>
                      </a:pPr>
                      <a:r>
                        <a:rPr sz="1300" b="1" dirty="0">
                          <a:latin typeface="Arial"/>
                          <a:cs typeface="Arial"/>
                        </a:rPr>
                        <a:t>8</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0"/>
                        </a:spcBef>
                      </a:pPr>
                      <a:r>
                        <a:rPr sz="1300" b="1" spc="-5" dirty="0">
                          <a:latin typeface="Arial"/>
                          <a:cs typeface="Arial"/>
                        </a:rPr>
                        <a:t>Medical or </a:t>
                      </a:r>
                      <a:r>
                        <a:rPr sz="1300" b="1" spc="-15" dirty="0">
                          <a:latin typeface="Arial"/>
                          <a:cs typeface="Arial"/>
                        </a:rPr>
                        <a:t>Psychiatric </a:t>
                      </a:r>
                      <a:r>
                        <a:rPr sz="1300" b="1" spc="-5" dirty="0">
                          <a:latin typeface="Arial"/>
                          <a:cs typeface="Arial"/>
                        </a:rPr>
                        <a:t>Intervention Not Requiring a Hospital </a:t>
                      </a:r>
                      <a:r>
                        <a:rPr sz="1300" b="1" spc="55" dirty="0">
                          <a:latin typeface="Arial"/>
                          <a:cs typeface="Arial"/>
                        </a:rPr>
                        <a:t> </a:t>
                      </a:r>
                      <a:r>
                        <a:rPr sz="1300" b="1" spc="-15" dirty="0">
                          <a:latin typeface="Arial"/>
                          <a:cs typeface="Arial"/>
                        </a:rPr>
                        <a:t>Visit</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8"/>
                  </a:ext>
                </a:extLst>
              </a:tr>
              <a:tr h="289560">
                <a:tc>
                  <a:txBody>
                    <a:bodyPr/>
                    <a:lstStyle/>
                    <a:p>
                      <a:pPr marL="24765" algn="ctr">
                        <a:lnSpc>
                          <a:spcPct val="100000"/>
                        </a:lnSpc>
                        <a:spcBef>
                          <a:spcPts val="185"/>
                        </a:spcBef>
                      </a:pPr>
                      <a:r>
                        <a:rPr sz="1300" b="1" dirty="0">
                          <a:latin typeface="Arial"/>
                          <a:cs typeface="Arial"/>
                        </a:rPr>
                        <a:t>9</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5"/>
                        </a:spcBef>
                      </a:pPr>
                      <a:r>
                        <a:rPr sz="1300" b="1" spc="-5" dirty="0">
                          <a:latin typeface="Arial"/>
                          <a:cs typeface="Arial"/>
                        </a:rPr>
                        <a:t>Fire</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9"/>
                  </a:ext>
                </a:extLst>
              </a:tr>
              <a:tr h="289559">
                <a:tc>
                  <a:txBody>
                    <a:bodyPr/>
                    <a:lstStyle/>
                    <a:p>
                      <a:pPr marL="24765" algn="ctr">
                        <a:lnSpc>
                          <a:spcPct val="100000"/>
                        </a:lnSpc>
                        <a:spcBef>
                          <a:spcPts val="185"/>
                        </a:spcBef>
                      </a:pPr>
                      <a:r>
                        <a:rPr sz="1300" b="1" spc="-5" dirty="0">
                          <a:latin typeface="Arial"/>
                          <a:cs typeface="Arial"/>
                        </a:rPr>
                        <a:t>10</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5"/>
                        </a:spcBef>
                      </a:pPr>
                      <a:r>
                        <a:rPr sz="1300" b="1" spc="-10" dirty="0">
                          <a:latin typeface="Arial"/>
                          <a:cs typeface="Arial"/>
                        </a:rPr>
                        <a:t>Suspected</a:t>
                      </a:r>
                      <a:r>
                        <a:rPr sz="1300" b="1" spc="-30" dirty="0">
                          <a:latin typeface="Arial"/>
                          <a:cs typeface="Arial"/>
                        </a:rPr>
                        <a:t> </a:t>
                      </a:r>
                      <a:r>
                        <a:rPr sz="1300" b="1" spc="-10" dirty="0">
                          <a:latin typeface="Arial"/>
                          <a:cs typeface="Arial"/>
                        </a:rPr>
                        <a:t>Mistreatment</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10"/>
                  </a:ext>
                </a:extLst>
              </a:tr>
              <a:tr h="289560">
                <a:tc>
                  <a:txBody>
                    <a:bodyPr/>
                    <a:lstStyle/>
                    <a:p>
                      <a:pPr marL="15875" algn="ctr">
                        <a:lnSpc>
                          <a:spcPct val="100000"/>
                        </a:lnSpc>
                        <a:spcBef>
                          <a:spcPts val="180"/>
                        </a:spcBef>
                      </a:pPr>
                      <a:r>
                        <a:rPr sz="1300" b="1" spc="-80" dirty="0">
                          <a:latin typeface="Arial"/>
                          <a:cs typeface="Arial"/>
                        </a:rPr>
                        <a:t>11</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0"/>
                        </a:spcBef>
                      </a:pPr>
                      <a:r>
                        <a:rPr sz="1300" b="1" spc="-10" dirty="0">
                          <a:latin typeface="Arial"/>
                          <a:cs typeface="Arial"/>
                        </a:rPr>
                        <a:t>Property</a:t>
                      </a:r>
                      <a:r>
                        <a:rPr sz="1300" b="1" spc="-130" dirty="0">
                          <a:latin typeface="Arial"/>
                          <a:cs typeface="Arial"/>
                        </a:rPr>
                        <a:t> </a:t>
                      </a:r>
                      <a:r>
                        <a:rPr sz="1300" b="1" spc="-5" dirty="0">
                          <a:latin typeface="Arial"/>
                          <a:cs typeface="Arial"/>
                        </a:rPr>
                        <a:t>Damage</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11"/>
                  </a:ext>
                </a:extLst>
              </a:tr>
              <a:tr h="289559">
                <a:tc>
                  <a:txBody>
                    <a:bodyPr/>
                    <a:lstStyle/>
                    <a:p>
                      <a:pPr marL="24765" algn="ctr">
                        <a:lnSpc>
                          <a:spcPct val="100000"/>
                        </a:lnSpc>
                        <a:spcBef>
                          <a:spcPts val="180"/>
                        </a:spcBef>
                      </a:pPr>
                      <a:r>
                        <a:rPr sz="1300" b="1" spc="-5" dirty="0">
                          <a:latin typeface="Arial"/>
                          <a:cs typeface="Arial"/>
                        </a:rPr>
                        <a:t>12</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0"/>
                        </a:spcBef>
                      </a:pPr>
                      <a:r>
                        <a:rPr sz="1300" b="1" spc="-5" dirty="0">
                          <a:latin typeface="Arial"/>
                          <a:cs typeface="Arial"/>
                        </a:rPr>
                        <a:t>Theft</a:t>
                      </a:r>
                      <a:endParaRPr sz="13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12"/>
                  </a:ext>
                </a:extLst>
              </a:tr>
              <a:tr h="289559">
                <a:tc>
                  <a:txBody>
                    <a:bodyPr/>
                    <a:lstStyle/>
                    <a:p>
                      <a:pPr marL="24765" algn="ctr">
                        <a:lnSpc>
                          <a:spcPct val="100000"/>
                        </a:lnSpc>
                        <a:spcBef>
                          <a:spcPts val="185"/>
                        </a:spcBef>
                      </a:pPr>
                      <a:r>
                        <a:rPr sz="1300" b="1" spc="-5" dirty="0">
                          <a:latin typeface="Arial"/>
                          <a:cs typeface="Arial"/>
                        </a:rPr>
                        <a:t>13</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5"/>
                        </a:spcBef>
                      </a:pPr>
                      <a:r>
                        <a:rPr sz="1300" b="1" spc="-5" dirty="0">
                          <a:latin typeface="Arial"/>
                          <a:cs typeface="Arial"/>
                        </a:rPr>
                        <a:t>Other Criminal</a:t>
                      </a:r>
                      <a:r>
                        <a:rPr sz="1300" b="1" spc="-165" dirty="0">
                          <a:latin typeface="Arial"/>
                          <a:cs typeface="Arial"/>
                        </a:rPr>
                        <a:t> </a:t>
                      </a:r>
                      <a:r>
                        <a:rPr sz="1300" b="1" spc="-10" dirty="0">
                          <a:latin typeface="Arial"/>
                          <a:cs typeface="Arial"/>
                        </a:rPr>
                        <a:t>Activity</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13"/>
                  </a:ext>
                </a:extLst>
              </a:tr>
              <a:tr h="289560">
                <a:tc>
                  <a:txBody>
                    <a:bodyPr/>
                    <a:lstStyle/>
                    <a:p>
                      <a:pPr marL="24765" algn="ctr">
                        <a:lnSpc>
                          <a:spcPct val="100000"/>
                        </a:lnSpc>
                        <a:spcBef>
                          <a:spcPts val="185"/>
                        </a:spcBef>
                      </a:pPr>
                      <a:r>
                        <a:rPr sz="1300" b="1" spc="-5" dirty="0">
                          <a:latin typeface="Arial"/>
                          <a:cs typeface="Arial"/>
                        </a:rPr>
                        <a:t>14</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5"/>
                        </a:spcBef>
                      </a:pPr>
                      <a:r>
                        <a:rPr sz="1300" b="1" spc="-15" dirty="0">
                          <a:latin typeface="Arial"/>
                          <a:cs typeface="Arial"/>
                        </a:rPr>
                        <a:t>Transportation</a:t>
                      </a:r>
                      <a:r>
                        <a:rPr sz="1300" b="1" spc="5" dirty="0">
                          <a:latin typeface="Arial"/>
                          <a:cs typeface="Arial"/>
                        </a:rPr>
                        <a:t> </a:t>
                      </a:r>
                      <a:r>
                        <a:rPr sz="1300" b="1" spc="-10" dirty="0">
                          <a:latin typeface="Arial"/>
                          <a:cs typeface="Arial"/>
                        </a:rPr>
                        <a:t>Incident</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14"/>
                  </a:ext>
                </a:extLst>
              </a:tr>
              <a:tr h="289547">
                <a:tc>
                  <a:txBody>
                    <a:bodyPr/>
                    <a:lstStyle/>
                    <a:p>
                      <a:pPr marL="24765" algn="ctr">
                        <a:lnSpc>
                          <a:spcPct val="100000"/>
                        </a:lnSpc>
                        <a:spcBef>
                          <a:spcPts val="185"/>
                        </a:spcBef>
                      </a:pPr>
                      <a:r>
                        <a:rPr sz="1300" b="1" spc="-5" dirty="0">
                          <a:latin typeface="Arial"/>
                          <a:cs typeface="Arial"/>
                        </a:rPr>
                        <a:t>15</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5"/>
                        </a:spcBef>
                      </a:pPr>
                      <a:r>
                        <a:rPr sz="1300" b="1" spc="-10" dirty="0">
                          <a:latin typeface="Arial"/>
                          <a:cs typeface="Arial"/>
                        </a:rPr>
                        <a:t>Emergency</a:t>
                      </a:r>
                      <a:r>
                        <a:rPr sz="1300" b="1" spc="-95" dirty="0">
                          <a:latin typeface="Arial"/>
                          <a:cs typeface="Arial"/>
                        </a:rPr>
                        <a:t> </a:t>
                      </a:r>
                      <a:r>
                        <a:rPr sz="1300" b="1" spc="-5" dirty="0">
                          <a:latin typeface="Arial"/>
                          <a:cs typeface="Arial"/>
                        </a:rPr>
                        <a:t>Relocation</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15"/>
                  </a:ext>
                </a:extLst>
              </a:tr>
              <a:tr h="289560">
                <a:tc>
                  <a:txBody>
                    <a:bodyPr/>
                    <a:lstStyle/>
                    <a:p>
                      <a:pPr marL="24765" algn="ctr">
                        <a:lnSpc>
                          <a:spcPct val="100000"/>
                        </a:lnSpc>
                        <a:spcBef>
                          <a:spcPts val="185"/>
                        </a:spcBef>
                      </a:pPr>
                      <a:r>
                        <a:rPr sz="1300" b="1" spc="-5" dirty="0">
                          <a:latin typeface="Arial"/>
                          <a:cs typeface="Arial"/>
                        </a:rPr>
                        <a:t>16</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78740">
                        <a:lnSpc>
                          <a:spcPct val="100000"/>
                        </a:lnSpc>
                        <a:spcBef>
                          <a:spcPts val="185"/>
                        </a:spcBef>
                      </a:pPr>
                      <a:r>
                        <a:rPr sz="1300" b="1" spc="-5" dirty="0">
                          <a:latin typeface="Arial"/>
                          <a:cs typeface="Arial"/>
                        </a:rPr>
                        <a:t>Unplanned </a:t>
                      </a:r>
                      <a:r>
                        <a:rPr sz="1300" b="1" spc="-15" dirty="0">
                          <a:latin typeface="Arial"/>
                          <a:cs typeface="Arial"/>
                        </a:rPr>
                        <a:t>Transportation</a:t>
                      </a:r>
                      <a:r>
                        <a:rPr sz="1300" b="1" spc="125" dirty="0">
                          <a:latin typeface="Arial"/>
                          <a:cs typeface="Arial"/>
                        </a:rPr>
                        <a:t> </a:t>
                      </a:r>
                      <a:r>
                        <a:rPr sz="1300" b="1" spc="-5" dirty="0">
                          <a:latin typeface="Arial"/>
                          <a:cs typeface="Arial"/>
                        </a:rPr>
                        <a:t>Restraint</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16"/>
                  </a:ext>
                </a:extLst>
              </a:tr>
              <a:tr h="289563">
                <a:tc>
                  <a:txBody>
                    <a:bodyPr/>
                    <a:lstStyle/>
                    <a:p>
                      <a:pPr marL="25400" algn="ctr">
                        <a:lnSpc>
                          <a:spcPct val="100000"/>
                        </a:lnSpc>
                        <a:spcBef>
                          <a:spcPts val="185"/>
                        </a:spcBef>
                      </a:pPr>
                      <a:r>
                        <a:rPr sz="1300" b="1" spc="-5" dirty="0">
                          <a:latin typeface="Arial"/>
                          <a:cs typeface="Arial"/>
                        </a:rPr>
                        <a:t>17</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78740">
                        <a:lnSpc>
                          <a:spcPct val="100000"/>
                        </a:lnSpc>
                        <a:spcBef>
                          <a:spcPts val="185"/>
                        </a:spcBef>
                      </a:pPr>
                      <a:r>
                        <a:rPr sz="1300" b="1" spc="-5" dirty="0">
                          <a:latin typeface="Arial"/>
                          <a:cs typeface="Arial"/>
                        </a:rPr>
                        <a:t>Other</a:t>
                      </a:r>
                      <a:endParaRPr sz="13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6791959" cy="382270"/>
          </a:xfrm>
          <a:prstGeom prst="rect">
            <a:avLst/>
          </a:prstGeom>
        </p:spPr>
        <p:txBody>
          <a:bodyPr vert="horz" wrap="square" lIns="0" tIns="0" rIns="0" bIns="0" rtlCol="0">
            <a:spAutoFit/>
          </a:bodyPr>
          <a:lstStyle/>
          <a:p>
            <a:pPr marL="12700">
              <a:lnSpc>
                <a:spcPct val="100000"/>
              </a:lnSpc>
            </a:pPr>
            <a:r>
              <a:rPr spc="-5" dirty="0"/>
              <a:t>Individual </a:t>
            </a:r>
            <a:r>
              <a:rPr dirty="0"/>
              <a:t>Incident: </a:t>
            </a:r>
            <a:r>
              <a:rPr spc="-5" dirty="0"/>
              <a:t>Unexpected/ Suspicious</a:t>
            </a:r>
            <a:r>
              <a:rPr spc="-25" dirty="0"/>
              <a:t> </a:t>
            </a:r>
            <a:r>
              <a:rPr spc="-5" dirty="0"/>
              <a:t>Death</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31</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934713583"/>
              </p:ext>
            </p:extLst>
          </p:nvPr>
        </p:nvGraphicFramePr>
        <p:xfrm>
          <a:off x="403859" y="1242060"/>
          <a:ext cx="8336280" cy="4597577"/>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1770888">
                <a:tc>
                  <a:txBody>
                    <a:bodyPr/>
                    <a:lstStyle/>
                    <a:p>
                      <a:pPr marL="383540" indent="-284480">
                        <a:lnSpc>
                          <a:spcPct val="100000"/>
                        </a:lnSpc>
                        <a:spcBef>
                          <a:spcPts val="190"/>
                        </a:spcBef>
                        <a:buChar char="•"/>
                        <a:tabLst>
                          <a:tab pos="383540" algn="l"/>
                          <a:tab pos="384175" algn="l"/>
                        </a:tabLst>
                      </a:pPr>
                      <a:r>
                        <a:rPr sz="1600" spc="-5" dirty="0">
                          <a:latin typeface="Arial"/>
                          <a:cs typeface="Arial"/>
                        </a:rPr>
                        <a:t>An </a:t>
                      </a:r>
                      <a:r>
                        <a:rPr sz="1600" spc="-10" dirty="0">
                          <a:latin typeface="Arial"/>
                          <a:cs typeface="Arial"/>
                        </a:rPr>
                        <a:t>individual’s </a:t>
                      </a:r>
                      <a:r>
                        <a:rPr sz="1600" spc="-5" dirty="0">
                          <a:latin typeface="Arial"/>
                          <a:cs typeface="Arial"/>
                        </a:rPr>
                        <a:t>death </a:t>
                      </a:r>
                      <a:r>
                        <a:rPr sz="1600" dirty="0">
                          <a:latin typeface="Arial"/>
                          <a:cs typeface="Arial"/>
                        </a:rPr>
                        <a:t>is </a:t>
                      </a:r>
                      <a:r>
                        <a:rPr sz="1600" spc="-5" dirty="0">
                          <a:latin typeface="Arial"/>
                          <a:cs typeface="Arial"/>
                        </a:rPr>
                        <a:t>unanticipated due to his or her current health</a:t>
                      </a:r>
                      <a:r>
                        <a:rPr sz="1600" spc="45" dirty="0">
                          <a:latin typeface="Arial"/>
                          <a:cs typeface="Arial"/>
                        </a:rPr>
                        <a:t> </a:t>
                      </a:r>
                      <a:r>
                        <a:rPr sz="1600" spc="-5" dirty="0">
                          <a:latin typeface="Arial"/>
                          <a:cs typeface="Arial"/>
                        </a:rPr>
                        <a:t>status</a:t>
                      </a:r>
                      <a:endParaRPr sz="1600">
                        <a:latin typeface="Arial"/>
                        <a:cs typeface="Arial"/>
                      </a:endParaRPr>
                    </a:p>
                    <a:p>
                      <a:pPr marL="383540" marR="288290" indent="-284480">
                        <a:lnSpc>
                          <a:spcPct val="100000"/>
                        </a:lnSpc>
                        <a:spcBef>
                          <a:spcPts val="395"/>
                        </a:spcBef>
                        <a:buChar char="•"/>
                        <a:tabLst>
                          <a:tab pos="383540" algn="l"/>
                          <a:tab pos="384175" algn="l"/>
                        </a:tabLst>
                      </a:pPr>
                      <a:r>
                        <a:rPr sz="1600" spc="-10" dirty="0">
                          <a:latin typeface="Arial"/>
                          <a:cs typeface="Arial"/>
                        </a:rPr>
                        <a:t>Individual </a:t>
                      </a:r>
                      <a:r>
                        <a:rPr sz="1600" spc="-5" dirty="0">
                          <a:latin typeface="Arial"/>
                          <a:cs typeface="Arial"/>
                        </a:rPr>
                        <a:t>has no identified health needs or may have health needs, such as diabetes,  that are managed so death </a:t>
                      </a:r>
                      <a:r>
                        <a:rPr sz="1600" dirty="0">
                          <a:latin typeface="Arial"/>
                          <a:cs typeface="Arial"/>
                        </a:rPr>
                        <a:t>is </a:t>
                      </a:r>
                      <a:r>
                        <a:rPr sz="1600" spc="-5" dirty="0">
                          <a:latin typeface="Arial"/>
                          <a:cs typeface="Arial"/>
                        </a:rPr>
                        <a:t>not anticipated. Excludes expected death such as  someone in hospice</a:t>
                      </a:r>
                      <a:r>
                        <a:rPr sz="1600" spc="-175" dirty="0">
                          <a:latin typeface="Arial"/>
                          <a:cs typeface="Arial"/>
                        </a:rPr>
                        <a:t> </a:t>
                      </a:r>
                      <a:r>
                        <a:rPr sz="1600" spc="-5" dirty="0">
                          <a:latin typeface="Arial"/>
                          <a:cs typeface="Arial"/>
                        </a:rPr>
                        <a:t>care</a:t>
                      </a:r>
                      <a:endParaRPr sz="1600">
                        <a:latin typeface="Arial"/>
                        <a:cs typeface="Arial"/>
                      </a:endParaRPr>
                    </a:p>
                  </a:txBody>
                  <a:tcPr marL="0" marR="0" marT="24130" marB="0"/>
                </a:tc>
                <a:extLst>
                  <a:ext uri="{0D108BD9-81ED-4DB2-BD59-A6C34878D82A}">
                    <a16:rowId xmlns:a16="http://schemas.microsoft.com/office/drawing/2014/main" val="10001"/>
                  </a:ext>
                </a:extLst>
              </a:tr>
              <a:tr h="358140">
                <a:tc>
                  <a:txBody>
                    <a:bodyPr/>
                    <a:lstStyle/>
                    <a:p>
                      <a:pPr algn="ctr">
                        <a:lnSpc>
                          <a:spcPct val="100000"/>
                        </a:lnSpc>
                        <a:spcBef>
                          <a:spcPts val="370"/>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6990" marB="0">
                    <a:solidFill>
                      <a:srgbClr val="001F5F"/>
                    </a:solidFill>
                  </a:tcPr>
                </a:tc>
                <a:extLst>
                  <a:ext uri="{0D108BD9-81ED-4DB2-BD59-A6C34878D82A}">
                    <a16:rowId xmlns:a16="http://schemas.microsoft.com/office/drawing/2014/main" val="10002"/>
                  </a:ext>
                </a:extLst>
              </a:tr>
              <a:tr h="1488947">
                <a:tc>
                  <a:txBody>
                    <a:bodyPr/>
                    <a:lstStyle/>
                    <a:p>
                      <a:pPr marL="383540" indent="-284480">
                        <a:lnSpc>
                          <a:spcPct val="100000"/>
                        </a:lnSpc>
                        <a:spcBef>
                          <a:spcPts val="185"/>
                        </a:spcBef>
                        <a:buChar char="•"/>
                        <a:tabLst>
                          <a:tab pos="383540" algn="l"/>
                          <a:tab pos="384175" algn="l"/>
                        </a:tabLst>
                      </a:pPr>
                      <a:r>
                        <a:rPr sz="1600" spc="-10" dirty="0">
                          <a:latin typeface="Arial"/>
                          <a:cs typeface="Arial"/>
                        </a:rPr>
                        <a:t>Accidental</a:t>
                      </a:r>
                      <a:endParaRPr sz="1600">
                        <a:latin typeface="Arial"/>
                        <a:cs typeface="Arial"/>
                      </a:endParaRPr>
                    </a:p>
                    <a:p>
                      <a:pPr marL="383540" indent="-284480">
                        <a:lnSpc>
                          <a:spcPct val="100000"/>
                        </a:lnSpc>
                        <a:spcBef>
                          <a:spcPts val="390"/>
                        </a:spcBef>
                        <a:buChar char="•"/>
                        <a:tabLst>
                          <a:tab pos="383540" algn="l"/>
                          <a:tab pos="384175" algn="l"/>
                        </a:tabLst>
                      </a:pPr>
                      <a:r>
                        <a:rPr sz="1600" spc="-5" dirty="0">
                          <a:latin typeface="Arial"/>
                          <a:cs typeface="Arial"/>
                        </a:rPr>
                        <a:t>Suicide</a:t>
                      </a:r>
                      <a:endParaRPr sz="1600">
                        <a:latin typeface="Arial"/>
                        <a:cs typeface="Arial"/>
                      </a:endParaRPr>
                    </a:p>
                    <a:p>
                      <a:pPr marL="383540" indent="-284480">
                        <a:lnSpc>
                          <a:spcPct val="100000"/>
                        </a:lnSpc>
                        <a:spcBef>
                          <a:spcPts val="390"/>
                        </a:spcBef>
                        <a:buChar char="•"/>
                        <a:tabLst>
                          <a:tab pos="383540" algn="l"/>
                          <a:tab pos="384175" algn="l"/>
                        </a:tabLst>
                      </a:pPr>
                      <a:r>
                        <a:rPr sz="1600" spc="-5" dirty="0">
                          <a:latin typeface="Arial"/>
                          <a:cs typeface="Arial"/>
                        </a:rPr>
                        <a:t>Unusual</a:t>
                      </a:r>
                      <a:r>
                        <a:rPr sz="1600" spc="-140" dirty="0">
                          <a:latin typeface="Arial"/>
                          <a:cs typeface="Arial"/>
                        </a:rPr>
                        <a:t> </a:t>
                      </a:r>
                      <a:r>
                        <a:rPr sz="1600" spc="-5" dirty="0">
                          <a:latin typeface="Arial"/>
                          <a:cs typeface="Arial"/>
                        </a:rPr>
                        <a:t>circumstances</a:t>
                      </a:r>
                      <a:endParaRPr sz="1600">
                        <a:latin typeface="Arial"/>
                        <a:cs typeface="Arial"/>
                      </a:endParaRPr>
                    </a:p>
                    <a:p>
                      <a:pPr marL="383540" indent="-284480">
                        <a:lnSpc>
                          <a:spcPct val="100000"/>
                        </a:lnSpc>
                        <a:spcBef>
                          <a:spcPts val="405"/>
                        </a:spcBef>
                        <a:buChar char="•"/>
                        <a:tabLst>
                          <a:tab pos="383540" algn="l"/>
                          <a:tab pos="384175" algn="l"/>
                        </a:tabLst>
                      </a:pPr>
                      <a:r>
                        <a:rPr sz="1600" spc="-5" dirty="0">
                          <a:latin typeface="Arial"/>
                          <a:cs typeface="Arial"/>
                        </a:rPr>
                        <a:t>Other </a:t>
                      </a:r>
                      <a:r>
                        <a:rPr sz="1600" spc="-10" dirty="0">
                          <a:latin typeface="Arial"/>
                          <a:cs typeface="Arial"/>
                        </a:rPr>
                        <a:t>unexpected/suspicious</a:t>
                      </a:r>
                      <a:r>
                        <a:rPr sz="1600" spc="10" dirty="0">
                          <a:latin typeface="Arial"/>
                          <a:cs typeface="Arial"/>
                        </a:rPr>
                        <a:t> </a:t>
                      </a:r>
                      <a:r>
                        <a:rPr sz="1600" spc="-10" dirty="0">
                          <a:latin typeface="Arial"/>
                          <a:cs typeface="Arial"/>
                        </a:rPr>
                        <a:t>death</a:t>
                      </a:r>
                      <a:endParaRPr sz="1600">
                        <a:latin typeface="Arial"/>
                        <a:cs typeface="Arial"/>
                      </a:endParaRPr>
                    </a:p>
                  </a:txBody>
                  <a:tcPr marL="0" marR="0" marT="23495" marB="0"/>
                </a:tc>
                <a:extLst>
                  <a:ext uri="{0D108BD9-81ED-4DB2-BD59-A6C34878D82A}">
                    <a16:rowId xmlns:a16="http://schemas.microsoft.com/office/drawing/2014/main" val="10003"/>
                  </a:ext>
                </a:extLst>
              </a:tr>
              <a:tr h="358139">
                <a:tc>
                  <a:txBody>
                    <a:bodyPr/>
                    <a:lstStyle/>
                    <a:p>
                      <a:pPr algn="ctr">
                        <a:lnSpc>
                          <a:spcPct val="100000"/>
                        </a:lnSpc>
                        <a:spcBef>
                          <a:spcPts val="380"/>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48260" marB="0">
                    <a:solidFill>
                      <a:srgbClr val="001F5F"/>
                    </a:solidFill>
                  </a:tcPr>
                </a:tc>
                <a:extLst>
                  <a:ext uri="{0D108BD9-81ED-4DB2-BD59-A6C34878D82A}">
                    <a16:rowId xmlns:a16="http://schemas.microsoft.com/office/drawing/2014/main" val="10004"/>
                  </a:ext>
                </a:extLst>
              </a:tr>
              <a:tr h="270943">
                <a:tc>
                  <a:txBody>
                    <a:bodyPr/>
                    <a:lstStyle/>
                    <a:p>
                      <a:pPr marL="383540" indent="-284480">
                        <a:lnSpc>
                          <a:spcPct val="100000"/>
                        </a:lnSpc>
                        <a:spcBef>
                          <a:spcPts val="195"/>
                        </a:spcBef>
                        <a:buChar char="•"/>
                        <a:tabLst>
                          <a:tab pos="383540" algn="l"/>
                          <a:tab pos="384175" algn="l"/>
                        </a:tabLst>
                      </a:pPr>
                      <a:r>
                        <a:rPr sz="1600" dirty="0">
                          <a:latin typeface="Arial"/>
                          <a:cs typeface="Arial"/>
                        </a:rPr>
                        <a:t>All </a:t>
                      </a:r>
                      <a:r>
                        <a:rPr sz="1600" spc="-10" dirty="0">
                          <a:latin typeface="Arial"/>
                          <a:cs typeface="Arial"/>
                        </a:rPr>
                        <a:t>unexpected/suspicious </a:t>
                      </a:r>
                      <a:r>
                        <a:rPr sz="1600" spc="-5" dirty="0">
                          <a:latin typeface="Arial"/>
                          <a:cs typeface="Arial"/>
                        </a:rPr>
                        <a:t>death incidents require a </a:t>
                      </a:r>
                      <a:r>
                        <a:rPr sz="1600" u="heavy" spc="-5" dirty="0">
                          <a:latin typeface="Arial"/>
                          <a:cs typeface="Arial"/>
                        </a:rPr>
                        <a:t>major</a:t>
                      </a:r>
                      <a:r>
                        <a:rPr sz="1600" u="none" spc="-5" baseline="0" dirty="0">
                          <a:latin typeface="Arial"/>
                          <a:cs typeface="Arial"/>
                        </a:rPr>
                        <a:t> </a:t>
                      </a:r>
                      <a:r>
                        <a:rPr sz="1600" spc="-5" dirty="0">
                          <a:latin typeface="Arial"/>
                          <a:cs typeface="Arial"/>
                        </a:rPr>
                        <a:t>level of</a:t>
                      </a:r>
                      <a:r>
                        <a:rPr sz="1600" spc="80"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9610">
              <a:lnSpc>
                <a:spcPct val="100000"/>
              </a:lnSpc>
            </a:pPr>
            <a:r>
              <a:rPr spc="-5" dirty="0"/>
              <a:t>Individual Incident: Unexpected Hospital Visit</a:t>
            </a:r>
            <a:r>
              <a:rPr spc="20" dirty="0"/>
              <a:t> </a:t>
            </a:r>
            <a:r>
              <a:rPr dirty="0"/>
              <a:t>(1/2)</a:t>
            </a:r>
          </a:p>
        </p:txBody>
      </p:sp>
      <p:sp>
        <p:nvSpPr>
          <p:cNvPr id="3" name="object 3"/>
          <p:cNvSpPr/>
          <p:nvPr/>
        </p:nvSpPr>
        <p:spPr>
          <a:xfrm>
            <a:off x="403859" y="1066800"/>
            <a:ext cx="8336280" cy="359410"/>
          </a:xfrm>
          <a:custGeom>
            <a:avLst/>
            <a:gdLst/>
            <a:ahLst/>
            <a:cxnLst/>
            <a:rect l="l" t="t" r="r" b="b"/>
            <a:pathLst>
              <a:path w="8336280" h="359409">
                <a:moveTo>
                  <a:pt x="0" y="359283"/>
                </a:moveTo>
                <a:lnTo>
                  <a:pt x="8336280" y="359283"/>
                </a:lnTo>
                <a:lnTo>
                  <a:pt x="8336280" y="0"/>
                </a:lnTo>
                <a:lnTo>
                  <a:pt x="0" y="0"/>
                </a:lnTo>
                <a:lnTo>
                  <a:pt x="0" y="359283"/>
                </a:lnTo>
                <a:close/>
              </a:path>
            </a:pathLst>
          </a:custGeom>
          <a:solidFill>
            <a:srgbClr val="001F5F"/>
          </a:solidFill>
        </p:spPr>
        <p:txBody>
          <a:bodyPr wrap="square" lIns="0" tIns="0" rIns="0" bIns="0" rtlCol="0"/>
          <a:lstStyle/>
          <a:p>
            <a:endParaRPr/>
          </a:p>
        </p:txBody>
      </p:sp>
      <p:sp>
        <p:nvSpPr>
          <p:cNvPr id="4" name="object 4"/>
          <p:cNvSpPr/>
          <p:nvPr/>
        </p:nvSpPr>
        <p:spPr>
          <a:xfrm>
            <a:off x="403859" y="1426463"/>
            <a:ext cx="8336280" cy="4669537"/>
          </a:xfrm>
          <a:custGeom>
            <a:avLst/>
            <a:gdLst/>
            <a:ahLst/>
            <a:cxnLst/>
            <a:rect l="l" t="t" r="r" b="b"/>
            <a:pathLst>
              <a:path w="8336280" h="5257800">
                <a:moveTo>
                  <a:pt x="0" y="5257800"/>
                </a:moveTo>
                <a:lnTo>
                  <a:pt x="8336280" y="5257800"/>
                </a:lnTo>
                <a:lnTo>
                  <a:pt x="8336280" y="0"/>
                </a:lnTo>
                <a:lnTo>
                  <a:pt x="0" y="0"/>
                </a:lnTo>
                <a:lnTo>
                  <a:pt x="0" y="5257800"/>
                </a:lnTo>
                <a:close/>
              </a:path>
            </a:pathLst>
          </a:custGeom>
          <a:ln w="12192">
            <a:solidFill>
              <a:srgbClr val="001F5F"/>
            </a:solidFill>
          </a:ln>
        </p:spPr>
        <p:txBody>
          <a:bodyPr wrap="square" lIns="0" tIns="0" rIns="0" bIns="0" rtlCol="0"/>
          <a:lstStyle/>
          <a:p>
            <a:endParaRPr/>
          </a:p>
        </p:txBody>
      </p:sp>
      <p:sp>
        <p:nvSpPr>
          <p:cNvPr id="5" name="object 5"/>
          <p:cNvSpPr txBox="1"/>
          <p:nvPr/>
        </p:nvSpPr>
        <p:spPr>
          <a:xfrm>
            <a:off x="489610" y="1115314"/>
            <a:ext cx="7820025" cy="4657685"/>
          </a:xfrm>
          <a:prstGeom prst="rect">
            <a:avLst/>
          </a:prstGeom>
        </p:spPr>
        <p:txBody>
          <a:bodyPr vert="horz" wrap="square" lIns="0" tIns="0" rIns="0" bIns="0" rtlCol="0">
            <a:spAutoFit/>
          </a:bodyPr>
          <a:lstStyle/>
          <a:p>
            <a:pPr marL="343535" algn="ctr">
              <a:lnSpc>
                <a:spcPct val="100000"/>
              </a:lnSpc>
            </a:pPr>
            <a:r>
              <a:rPr sz="1600" b="1" spc="-5" dirty="0">
                <a:solidFill>
                  <a:srgbClr val="FFFFFF"/>
                </a:solidFill>
                <a:latin typeface="Arial"/>
                <a:cs typeface="Arial"/>
              </a:rPr>
              <a:t>Description</a:t>
            </a:r>
            <a:endParaRPr sz="1600" dirty="0">
              <a:latin typeface="Arial"/>
              <a:cs typeface="Arial"/>
            </a:endParaRPr>
          </a:p>
          <a:p>
            <a:pPr marL="297180" marR="5080" indent="-284480">
              <a:lnSpc>
                <a:spcPct val="100000"/>
              </a:lnSpc>
              <a:spcBef>
                <a:spcPts val="790"/>
              </a:spcBef>
              <a:buChar char="•"/>
              <a:tabLst>
                <a:tab pos="297180" algn="l"/>
                <a:tab pos="297815" algn="l"/>
              </a:tabLst>
            </a:pPr>
            <a:endParaRPr lang="en-US" sz="1600" spc="-5" dirty="0">
              <a:latin typeface="Arial"/>
              <a:cs typeface="Arial"/>
            </a:endParaRPr>
          </a:p>
          <a:p>
            <a:pPr marL="297180" marR="5080" indent="-284480">
              <a:lnSpc>
                <a:spcPct val="100000"/>
              </a:lnSpc>
              <a:spcBef>
                <a:spcPts val="790"/>
              </a:spcBef>
              <a:buChar char="•"/>
              <a:tabLst>
                <a:tab pos="297180" algn="l"/>
                <a:tab pos="297815" algn="l"/>
              </a:tabLst>
            </a:pPr>
            <a:r>
              <a:rPr sz="1600" spc="-5" dirty="0">
                <a:latin typeface="Arial"/>
                <a:cs typeface="Arial"/>
              </a:rPr>
              <a:t>An </a:t>
            </a:r>
            <a:r>
              <a:rPr sz="1600" spc="-10" dirty="0">
                <a:latin typeface="Arial"/>
                <a:cs typeface="Arial"/>
              </a:rPr>
              <a:t>unplanned </a:t>
            </a:r>
            <a:r>
              <a:rPr sz="1600" spc="-5" dirty="0">
                <a:latin typeface="Arial"/>
                <a:cs typeface="Arial"/>
              </a:rPr>
              <a:t>emergency room visit to acute care hospital </a:t>
            </a:r>
            <a:r>
              <a:rPr sz="1600" spc="-10" dirty="0">
                <a:latin typeface="Arial"/>
                <a:cs typeface="Arial"/>
              </a:rPr>
              <a:t>occurs </a:t>
            </a:r>
            <a:r>
              <a:rPr sz="1600" spc="-5" dirty="0">
                <a:latin typeface="Arial"/>
                <a:cs typeface="Arial"/>
              </a:rPr>
              <a:t>for </a:t>
            </a:r>
            <a:r>
              <a:rPr sz="1600" spc="-10" dirty="0">
                <a:latin typeface="Arial"/>
                <a:cs typeface="Arial"/>
              </a:rPr>
              <a:t>evaluation </a:t>
            </a:r>
            <a:r>
              <a:rPr sz="1600" spc="-5" dirty="0">
                <a:latin typeface="Arial"/>
                <a:cs typeface="Arial"/>
              </a:rPr>
              <a:t>and  treatment of immediate </a:t>
            </a:r>
            <a:r>
              <a:rPr sz="1600" spc="-10" dirty="0">
                <a:latin typeface="Arial"/>
                <a:cs typeface="Arial"/>
              </a:rPr>
              <a:t>medical </a:t>
            </a:r>
            <a:r>
              <a:rPr sz="1600" spc="-5" dirty="0">
                <a:latin typeface="Arial"/>
                <a:cs typeface="Arial"/>
              </a:rPr>
              <a:t>or psychiatric</a:t>
            </a:r>
            <a:r>
              <a:rPr sz="1600" spc="75" dirty="0">
                <a:latin typeface="Arial"/>
                <a:cs typeface="Arial"/>
              </a:rPr>
              <a:t> </a:t>
            </a:r>
            <a:r>
              <a:rPr sz="1600" spc="-5" dirty="0">
                <a:latin typeface="Arial"/>
                <a:cs typeface="Arial"/>
              </a:rPr>
              <a:t>concern</a:t>
            </a:r>
            <a:endParaRPr sz="1600" dirty="0">
              <a:latin typeface="Arial"/>
              <a:cs typeface="Arial"/>
            </a:endParaRPr>
          </a:p>
          <a:p>
            <a:pPr marL="297180" indent="-284480">
              <a:lnSpc>
                <a:spcPct val="100000"/>
              </a:lnSpc>
              <a:spcBef>
                <a:spcPts val="405"/>
              </a:spcBef>
              <a:buChar char="•"/>
              <a:tabLst>
                <a:tab pos="297180" algn="l"/>
                <a:tab pos="297815" algn="l"/>
              </a:tabLst>
            </a:pPr>
            <a:r>
              <a:rPr sz="1600" spc="-5" dirty="0">
                <a:latin typeface="Arial"/>
                <a:cs typeface="Arial"/>
              </a:rPr>
              <a:t>Does not include planned</a:t>
            </a:r>
            <a:r>
              <a:rPr sz="1600" spc="-55" dirty="0">
                <a:latin typeface="Arial"/>
                <a:cs typeface="Arial"/>
              </a:rPr>
              <a:t> </a:t>
            </a:r>
            <a:r>
              <a:rPr sz="1600" spc="-10" dirty="0">
                <a:latin typeface="Arial"/>
                <a:cs typeface="Arial"/>
              </a:rPr>
              <a:t>hospitalizations</a:t>
            </a:r>
            <a:endParaRPr sz="1600" dirty="0">
              <a:latin typeface="Arial"/>
              <a:cs typeface="Arial"/>
            </a:endParaRPr>
          </a:p>
          <a:p>
            <a:pPr marL="297180" indent="-284480">
              <a:lnSpc>
                <a:spcPct val="100000"/>
              </a:lnSpc>
              <a:spcBef>
                <a:spcPts val="395"/>
              </a:spcBef>
              <a:buChar char="•"/>
              <a:tabLst>
                <a:tab pos="297180" algn="l"/>
                <a:tab pos="297815" algn="l"/>
              </a:tabLst>
            </a:pPr>
            <a:r>
              <a:rPr sz="1600" spc="-5" dirty="0">
                <a:latin typeface="Arial"/>
                <a:cs typeface="Arial"/>
              </a:rPr>
              <a:t>Does not include urgent care</a:t>
            </a:r>
            <a:r>
              <a:rPr sz="1600" spc="-60" dirty="0">
                <a:latin typeface="Arial"/>
                <a:cs typeface="Arial"/>
              </a:rPr>
              <a:t> </a:t>
            </a:r>
            <a:r>
              <a:rPr sz="1600" spc="-5" dirty="0">
                <a:latin typeface="Arial"/>
                <a:cs typeface="Arial"/>
              </a:rPr>
              <a:t>visits</a:t>
            </a:r>
            <a:endParaRPr sz="1600" dirty="0">
              <a:latin typeface="Arial"/>
              <a:cs typeface="Arial"/>
            </a:endParaRPr>
          </a:p>
          <a:p>
            <a:pPr marL="297180" marR="159385" indent="-284480">
              <a:spcBef>
                <a:spcPts val="400"/>
              </a:spcBef>
              <a:buFontTx/>
              <a:buChar char="•"/>
              <a:tabLst>
                <a:tab pos="297180" algn="l"/>
                <a:tab pos="297815" algn="l"/>
              </a:tabLst>
            </a:pPr>
            <a:r>
              <a:rPr sz="1600" spc="-5" dirty="0">
                <a:latin typeface="Arial"/>
                <a:cs typeface="Arial"/>
              </a:rPr>
              <a:t>Carefully identify the reason for the hospital visit. </a:t>
            </a:r>
            <a:r>
              <a:rPr lang="en-US" sz="1600" spc="-5" dirty="0">
                <a:latin typeface="Arial"/>
                <a:cs typeface="Arial"/>
              </a:rPr>
              <a:t>The </a:t>
            </a:r>
            <a:r>
              <a:rPr lang="en-US" sz="1600" b="1" spc="-5" dirty="0">
                <a:latin typeface="Arial"/>
                <a:cs typeface="Arial"/>
              </a:rPr>
              <a:t>reason  </a:t>
            </a:r>
            <a:r>
              <a:rPr lang="en-US" sz="1600" b="1" spc="-15" dirty="0">
                <a:latin typeface="Arial"/>
                <a:cs typeface="Arial"/>
              </a:rPr>
              <a:t>for </a:t>
            </a:r>
            <a:r>
              <a:rPr lang="en-US" sz="1600" b="1" spc="-20" dirty="0">
                <a:latin typeface="Arial"/>
                <a:cs typeface="Arial"/>
              </a:rPr>
              <a:t>visit </a:t>
            </a:r>
            <a:r>
              <a:rPr lang="en-US" sz="1600" spc="-10" dirty="0">
                <a:latin typeface="Arial"/>
                <a:cs typeface="Arial"/>
              </a:rPr>
              <a:t>will </a:t>
            </a:r>
            <a:r>
              <a:rPr lang="en-US" sz="1600" spc="-5" dirty="0">
                <a:latin typeface="Arial"/>
                <a:cs typeface="Arial"/>
              </a:rPr>
              <a:t>determine whether or not the incident the </a:t>
            </a:r>
            <a:r>
              <a:rPr lang="en-US" sz="1600" spc="-10" dirty="0">
                <a:latin typeface="Arial"/>
                <a:cs typeface="Arial"/>
              </a:rPr>
              <a:t>system </a:t>
            </a:r>
            <a:r>
              <a:rPr lang="en-US" sz="1600" spc="-5" dirty="0">
                <a:latin typeface="Arial"/>
                <a:cs typeface="Arial"/>
              </a:rPr>
              <a:t>automatically escalates  the incident to a major level of</a:t>
            </a:r>
            <a:r>
              <a:rPr lang="en-US" sz="1600" spc="-60" dirty="0">
                <a:latin typeface="Arial"/>
                <a:cs typeface="Arial"/>
              </a:rPr>
              <a:t> </a:t>
            </a:r>
            <a:r>
              <a:rPr lang="en-US" sz="1600" spc="-5" dirty="0">
                <a:latin typeface="Arial"/>
                <a:cs typeface="Arial"/>
              </a:rPr>
              <a:t>review</a:t>
            </a:r>
            <a:endParaRPr lang="en-US" sz="1600" dirty="0">
              <a:latin typeface="Arial"/>
              <a:cs typeface="Arial"/>
            </a:endParaRPr>
          </a:p>
          <a:p>
            <a:pPr marL="297180" marR="159385" indent="-284480">
              <a:lnSpc>
                <a:spcPct val="100000"/>
              </a:lnSpc>
              <a:spcBef>
                <a:spcPts val="400"/>
              </a:spcBef>
              <a:buChar char="•"/>
              <a:tabLst>
                <a:tab pos="297180" algn="l"/>
                <a:tab pos="297815" algn="l"/>
              </a:tabLst>
            </a:pPr>
            <a:r>
              <a:rPr sz="1600" spc="-5" dirty="0">
                <a:latin typeface="Arial"/>
                <a:cs typeface="Arial"/>
              </a:rPr>
              <a:t>Requires additional</a:t>
            </a:r>
            <a:r>
              <a:rPr sz="1600" spc="-120" dirty="0">
                <a:latin typeface="Arial"/>
                <a:cs typeface="Arial"/>
              </a:rPr>
              <a:t> </a:t>
            </a:r>
            <a:r>
              <a:rPr sz="1600" spc="-5" dirty="0">
                <a:latin typeface="Arial"/>
                <a:cs typeface="Arial"/>
              </a:rPr>
              <a:t>information:</a:t>
            </a:r>
            <a:endParaRPr sz="1600" dirty="0">
              <a:latin typeface="Arial"/>
              <a:cs typeface="Arial"/>
            </a:endParaRPr>
          </a:p>
          <a:p>
            <a:pPr marL="755015" lvl="1" indent="-285115">
              <a:lnSpc>
                <a:spcPct val="100000"/>
              </a:lnSpc>
              <a:spcBef>
                <a:spcPts val="405"/>
              </a:spcBef>
              <a:buChar char="–"/>
              <a:tabLst>
                <a:tab pos="755015" algn="l"/>
                <a:tab pos="755650" algn="l"/>
              </a:tabLst>
            </a:pPr>
            <a:r>
              <a:rPr sz="1600" spc="-5" dirty="0">
                <a:latin typeface="Arial"/>
                <a:cs typeface="Arial"/>
              </a:rPr>
              <a:t>Length of time in emergency</a:t>
            </a:r>
            <a:r>
              <a:rPr sz="1600" spc="-60" dirty="0">
                <a:latin typeface="Arial"/>
                <a:cs typeface="Arial"/>
              </a:rPr>
              <a:t> </a:t>
            </a:r>
            <a:r>
              <a:rPr sz="1600" spc="-5" dirty="0">
                <a:latin typeface="Arial"/>
                <a:cs typeface="Arial"/>
              </a:rPr>
              <a:t>room</a:t>
            </a:r>
            <a:endParaRPr sz="1600" dirty="0">
              <a:latin typeface="Arial"/>
              <a:cs typeface="Arial"/>
            </a:endParaRPr>
          </a:p>
          <a:p>
            <a:pPr marL="755015" lvl="1" indent="-285115">
              <a:lnSpc>
                <a:spcPct val="100000"/>
              </a:lnSpc>
              <a:spcBef>
                <a:spcPts val="390"/>
              </a:spcBef>
              <a:buChar char="–"/>
              <a:tabLst>
                <a:tab pos="755015" algn="l"/>
                <a:tab pos="755650" algn="l"/>
              </a:tabLst>
            </a:pPr>
            <a:r>
              <a:rPr sz="1600" spc="-5" dirty="0">
                <a:latin typeface="Arial"/>
                <a:cs typeface="Arial"/>
              </a:rPr>
              <a:t>Admission date and name of</a:t>
            </a:r>
            <a:r>
              <a:rPr sz="1600" spc="-85" dirty="0">
                <a:latin typeface="Arial"/>
                <a:cs typeface="Arial"/>
              </a:rPr>
              <a:t> </a:t>
            </a:r>
            <a:r>
              <a:rPr sz="1600" spc="-5" dirty="0">
                <a:latin typeface="Arial"/>
                <a:cs typeface="Arial"/>
              </a:rPr>
              <a:t>hospital</a:t>
            </a:r>
            <a:endParaRPr sz="1600" dirty="0">
              <a:latin typeface="Arial"/>
              <a:cs typeface="Arial"/>
            </a:endParaRPr>
          </a:p>
          <a:p>
            <a:pPr marL="755015" lvl="1" indent="-285115">
              <a:lnSpc>
                <a:spcPct val="100000"/>
              </a:lnSpc>
              <a:spcBef>
                <a:spcPts val="390"/>
              </a:spcBef>
              <a:buChar char="–"/>
              <a:tabLst>
                <a:tab pos="755015" algn="l"/>
                <a:tab pos="755650" algn="l"/>
              </a:tabLst>
            </a:pPr>
            <a:r>
              <a:rPr sz="1600" spc="-5" dirty="0">
                <a:latin typeface="Arial"/>
                <a:cs typeface="Arial"/>
              </a:rPr>
              <a:t>What occurred during the</a:t>
            </a:r>
            <a:r>
              <a:rPr sz="1600" spc="-75" dirty="0">
                <a:latin typeface="Arial"/>
                <a:cs typeface="Arial"/>
              </a:rPr>
              <a:t> </a:t>
            </a:r>
            <a:r>
              <a:rPr sz="1600" dirty="0">
                <a:latin typeface="Arial"/>
                <a:cs typeface="Arial"/>
              </a:rPr>
              <a:t>visit</a:t>
            </a:r>
          </a:p>
          <a:p>
            <a:pPr marL="755015" lvl="1" indent="-285115">
              <a:lnSpc>
                <a:spcPct val="100000"/>
              </a:lnSpc>
              <a:spcBef>
                <a:spcPts val="405"/>
              </a:spcBef>
              <a:buChar char="–"/>
              <a:tabLst>
                <a:tab pos="755015" algn="l"/>
                <a:tab pos="755650" algn="l"/>
              </a:tabLst>
            </a:pPr>
            <a:r>
              <a:rPr sz="1600" spc="-5" dirty="0">
                <a:latin typeface="Arial"/>
                <a:cs typeface="Arial"/>
              </a:rPr>
              <a:t>Discharge</a:t>
            </a:r>
            <a:r>
              <a:rPr sz="1600" spc="-155" dirty="0">
                <a:latin typeface="Arial"/>
                <a:cs typeface="Arial"/>
              </a:rPr>
              <a:t> </a:t>
            </a:r>
            <a:r>
              <a:rPr sz="1600" spc="-5" dirty="0">
                <a:latin typeface="Arial"/>
                <a:cs typeface="Arial"/>
              </a:rPr>
              <a:t>information</a:t>
            </a:r>
            <a:endParaRPr sz="1600" dirty="0">
              <a:latin typeface="Arial"/>
              <a:cs typeface="Arial"/>
            </a:endParaRPr>
          </a:p>
          <a:p>
            <a:pPr marL="297180" indent="-284480">
              <a:lnSpc>
                <a:spcPct val="100000"/>
              </a:lnSpc>
              <a:spcBef>
                <a:spcPts val="395"/>
              </a:spcBef>
              <a:buChar char="•"/>
              <a:tabLst>
                <a:tab pos="297180" algn="l"/>
                <a:tab pos="297815" algn="l"/>
              </a:tabLst>
            </a:pPr>
            <a:r>
              <a:rPr sz="1600" spc="-5" dirty="0">
                <a:latin typeface="Arial"/>
                <a:cs typeface="Arial"/>
              </a:rPr>
              <a:t>Remains open until the individual is</a:t>
            </a:r>
            <a:r>
              <a:rPr sz="1600" spc="-75" dirty="0">
                <a:latin typeface="Arial"/>
                <a:cs typeface="Arial"/>
              </a:rPr>
              <a:t> </a:t>
            </a:r>
            <a:r>
              <a:rPr sz="1600" spc="-5" dirty="0">
                <a:latin typeface="Arial"/>
                <a:cs typeface="Arial"/>
              </a:rPr>
              <a:t>discharged</a:t>
            </a:r>
            <a:endParaRPr sz="1600" dirty="0">
              <a:latin typeface="Arial"/>
              <a:cs typeface="Arial"/>
            </a:endParaRPr>
          </a:p>
          <a:p>
            <a:pPr marL="297180" indent="-284480">
              <a:lnSpc>
                <a:spcPct val="100000"/>
              </a:lnSpc>
              <a:spcBef>
                <a:spcPts val="395"/>
              </a:spcBef>
              <a:buChar char="•"/>
              <a:tabLst>
                <a:tab pos="297180" algn="l"/>
                <a:tab pos="297815" algn="l"/>
              </a:tabLst>
            </a:pPr>
            <a:r>
              <a:rPr sz="1600" spc="-5" dirty="0">
                <a:latin typeface="Arial"/>
                <a:cs typeface="Arial"/>
              </a:rPr>
              <a:t>A </a:t>
            </a:r>
            <a:r>
              <a:rPr sz="1600" b="1" spc="-5" dirty="0">
                <a:latin typeface="Arial"/>
                <a:cs typeface="Arial"/>
              </a:rPr>
              <a:t>report extension </a:t>
            </a:r>
            <a:r>
              <a:rPr sz="1600" spc="-5" dirty="0">
                <a:latin typeface="Arial"/>
                <a:cs typeface="Arial"/>
              </a:rPr>
              <a:t>can be requested to finalize the Incident</a:t>
            </a:r>
            <a:r>
              <a:rPr sz="1600" spc="-55" dirty="0">
                <a:latin typeface="Arial"/>
                <a:cs typeface="Arial"/>
              </a:rPr>
              <a:t> </a:t>
            </a:r>
            <a:r>
              <a:rPr sz="1600" spc="-5" dirty="0">
                <a:latin typeface="Arial"/>
                <a:cs typeface="Arial"/>
              </a:rPr>
              <a:t>Report</a:t>
            </a:r>
            <a:endParaRPr sz="16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89610">
              <a:lnSpc>
                <a:spcPct val="100000"/>
              </a:lnSpc>
            </a:pPr>
            <a:r>
              <a:rPr spc="-5" dirty="0"/>
              <a:t>Individual Incident: Unexpected Hospital Visit</a:t>
            </a:r>
            <a:r>
              <a:rPr spc="20" dirty="0"/>
              <a:t> </a:t>
            </a:r>
            <a:r>
              <a:rPr dirty="0"/>
              <a:t>(2/2)</a:t>
            </a:r>
          </a:p>
        </p:txBody>
      </p:sp>
      <p:sp>
        <p:nvSpPr>
          <p:cNvPr id="4" name="object 4"/>
          <p:cNvSpPr txBox="1"/>
          <p:nvPr/>
        </p:nvSpPr>
        <p:spPr>
          <a:xfrm>
            <a:off x="8656701" y="6626486"/>
            <a:ext cx="129539"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30</a:t>
            </a:r>
            <a:endParaRPr sz="800">
              <a:latin typeface="MS PGothic"/>
              <a:cs typeface="MS PGothic"/>
            </a:endParaRPr>
          </a:p>
        </p:txBody>
      </p:sp>
      <p:graphicFrame>
        <p:nvGraphicFramePr>
          <p:cNvPr id="3" name="object 3"/>
          <p:cNvGraphicFramePr>
            <a:graphicFrameLocks noGrp="1"/>
          </p:cNvGraphicFramePr>
          <p:nvPr>
            <p:extLst>
              <p:ext uri="{D42A27DB-BD31-4B8C-83A1-F6EECF244321}">
                <p14:modId xmlns:p14="http://schemas.microsoft.com/office/powerpoint/2010/main" val="1322608348"/>
              </p:ext>
            </p:extLst>
          </p:nvPr>
        </p:nvGraphicFramePr>
        <p:xfrm>
          <a:off x="403859" y="1242060"/>
          <a:ext cx="8336280" cy="3686835"/>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400811">
                <a:tc>
                  <a:txBody>
                    <a:bodyPr/>
                    <a:lstStyle/>
                    <a:p>
                      <a:pPr marL="635" algn="ctr">
                        <a:lnSpc>
                          <a:spcPct val="100000"/>
                        </a:lnSpc>
                        <a:spcBef>
                          <a:spcPts val="515"/>
                        </a:spcBef>
                      </a:pPr>
                      <a:r>
                        <a:rPr sz="1600" b="1" spc="-5" dirty="0">
                          <a:solidFill>
                            <a:srgbClr val="FFFFFF"/>
                          </a:solidFill>
                          <a:latin typeface="Arial"/>
                          <a:cs typeface="Arial"/>
                        </a:rPr>
                        <a:t>Secondary</a:t>
                      </a:r>
                      <a:r>
                        <a:rPr sz="1600" b="1" spc="-165"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65405" marB="0">
                    <a:solidFill>
                      <a:srgbClr val="001F5F"/>
                    </a:solidFill>
                  </a:tcPr>
                </a:tc>
                <a:extLst>
                  <a:ext uri="{0D108BD9-81ED-4DB2-BD59-A6C34878D82A}">
                    <a16:rowId xmlns:a16="http://schemas.microsoft.com/office/drawing/2014/main" val="10000"/>
                  </a:ext>
                </a:extLst>
              </a:tr>
              <a:tr h="2362200">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E.R.</a:t>
                      </a:r>
                      <a:r>
                        <a:rPr sz="1600" spc="-155" dirty="0">
                          <a:latin typeface="Arial"/>
                          <a:cs typeface="Arial"/>
                        </a:rPr>
                        <a:t> </a:t>
                      </a:r>
                      <a:r>
                        <a:rPr sz="1600" spc="-5" dirty="0">
                          <a:latin typeface="Arial"/>
                          <a:cs typeface="Arial"/>
                        </a:rPr>
                        <a:t>Visit</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5" dirty="0">
                          <a:latin typeface="Arial"/>
                          <a:cs typeface="Arial"/>
                        </a:rPr>
                        <a:t>Emergency Psychiatric </a:t>
                      </a:r>
                      <a:r>
                        <a:rPr sz="1600" spc="-10" dirty="0">
                          <a:latin typeface="Arial"/>
                          <a:cs typeface="Arial"/>
                        </a:rPr>
                        <a:t>Services</a:t>
                      </a:r>
                      <a:r>
                        <a:rPr sz="1600" spc="-30" dirty="0">
                          <a:latin typeface="Arial"/>
                          <a:cs typeface="Arial"/>
                        </a:rPr>
                        <a:t> </a:t>
                      </a:r>
                      <a:r>
                        <a:rPr sz="1600" spc="-10" dirty="0">
                          <a:latin typeface="Arial"/>
                          <a:cs typeface="Arial"/>
                        </a:rPr>
                        <a:t>Evaluation</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5" dirty="0">
                          <a:latin typeface="Arial"/>
                          <a:cs typeface="Arial"/>
                        </a:rPr>
                        <a:t>Medical</a:t>
                      </a:r>
                      <a:r>
                        <a:rPr sz="1600" spc="-90" dirty="0">
                          <a:latin typeface="Arial"/>
                          <a:cs typeface="Arial"/>
                        </a:rPr>
                        <a:t> </a:t>
                      </a:r>
                      <a:r>
                        <a:rPr sz="1600" spc="-10" dirty="0">
                          <a:latin typeface="Arial"/>
                          <a:cs typeface="Arial"/>
                        </a:rPr>
                        <a:t>Hospitalization</a:t>
                      </a:r>
                      <a:endParaRPr sz="1600">
                        <a:latin typeface="Arial"/>
                        <a:cs typeface="Arial"/>
                      </a:endParaRPr>
                    </a:p>
                    <a:p>
                      <a:pPr marL="383540" indent="-284480">
                        <a:lnSpc>
                          <a:spcPct val="100000"/>
                        </a:lnSpc>
                        <a:spcBef>
                          <a:spcPts val="405"/>
                        </a:spcBef>
                        <a:buClr>
                          <a:srgbClr val="091D5D"/>
                        </a:buClr>
                        <a:buChar char="•"/>
                        <a:tabLst>
                          <a:tab pos="383540" algn="l"/>
                          <a:tab pos="384175" algn="l"/>
                        </a:tabLst>
                      </a:pPr>
                      <a:r>
                        <a:rPr sz="1600" spc="-5" dirty="0">
                          <a:latin typeface="Arial"/>
                          <a:cs typeface="Arial"/>
                        </a:rPr>
                        <a:t>Psychiatric</a:t>
                      </a:r>
                      <a:r>
                        <a:rPr sz="1600" spc="-150" dirty="0">
                          <a:latin typeface="Arial"/>
                          <a:cs typeface="Arial"/>
                        </a:rPr>
                        <a:t> </a:t>
                      </a:r>
                      <a:r>
                        <a:rPr sz="1600" spc="-5" dirty="0">
                          <a:latin typeface="Arial"/>
                          <a:cs typeface="Arial"/>
                        </a:rPr>
                        <a:t>Hospitalization</a:t>
                      </a:r>
                      <a:endParaRPr sz="1600">
                        <a:latin typeface="Arial"/>
                        <a:cs typeface="Arial"/>
                      </a:endParaRPr>
                    </a:p>
                  </a:txBody>
                  <a:tcPr marL="0" marR="0" marT="24130" marB="0"/>
                </a:tc>
                <a:extLst>
                  <a:ext uri="{0D108BD9-81ED-4DB2-BD59-A6C34878D82A}">
                    <a16:rowId xmlns:a16="http://schemas.microsoft.com/office/drawing/2014/main" val="10001"/>
                  </a:ext>
                </a:extLst>
              </a:tr>
              <a:tr h="408431">
                <a:tc>
                  <a:txBody>
                    <a:bodyPr/>
                    <a:lstStyle/>
                    <a:p>
                      <a:pPr algn="ctr">
                        <a:lnSpc>
                          <a:spcPct val="100000"/>
                        </a:lnSpc>
                        <a:spcBef>
                          <a:spcPts val="57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73025" marB="0">
                    <a:solidFill>
                      <a:srgbClr val="001F5F"/>
                    </a:solidFill>
                  </a:tcPr>
                </a:tc>
                <a:extLst>
                  <a:ext uri="{0D108BD9-81ED-4DB2-BD59-A6C34878D82A}">
                    <a16:rowId xmlns:a16="http://schemas.microsoft.com/office/drawing/2014/main" val="10002"/>
                  </a:ext>
                </a:extLst>
              </a:tr>
              <a:tr h="515393">
                <a:tc>
                  <a:txBody>
                    <a:bodyPr/>
                    <a:lstStyle/>
                    <a:p>
                      <a:pPr marL="383540" indent="-284480">
                        <a:lnSpc>
                          <a:spcPct val="100000"/>
                        </a:lnSpc>
                        <a:spcBef>
                          <a:spcPts val="195"/>
                        </a:spcBef>
                        <a:buClr>
                          <a:srgbClr val="091D5D"/>
                        </a:buClr>
                        <a:buChar char="•"/>
                        <a:tabLst>
                          <a:tab pos="383540" algn="l"/>
                          <a:tab pos="384175" algn="l"/>
                        </a:tabLst>
                      </a:pPr>
                      <a:r>
                        <a:rPr sz="1600" spc="-5" dirty="0">
                          <a:latin typeface="Arial"/>
                          <a:cs typeface="Arial"/>
                        </a:rPr>
                        <a:t>Unexpected hospital visits sometimes require a </a:t>
                      </a:r>
                      <a:r>
                        <a:rPr sz="1600" u="heavy" spc="-5" dirty="0">
                          <a:latin typeface="Arial"/>
                          <a:cs typeface="Arial"/>
                        </a:rPr>
                        <a:t>major</a:t>
                      </a:r>
                      <a:r>
                        <a:rPr sz="1600" u="none" spc="-5" baseline="0" dirty="0">
                          <a:latin typeface="Arial"/>
                          <a:cs typeface="Arial"/>
                        </a:rPr>
                        <a:t> </a:t>
                      </a:r>
                      <a:r>
                        <a:rPr sz="1600" spc="-5" dirty="0">
                          <a:latin typeface="Arial"/>
                          <a:cs typeface="Arial"/>
                        </a:rPr>
                        <a:t>or </a:t>
                      </a:r>
                      <a:r>
                        <a:rPr sz="1600" u="heavy" spc="-5" dirty="0">
                          <a:latin typeface="Arial"/>
                          <a:cs typeface="Arial"/>
                        </a:rPr>
                        <a:t>minor</a:t>
                      </a:r>
                      <a:r>
                        <a:rPr sz="1600" u="none" spc="-5" baseline="0" dirty="0">
                          <a:latin typeface="Arial"/>
                          <a:cs typeface="Arial"/>
                        </a:rPr>
                        <a:t> </a:t>
                      </a:r>
                      <a:r>
                        <a:rPr sz="1600" spc="-5" dirty="0">
                          <a:latin typeface="Arial"/>
                          <a:cs typeface="Arial"/>
                        </a:rPr>
                        <a:t>level of</a:t>
                      </a:r>
                      <a:r>
                        <a:rPr sz="1600" spc="-70" dirty="0">
                          <a:latin typeface="Arial"/>
                          <a:cs typeface="Arial"/>
                        </a:rPr>
                        <a:t> </a:t>
                      </a:r>
                      <a:r>
                        <a:rPr sz="1600" spc="-5" dirty="0">
                          <a:latin typeface="Arial"/>
                          <a:cs typeface="Arial"/>
                        </a:rPr>
                        <a:t>review</a:t>
                      </a:r>
                      <a:endParaRPr sz="1600" dirty="0">
                        <a:latin typeface="Arial"/>
                        <a:cs typeface="Arial"/>
                      </a:endParaRPr>
                    </a:p>
                    <a:p>
                      <a:pPr marL="383540">
                        <a:lnSpc>
                          <a:spcPct val="100000"/>
                        </a:lnSpc>
                      </a:pPr>
                      <a:r>
                        <a:rPr sz="1600" spc="-5" dirty="0">
                          <a:latin typeface="Arial"/>
                          <a:cs typeface="Arial"/>
                        </a:rPr>
                        <a:t>depending on the reason for the</a:t>
                      </a:r>
                      <a:r>
                        <a:rPr sz="1600" spc="-45" dirty="0">
                          <a:latin typeface="Arial"/>
                          <a:cs typeface="Arial"/>
                        </a:rPr>
                        <a:t> </a:t>
                      </a:r>
                      <a:r>
                        <a:rPr sz="1600" dirty="0">
                          <a:latin typeface="Arial"/>
                          <a:cs typeface="Arial"/>
                        </a:rPr>
                        <a:t>visit</a:t>
                      </a:r>
                    </a:p>
                  </a:txBody>
                  <a:tcPr marL="0" marR="0" marT="24765" marB="0"/>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0480"/>
            <a:ext cx="5654675" cy="748665"/>
          </a:xfrm>
          <a:prstGeom prst="rect">
            <a:avLst/>
          </a:prstGeom>
        </p:spPr>
        <p:txBody>
          <a:bodyPr vert="horz" wrap="square" lIns="0" tIns="0" rIns="0" bIns="0" rtlCol="0">
            <a:spAutoFit/>
          </a:bodyPr>
          <a:lstStyle/>
          <a:p>
            <a:pPr marL="12700" marR="5080">
              <a:lnSpc>
                <a:spcPct val="100000"/>
              </a:lnSpc>
            </a:pPr>
            <a:r>
              <a:rPr spc="-5" dirty="0"/>
              <a:t>Individual </a:t>
            </a:r>
            <a:r>
              <a:rPr dirty="0"/>
              <a:t>Incident: </a:t>
            </a:r>
            <a:r>
              <a:rPr spc="-5" dirty="0"/>
              <a:t>Medical or </a:t>
            </a:r>
            <a:r>
              <a:rPr dirty="0"/>
              <a:t>Psychiatric  </a:t>
            </a:r>
            <a:r>
              <a:rPr spc="-5" dirty="0"/>
              <a:t>Intervention </a:t>
            </a:r>
            <a:r>
              <a:rPr dirty="0"/>
              <a:t>Not </a:t>
            </a:r>
            <a:r>
              <a:rPr spc="-5" dirty="0"/>
              <a:t>Requiring a Hospital</a:t>
            </a:r>
            <a:r>
              <a:rPr spc="-35" dirty="0"/>
              <a:t> </a:t>
            </a:r>
            <a:r>
              <a:rPr spc="-5" dirty="0"/>
              <a:t>Visit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34</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373826631"/>
              </p:ext>
            </p:extLst>
          </p:nvPr>
        </p:nvGraphicFramePr>
        <p:xfrm>
          <a:off x="403859" y="1242060"/>
          <a:ext cx="8336280" cy="5123169"/>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693420">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Treatment </a:t>
                      </a:r>
                      <a:r>
                        <a:rPr sz="1600" spc="-20" dirty="0">
                          <a:latin typeface="Arial"/>
                          <a:cs typeface="Arial"/>
                        </a:rPr>
                        <a:t>beyond </a:t>
                      </a:r>
                      <a:r>
                        <a:rPr sz="1600" spc="-5" dirty="0">
                          <a:latin typeface="Arial"/>
                          <a:cs typeface="Arial"/>
                        </a:rPr>
                        <a:t>first aid </a:t>
                      </a:r>
                      <a:r>
                        <a:rPr sz="1600" dirty="0">
                          <a:latin typeface="Arial"/>
                          <a:cs typeface="Arial"/>
                        </a:rPr>
                        <a:t>is </a:t>
                      </a:r>
                      <a:r>
                        <a:rPr sz="1600" spc="-5" dirty="0">
                          <a:latin typeface="Arial"/>
                          <a:cs typeface="Arial"/>
                        </a:rPr>
                        <a:t>required that does not amount to a hospital</a:t>
                      </a:r>
                      <a:r>
                        <a:rPr sz="1600" spc="254" dirty="0">
                          <a:latin typeface="Arial"/>
                          <a:cs typeface="Arial"/>
                        </a:rPr>
                        <a:t> </a:t>
                      </a:r>
                      <a:r>
                        <a:rPr sz="1600" spc="-10" dirty="0">
                          <a:latin typeface="Arial"/>
                          <a:cs typeface="Arial"/>
                        </a:rPr>
                        <a:t>visit</a:t>
                      </a:r>
                      <a:endParaRPr sz="1600" dirty="0">
                        <a:latin typeface="Arial"/>
                        <a:cs typeface="Arial"/>
                      </a:endParaRPr>
                    </a:p>
                    <a:p>
                      <a:pPr marL="383540" indent="-284480">
                        <a:lnSpc>
                          <a:spcPct val="100000"/>
                        </a:lnSpc>
                        <a:spcBef>
                          <a:spcPts val="395"/>
                        </a:spcBef>
                        <a:buClr>
                          <a:srgbClr val="091D5D"/>
                        </a:buClr>
                        <a:buChar char="•"/>
                        <a:tabLst>
                          <a:tab pos="383540" algn="l"/>
                          <a:tab pos="384175" algn="l"/>
                        </a:tabLst>
                      </a:pPr>
                      <a:r>
                        <a:rPr sz="1600" spc="-5" dirty="0">
                          <a:latin typeface="Arial"/>
                          <a:cs typeface="Arial"/>
                        </a:rPr>
                        <a:t>Includes urgent care</a:t>
                      </a:r>
                      <a:r>
                        <a:rPr sz="1600" spc="-105" dirty="0">
                          <a:latin typeface="Arial"/>
                          <a:cs typeface="Arial"/>
                        </a:rPr>
                        <a:t> </a:t>
                      </a:r>
                      <a:r>
                        <a:rPr sz="1600" spc="-5" dirty="0">
                          <a:latin typeface="Arial"/>
                          <a:cs typeface="Arial"/>
                        </a:rPr>
                        <a:t>visits</a:t>
                      </a:r>
                      <a:endParaRPr sz="1600" dirty="0">
                        <a:latin typeface="Arial"/>
                        <a:cs typeface="Arial"/>
                      </a:endParaRPr>
                    </a:p>
                  </a:txBody>
                  <a:tcPr marL="0" marR="0" marT="24130" marB="0"/>
                </a:tc>
                <a:extLst>
                  <a:ext uri="{0D108BD9-81ED-4DB2-BD59-A6C34878D82A}">
                    <a16:rowId xmlns:a16="http://schemas.microsoft.com/office/drawing/2014/main" val="10001"/>
                  </a:ext>
                </a:extLst>
              </a:tr>
              <a:tr h="358139">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dirty="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0">
                <a:tc>
                  <a:txBody>
                    <a:bodyPr/>
                    <a:lstStyle/>
                    <a:p>
                      <a:pPr marL="12700" marR="165735">
                        <a:lnSpc>
                          <a:spcPct val="100000"/>
                        </a:lnSpc>
                        <a:spcBef>
                          <a:spcPts val="1005"/>
                        </a:spcBef>
                      </a:pPr>
                      <a:r>
                        <a:rPr sz="1600" spc="-5" dirty="0">
                          <a:latin typeface="Arial"/>
                          <a:cs typeface="Arial"/>
                        </a:rPr>
                        <a:t>Medical</a:t>
                      </a:r>
                      <a:r>
                        <a:rPr lang="en-US" sz="1600" spc="-5" dirty="0">
                          <a:latin typeface="Arial"/>
                          <a:cs typeface="Arial"/>
                        </a:rPr>
                        <a:t> </a:t>
                      </a:r>
                      <a:r>
                        <a:rPr lang="en-US" sz="1600" b="0" spc="-5" dirty="0">
                          <a:solidFill>
                            <a:srgbClr val="000000"/>
                          </a:solidFill>
                          <a:latin typeface="Arial"/>
                          <a:cs typeface="Arial"/>
                        </a:rPr>
                        <a:t>- applies </a:t>
                      </a:r>
                      <a:r>
                        <a:rPr lang="en-US" sz="1600" b="0" spc="-15" dirty="0">
                          <a:solidFill>
                            <a:srgbClr val="000000"/>
                          </a:solidFill>
                          <a:latin typeface="Arial"/>
                          <a:cs typeface="Arial"/>
                        </a:rPr>
                        <a:t>when </a:t>
                      </a:r>
                      <a:r>
                        <a:rPr lang="en-US" sz="1600" b="0" dirty="0">
                          <a:solidFill>
                            <a:srgbClr val="000000"/>
                          </a:solidFill>
                          <a:latin typeface="Arial"/>
                          <a:cs typeface="Arial"/>
                        </a:rPr>
                        <a:t>an </a:t>
                      </a:r>
                      <a:r>
                        <a:rPr lang="en-US" sz="1600" b="0" spc="-5" dirty="0">
                          <a:solidFill>
                            <a:srgbClr val="000000"/>
                          </a:solidFill>
                          <a:latin typeface="Arial"/>
                          <a:cs typeface="Arial"/>
                        </a:rPr>
                        <a:t>individual </a:t>
                      </a:r>
                      <a:r>
                        <a:rPr lang="en-US" sz="1600" b="0" dirty="0">
                          <a:solidFill>
                            <a:srgbClr val="000000"/>
                          </a:solidFill>
                          <a:latin typeface="Arial"/>
                          <a:cs typeface="Arial"/>
                        </a:rPr>
                        <a:t>has an  </a:t>
                      </a:r>
                      <a:r>
                        <a:rPr lang="en-US" sz="1600" b="0" spc="-5" dirty="0">
                          <a:solidFill>
                            <a:srgbClr val="000000"/>
                          </a:solidFill>
                          <a:latin typeface="Arial"/>
                          <a:cs typeface="Arial"/>
                        </a:rPr>
                        <a:t>emergency medical </a:t>
                      </a:r>
                      <a:r>
                        <a:rPr lang="en-US" sz="1600" b="0" dirty="0">
                          <a:solidFill>
                            <a:srgbClr val="000000"/>
                          </a:solidFill>
                          <a:latin typeface="Arial"/>
                          <a:cs typeface="Arial"/>
                        </a:rPr>
                        <a:t>need </a:t>
                      </a:r>
                      <a:r>
                        <a:rPr lang="en-US" sz="1600" b="0" spc="-5" dirty="0">
                          <a:solidFill>
                            <a:srgbClr val="000000"/>
                          </a:solidFill>
                          <a:latin typeface="Arial"/>
                          <a:cs typeface="Arial"/>
                        </a:rPr>
                        <a:t>requiring</a:t>
                      </a:r>
                      <a:r>
                        <a:rPr lang="en-US" sz="1600" b="0" spc="-245" dirty="0">
                          <a:solidFill>
                            <a:srgbClr val="000000"/>
                          </a:solidFill>
                          <a:latin typeface="Arial"/>
                          <a:cs typeface="Arial"/>
                        </a:rPr>
                        <a:t> </a:t>
                      </a:r>
                      <a:r>
                        <a:rPr lang="en-US" sz="1600" b="0" spc="-5" dirty="0">
                          <a:solidFill>
                            <a:srgbClr val="000000"/>
                          </a:solidFill>
                          <a:latin typeface="Arial"/>
                          <a:cs typeface="Arial"/>
                        </a:rPr>
                        <a:t>treatment  beyond </a:t>
                      </a:r>
                      <a:r>
                        <a:rPr lang="en-US" sz="1600" b="0" dirty="0">
                          <a:solidFill>
                            <a:srgbClr val="000000"/>
                          </a:solidFill>
                          <a:latin typeface="Arial"/>
                          <a:cs typeface="Arial"/>
                        </a:rPr>
                        <a:t>first-aid but is </a:t>
                      </a:r>
                      <a:r>
                        <a:rPr lang="en-US" sz="1600" b="0" spc="-5" dirty="0">
                          <a:solidFill>
                            <a:srgbClr val="000000"/>
                          </a:solidFill>
                          <a:latin typeface="Arial"/>
                          <a:cs typeface="Arial"/>
                        </a:rPr>
                        <a:t>treated </a:t>
                      </a:r>
                      <a:r>
                        <a:rPr lang="en-US" sz="1600" b="0" dirty="0">
                          <a:solidFill>
                            <a:srgbClr val="000000"/>
                          </a:solidFill>
                          <a:latin typeface="Arial"/>
                          <a:cs typeface="Arial"/>
                        </a:rPr>
                        <a:t>outside of an  </a:t>
                      </a:r>
                      <a:r>
                        <a:rPr lang="en-US" sz="1600" b="0" spc="-10" dirty="0">
                          <a:solidFill>
                            <a:srgbClr val="000000"/>
                          </a:solidFill>
                          <a:latin typeface="Arial"/>
                          <a:cs typeface="Arial"/>
                        </a:rPr>
                        <a:t>emergency </a:t>
                      </a:r>
                      <a:r>
                        <a:rPr lang="en-US" sz="1600" b="0" dirty="0">
                          <a:solidFill>
                            <a:srgbClr val="000000"/>
                          </a:solidFill>
                          <a:latin typeface="Arial"/>
                          <a:cs typeface="Arial"/>
                        </a:rPr>
                        <a:t>room.  </a:t>
                      </a:r>
                      <a:r>
                        <a:rPr lang="en-US" sz="1600" b="0" spc="-5" dirty="0">
                          <a:solidFill>
                            <a:srgbClr val="000000"/>
                          </a:solidFill>
                          <a:latin typeface="Arial"/>
                          <a:cs typeface="Arial"/>
                        </a:rPr>
                        <a:t>Examples</a:t>
                      </a:r>
                      <a:r>
                        <a:rPr lang="en-US" sz="1600" b="0" spc="-229" dirty="0">
                          <a:solidFill>
                            <a:srgbClr val="000000"/>
                          </a:solidFill>
                          <a:latin typeface="Arial"/>
                          <a:cs typeface="Arial"/>
                        </a:rPr>
                        <a:t> </a:t>
                      </a:r>
                      <a:r>
                        <a:rPr lang="en-US" sz="1600" b="0" spc="-5" dirty="0">
                          <a:solidFill>
                            <a:srgbClr val="000000"/>
                          </a:solidFill>
                          <a:latin typeface="Arial"/>
                          <a:cs typeface="Arial"/>
                        </a:rPr>
                        <a:t>include:</a:t>
                      </a:r>
                    </a:p>
                    <a:p>
                      <a:pPr marL="355600" marR="5080" indent="-342900">
                        <a:lnSpc>
                          <a:spcPct val="100000"/>
                        </a:lnSpc>
                        <a:spcBef>
                          <a:spcPts val="390"/>
                        </a:spcBef>
                        <a:buChar char="•"/>
                        <a:tabLst>
                          <a:tab pos="355600" algn="l"/>
                          <a:tab pos="356235" algn="l"/>
                        </a:tabLst>
                      </a:pPr>
                      <a:r>
                        <a:rPr lang="en-US" sz="1600" b="0" dirty="0">
                          <a:solidFill>
                            <a:srgbClr val="000000"/>
                          </a:solidFill>
                          <a:latin typeface="Arial"/>
                          <a:cs typeface="Arial"/>
                        </a:rPr>
                        <a:t>A </a:t>
                      </a:r>
                      <a:r>
                        <a:rPr lang="en-US" sz="1600" b="0" spc="-5" dirty="0">
                          <a:solidFill>
                            <a:srgbClr val="000000"/>
                          </a:solidFill>
                          <a:latin typeface="Arial"/>
                          <a:cs typeface="Arial"/>
                        </a:rPr>
                        <a:t>medical </a:t>
                      </a:r>
                      <a:r>
                        <a:rPr lang="en-US" sz="1600" b="0" dirty="0">
                          <a:solidFill>
                            <a:srgbClr val="000000"/>
                          </a:solidFill>
                          <a:latin typeface="Arial"/>
                          <a:cs typeface="Arial"/>
                        </a:rPr>
                        <a:t>need, such as a </a:t>
                      </a:r>
                      <a:r>
                        <a:rPr lang="en-US" sz="1600" b="0" spc="-5" dirty="0">
                          <a:solidFill>
                            <a:srgbClr val="000000"/>
                          </a:solidFill>
                          <a:latin typeface="Arial"/>
                          <a:cs typeface="Arial"/>
                        </a:rPr>
                        <a:t>wound</a:t>
                      </a:r>
                      <a:r>
                        <a:rPr lang="en-US" sz="1600" b="0" spc="-245" dirty="0">
                          <a:solidFill>
                            <a:srgbClr val="000000"/>
                          </a:solidFill>
                          <a:latin typeface="Arial"/>
                          <a:cs typeface="Arial"/>
                        </a:rPr>
                        <a:t> </a:t>
                      </a:r>
                      <a:r>
                        <a:rPr lang="en-US" sz="1600" b="0" dirty="0">
                          <a:solidFill>
                            <a:srgbClr val="000000"/>
                          </a:solidFill>
                          <a:latin typeface="Arial"/>
                          <a:cs typeface="Arial"/>
                        </a:rPr>
                        <a:t>closure,  </a:t>
                      </a:r>
                      <a:r>
                        <a:rPr lang="en-US" sz="1600" b="0" spc="-5" dirty="0">
                          <a:solidFill>
                            <a:srgbClr val="000000"/>
                          </a:solidFill>
                          <a:latin typeface="Arial"/>
                          <a:cs typeface="Arial"/>
                        </a:rPr>
                        <a:t>addressed </a:t>
                      </a:r>
                      <a:r>
                        <a:rPr lang="en-US" sz="1600" b="0" dirty="0">
                          <a:solidFill>
                            <a:srgbClr val="000000"/>
                          </a:solidFill>
                          <a:latin typeface="Arial"/>
                          <a:cs typeface="Arial"/>
                        </a:rPr>
                        <a:t>by a </a:t>
                      </a:r>
                      <a:r>
                        <a:rPr lang="en-US" sz="1600" b="0" spc="-5" dirty="0">
                          <a:solidFill>
                            <a:srgbClr val="000000"/>
                          </a:solidFill>
                          <a:latin typeface="Arial"/>
                          <a:cs typeface="Arial"/>
                        </a:rPr>
                        <a:t>medical </a:t>
                      </a:r>
                      <a:r>
                        <a:rPr lang="en-US" sz="1600" b="0" spc="-10" dirty="0">
                          <a:solidFill>
                            <a:srgbClr val="000000"/>
                          </a:solidFill>
                          <a:latin typeface="Arial"/>
                          <a:cs typeface="Arial"/>
                        </a:rPr>
                        <a:t>professional </a:t>
                      </a:r>
                      <a:r>
                        <a:rPr lang="en-US" sz="1600" b="0" dirty="0">
                          <a:solidFill>
                            <a:srgbClr val="000000"/>
                          </a:solidFill>
                          <a:latin typeface="Arial"/>
                          <a:cs typeface="Arial"/>
                        </a:rPr>
                        <a:t>in  </a:t>
                      </a:r>
                      <a:r>
                        <a:rPr lang="en-US" sz="1600" b="0" spc="-10" dirty="0">
                          <a:solidFill>
                            <a:srgbClr val="000000"/>
                          </a:solidFill>
                          <a:latin typeface="Arial"/>
                          <a:cs typeface="Arial"/>
                        </a:rPr>
                        <a:t>non-hospital </a:t>
                      </a:r>
                      <a:r>
                        <a:rPr lang="en-US" sz="1600" b="0" dirty="0">
                          <a:solidFill>
                            <a:srgbClr val="000000"/>
                          </a:solidFill>
                          <a:latin typeface="Arial"/>
                          <a:cs typeface="Arial"/>
                        </a:rPr>
                        <a:t>setting, such as the health  care</a:t>
                      </a:r>
                      <a:r>
                        <a:rPr lang="en-US" sz="1600" b="0" spc="-45" dirty="0">
                          <a:solidFill>
                            <a:srgbClr val="000000"/>
                          </a:solidFill>
                          <a:latin typeface="Arial"/>
                          <a:cs typeface="Arial"/>
                        </a:rPr>
                        <a:t> </a:t>
                      </a:r>
                      <a:r>
                        <a:rPr lang="en-US" sz="1600" b="0" spc="-5" dirty="0">
                          <a:solidFill>
                            <a:srgbClr val="000000"/>
                          </a:solidFill>
                          <a:latin typeface="Arial"/>
                          <a:cs typeface="Arial"/>
                        </a:rPr>
                        <a:t>practitioner’s</a:t>
                      </a:r>
                      <a:r>
                        <a:rPr lang="en-US" sz="1600" b="0" spc="-60" dirty="0">
                          <a:solidFill>
                            <a:srgbClr val="000000"/>
                          </a:solidFill>
                          <a:latin typeface="Arial"/>
                          <a:cs typeface="Arial"/>
                        </a:rPr>
                        <a:t> </a:t>
                      </a:r>
                      <a:r>
                        <a:rPr lang="en-US" sz="1600" b="0" dirty="0">
                          <a:solidFill>
                            <a:srgbClr val="000000"/>
                          </a:solidFill>
                          <a:latin typeface="Arial"/>
                          <a:cs typeface="Arial"/>
                        </a:rPr>
                        <a:t>office</a:t>
                      </a:r>
                      <a:r>
                        <a:rPr lang="en-US" sz="1600" b="0" spc="-50" dirty="0">
                          <a:solidFill>
                            <a:srgbClr val="000000"/>
                          </a:solidFill>
                          <a:latin typeface="Arial"/>
                          <a:cs typeface="Arial"/>
                        </a:rPr>
                        <a:t> </a:t>
                      </a:r>
                      <a:r>
                        <a:rPr lang="en-US" sz="1600" b="0" dirty="0">
                          <a:solidFill>
                            <a:srgbClr val="000000"/>
                          </a:solidFill>
                          <a:latin typeface="Arial"/>
                          <a:cs typeface="Arial"/>
                        </a:rPr>
                        <a:t>or</a:t>
                      </a:r>
                      <a:r>
                        <a:rPr lang="en-US" sz="1600" b="0" spc="-45" dirty="0">
                          <a:solidFill>
                            <a:srgbClr val="000000"/>
                          </a:solidFill>
                          <a:latin typeface="Arial"/>
                          <a:cs typeface="Arial"/>
                        </a:rPr>
                        <a:t> </a:t>
                      </a:r>
                      <a:r>
                        <a:rPr lang="en-US" sz="1600" b="0" dirty="0">
                          <a:solidFill>
                            <a:srgbClr val="000000"/>
                          </a:solidFill>
                          <a:latin typeface="Arial"/>
                          <a:cs typeface="Arial"/>
                        </a:rPr>
                        <a:t>an</a:t>
                      </a:r>
                      <a:r>
                        <a:rPr lang="en-US" sz="1600" b="0" spc="-35" dirty="0">
                          <a:solidFill>
                            <a:srgbClr val="000000"/>
                          </a:solidFill>
                          <a:latin typeface="Arial"/>
                          <a:cs typeface="Arial"/>
                        </a:rPr>
                        <a:t> </a:t>
                      </a:r>
                      <a:r>
                        <a:rPr lang="en-US" sz="1600" i="1" spc="-5" dirty="0">
                          <a:solidFill>
                            <a:srgbClr val="000000"/>
                          </a:solidFill>
                          <a:latin typeface="Arial"/>
                          <a:cs typeface="Arial"/>
                        </a:rPr>
                        <a:t>urgent</a:t>
                      </a:r>
                      <a:r>
                        <a:rPr lang="en-US" sz="1600" i="1" spc="-165" dirty="0">
                          <a:solidFill>
                            <a:srgbClr val="000000"/>
                          </a:solidFill>
                          <a:latin typeface="Arial"/>
                          <a:cs typeface="Arial"/>
                        </a:rPr>
                        <a:t> </a:t>
                      </a:r>
                      <a:r>
                        <a:rPr lang="en-US" sz="1600" i="1" dirty="0">
                          <a:solidFill>
                            <a:srgbClr val="000000"/>
                          </a:solidFill>
                          <a:latin typeface="Arial"/>
                          <a:cs typeface="Arial"/>
                        </a:rPr>
                        <a:t>care  </a:t>
                      </a:r>
                      <a:r>
                        <a:rPr lang="en-US" sz="1600" i="1" spc="-5" dirty="0">
                          <a:solidFill>
                            <a:srgbClr val="000000"/>
                          </a:solidFill>
                          <a:latin typeface="Arial"/>
                          <a:cs typeface="Arial"/>
                        </a:rPr>
                        <a:t>setting</a:t>
                      </a:r>
                    </a:p>
                    <a:p>
                      <a:pPr marL="355600" marR="337185" indent="-342900">
                        <a:lnSpc>
                          <a:spcPct val="100000"/>
                        </a:lnSpc>
                        <a:spcBef>
                          <a:spcPts val="390"/>
                        </a:spcBef>
                        <a:buChar char="•"/>
                        <a:tabLst>
                          <a:tab pos="355600" algn="l"/>
                          <a:tab pos="356235" algn="l"/>
                        </a:tabLst>
                      </a:pPr>
                      <a:r>
                        <a:rPr lang="en-US" sz="1600" b="0" spc="-5" dirty="0">
                          <a:solidFill>
                            <a:srgbClr val="000000"/>
                          </a:solidFill>
                          <a:latin typeface="Arial"/>
                          <a:cs typeface="Arial"/>
                        </a:rPr>
                        <a:t>Evaluation </a:t>
                      </a:r>
                      <a:r>
                        <a:rPr lang="en-US" sz="1600" b="0" dirty="0">
                          <a:solidFill>
                            <a:srgbClr val="000000"/>
                          </a:solidFill>
                          <a:latin typeface="Arial"/>
                          <a:cs typeface="Arial"/>
                        </a:rPr>
                        <a:t>of possible </a:t>
                      </a:r>
                      <a:r>
                        <a:rPr lang="en-US" sz="1600" b="0" spc="-5" dirty="0">
                          <a:solidFill>
                            <a:srgbClr val="000000"/>
                          </a:solidFill>
                          <a:latin typeface="Arial"/>
                          <a:cs typeface="Arial"/>
                        </a:rPr>
                        <a:t>injury </a:t>
                      </a:r>
                      <a:r>
                        <a:rPr lang="en-US" sz="1600" b="0" dirty="0">
                          <a:solidFill>
                            <a:srgbClr val="000000"/>
                          </a:solidFill>
                          <a:latin typeface="Arial"/>
                          <a:cs typeface="Arial"/>
                        </a:rPr>
                        <a:t>by  </a:t>
                      </a:r>
                      <a:r>
                        <a:rPr lang="en-US" sz="1600" b="0" spc="-10" dirty="0">
                          <a:solidFill>
                            <a:srgbClr val="000000"/>
                          </a:solidFill>
                          <a:latin typeface="Arial"/>
                          <a:cs typeface="Arial"/>
                        </a:rPr>
                        <a:t>emergency</a:t>
                      </a:r>
                      <a:r>
                        <a:rPr lang="en-US" sz="1600" b="0" spc="-60" dirty="0">
                          <a:solidFill>
                            <a:srgbClr val="000000"/>
                          </a:solidFill>
                          <a:latin typeface="Arial"/>
                          <a:cs typeface="Arial"/>
                        </a:rPr>
                        <a:t> </a:t>
                      </a:r>
                      <a:r>
                        <a:rPr lang="en-US" sz="1600" b="0" spc="-5" dirty="0">
                          <a:solidFill>
                            <a:srgbClr val="000000"/>
                          </a:solidFill>
                          <a:latin typeface="Arial"/>
                          <a:cs typeface="Arial"/>
                        </a:rPr>
                        <a:t>personnel</a:t>
                      </a:r>
                      <a:r>
                        <a:rPr lang="en-US" sz="1600" b="0" spc="-55" dirty="0">
                          <a:solidFill>
                            <a:srgbClr val="000000"/>
                          </a:solidFill>
                          <a:latin typeface="Arial"/>
                          <a:cs typeface="Arial"/>
                        </a:rPr>
                        <a:t> </a:t>
                      </a:r>
                      <a:r>
                        <a:rPr lang="en-US" sz="1600" b="0" dirty="0">
                          <a:solidFill>
                            <a:srgbClr val="000000"/>
                          </a:solidFill>
                          <a:latin typeface="Arial"/>
                          <a:cs typeface="Arial"/>
                        </a:rPr>
                        <a:t>in</a:t>
                      </a:r>
                      <a:r>
                        <a:rPr lang="en-US" sz="1600" b="0" spc="-15" dirty="0">
                          <a:solidFill>
                            <a:srgbClr val="000000"/>
                          </a:solidFill>
                          <a:latin typeface="Arial"/>
                          <a:cs typeface="Arial"/>
                        </a:rPr>
                        <a:t> </a:t>
                      </a:r>
                      <a:r>
                        <a:rPr lang="en-US" sz="1600" b="0" spc="-5" dirty="0">
                          <a:solidFill>
                            <a:srgbClr val="000000"/>
                          </a:solidFill>
                          <a:latin typeface="Arial"/>
                          <a:cs typeface="Arial"/>
                        </a:rPr>
                        <a:t>response</a:t>
                      </a:r>
                      <a:r>
                        <a:rPr lang="en-US" sz="1600" b="0" spc="-65" dirty="0">
                          <a:solidFill>
                            <a:srgbClr val="000000"/>
                          </a:solidFill>
                          <a:latin typeface="Arial"/>
                          <a:cs typeface="Arial"/>
                        </a:rPr>
                        <a:t> </a:t>
                      </a:r>
                      <a:r>
                        <a:rPr lang="en-US" sz="1600" b="0" dirty="0">
                          <a:solidFill>
                            <a:srgbClr val="000000"/>
                          </a:solidFill>
                          <a:latin typeface="Arial"/>
                          <a:cs typeface="Arial"/>
                        </a:rPr>
                        <a:t>to</a:t>
                      </a:r>
                      <a:r>
                        <a:rPr lang="en-US" sz="1600" b="0" spc="-155" dirty="0">
                          <a:solidFill>
                            <a:srgbClr val="000000"/>
                          </a:solidFill>
                          <a:latin typeface="Arial"/>
                          <a:cs typeface="Arial"/>
                        </a:rPr>
                        <a:t> </a:t>
                      </a:r>
                      <a:r>
                        <a:rPr lang="en-US" sz="1600" b="0" dirty="0">
                          <a:solidFill>
                            <a:srgbClr val="000000"/>
                          </a:solidFill>
                          <a:latin typeface="Arial"/>
                          <a:cs typeface="Arial"/>
                        </a:rPr>
                        <a:t>a  </a:t>
                      </a:r>
                      <a:r>
                        <a:rPr lang="en-US" sz="1600" b="0" spc="-5" dirty="0">
                          <a:solidFill>
                            <a:srgbClr val="000000"/>
                          </a:solidFill>
                          <a:latin typeface="Arial"/>
                          <a:cs typeface="Arial"/>
                        </a:rPr>
                        <a:t>911</a:t>
                      </a:r>
                      <a:r>
                        <a:rPr lang="en-US" sz="1600" b="0" spc="-225" dirty="0">
                          <a:solidFill>
                            <a:srgbClr val="000000"/>
                          </a:solidFill>
                          <a:latin typeface="Arial"/>
                          <a:cs typeface="Arial"/>
                        </a:rPr>
                        <a:t> </a:t>
                      </a:r>
                      <a:r>
                        <a:rPr lang="en-US" sz="1600" b="0" dirty="0">
                          <a:solidFill>
                            <a:srgbClr val="000000"/>
                          </a:solidFill>
                          <a:latin typeface="Arial"/>
                          <a:cs typeface="Arial"/>
                        </a:rPr>
                        <a:t>call</a:t>
                      </a:r>
                    </a:p>
                    <a:p>
                      <a:pPr marL="355600" marR="109220" indent="-342900">
                        <a:lnSpc>
                          <a:spcPct val="100000"/>
                        </a:lnSpc>
                        <a:spcBef>
                          <a:spcPts val="405"/>
                        </a:spcBef>
                        <a:buChar char="•"/>
                        <a:tabLst>
                          <a:tab pos="355600" algn="l"/>
                          <a:tab pos="356235" algn="l"/>
                        </a:tabLst>
                      </a:pPr>
                      <a:r>
                        <a:rPr lang="en-US" sz="1600" b="0" dirty="0">
                          <a:solidFill>
                            <a:srgbClr val="000000"/>
                          </a:solidFill>
                          <a:latin typeface="Arial"/>
                          <a:cs typeface="Arial"/>
                        </a:rPr>
                        <a:t>Ingestion of </a:t>
                      </a:r>
                      <a:r>
                        <a:rPr lang="en-US" sz="1600" b="0" spc="-5" dirty="0">
                          <a:solidFill>
                            <a:srgbClr val="000000"/>
                          </a:solidFill>
                          <a:latin typeface="Arial"/>
                          <a:cs typeface="Arial"/>
                        </a:rPr>
                        <a:t>non-edibles </a:t>
                      </a:r>
                      <a:r>
                        <a:rPr lang="en-US" sz="1600" b="0" dirty="0">
                          <a:solidFill>
                            <a:srgbClr val="000000"/>
                          </a:solidFill>
                          <a:latin typeface="Arial"/>
                          <a:cs typeface="Arial"/>
                        </a:rPr>
                        <a:t>and</a:t>
                      </a:r>
                      <a:r>
                        <a:rPr lang="en-US" sz="1600" b="0" spc="-190" dirty="0">
                          <a:solidFill>
                            <a:srgbClr val="000000"/>
                          </a:solidFill>
                          <a:latin typeface="Arial"/>
                          <a:cs typeface="Arial"/>
                        </a:rPr>
                        <a:t> </a:t>
                      </a:r>
                      <a:r>
                        <a:rPr lang="en-US" sz="1600" b="0" spc="-10" dirty="0">
                          <a:solidFill>
                            <a:srgbClr val="000000"/>
                          </a:solidFill>
                          <a:latin typeface="Arial"/>
                          <a:cs typeface="Arial"/>
                        </a:rPr>
                        <a:t>consultation  </a:t>
                      </a:r>
                      <a:r>
                        <a:rPr lang="en-US" sz="1600" b="0" dirty="0">
                          <a:solidFill>
                            <a:srgbClr val="000000"/>
                          </a:solidFill>
                          <a:latin typeface="Arial"/>
                          <a:cs typeface="Arial"/>
                        </a:rPr>
                        <a:t>by</a:t>
                      </a:r>
                      <a:r>
                        <a:rPr lang="en-US" sz="1600" b="0" spc="-35" dirty="0">
                          <a:solidFill>
                            <a:srgbClr val="000000"/>
                          </a:solidFill>
                          <a:latin typeface="Arial"/>
                          <a:cs typeface="Arial"/>
                        </a:rPr>
                        <a:t> </a:t>
                      </a:r>
                      <a:r>
                        <a:rPr lang="en-US" sz="1600" b="0" spc="-5" dirty="0">
                          <a:solidFill>
                            <a:srgbClr val="000000"/>
                          </a:solidFill>
                          <a:latin typeface="Arial"/>
                          <a:cs typeface="Arial"/>
                        </a:rPr>
                        <a:t>medical</a:t>
                      </a:r>
                      <a:r>
                        <a:rPr lang="en-US" sz="1600" b="0" spc="-55" dirty="0">
                          <a:solidFill>
                            <a:srgbClr val="000000"/>
                          </a:solidFill>
                          <a:latin typeface="Arial"/>
                          <a:cs typeface="Arial"/>
                        </a:rPr>
                        <a:t> </a:t>
                      </a:r>
                      <a:r>
                        <a:rPr lang="en-US" sz="1600" b="0" dirty="0">
                          <a:solidFill>
                            <a:srgbClr val="000000"/>
                          </a:solidFill>
                          <a:latin typeface="Arial"/>
                          <a:cs typeface="Arial"/>
                        </a:rPr>
                        <a:t>staff</a:t>
                      </a:r>
                      <a:r>
                        <a:rPr lang="en-US" sz="1600" b="0" spc="-45" dirty="0">
                          <a:solidFill>
                            <a:srgbClr val="000000"/>
                          </a:solidFill>
                          <a:latin typeface="Arial"/>
                          <a:cs typeface="Arial"/>
                        </a:rPr>
                        <a:t> </a:t>
                      </a:r>
                      <a:r>
                        <a:rPr lang="en-US" sz="1600" b="0" dirty="0">
                          <a:solidFill>
                            <a:srgbClr val="000000"/>
                          </a:solidFill>
                          <a:latin typeface="Arial"/>
                          <a:cs typeface="Arial"/>
                        </a:rPr>
                        <a:t>or</a:t>
                      </a:r>
                      <a:r>
                        <a:rPr lang="en-US" sz="1600" b="0" spc="-40" dirty="0">
                          <a:solidFill>
                            <a:srgbClr val="000000"/>
                          </a:solidFill>
                          <a:latin typeface="Arial"/>
                          <a:cs typeface="Arial"/>
                        </a:rPr>
                        <a:t> </a:t>
                      </a:r>
                      <a:r>
                        <a:rPr lang="en-US" sz="1600" b="0" dirty="0">
                          <a:solidFill>
                            <a:srgbClr val="000000"/>
                          </a:solidFill>
                          <a:latin typeface="Arial"/>
                          <a:cs typeface="Arial"/>
                        </a:rPr>
                        <a:t>poison</a:t>
                      </a:r>
                      <a:r>
                        <a:rPr lang="en-US" sz="1600" b="0" spc="-165" dirty="0">
                          <a:solidFill>
                            <a:srgbClr val="000000"/>
                          </a:solidFill>
                          <a:latin typeface="Arial"/>
                          <a:cs typeface="Arial"/>
                        </a:rPr>
                        <a:t> </a:t>
                      </a:r>
                      <a:r>
                        <a:rPr lang="en-US" sz="1600" b="0" spc="-5" dirty="0">
                          <a:solidFill>
                            <a:srgbClr val="000000"/>
                          </a:solidFill>
                          <a:latin typeface="Arial"/>
                          <a:cs typeface="Arial"/>
                        </a:rPr>
                        <a:t>control</a:t>
                      </a:r>
                      <a:endParaRPr sz="1600" dirty="0">
                        <a:latin typeface="Arial"/>
                        <a:cs typeface="Arial"/>
                      </a:endParaRPr>
                    </a:p>
                    <a:p>
                      <a:pPr marL="12700" marR="124460">
                        <a:lnSpc>
                          <a:spcPct val="100000"/>
                        </a:lnSpc>
                        <a:spcBef>
                          <a:spcPts val="1005"/>
                        </a:spcBef>
                      </a:pPr>
                      <a:r>
                        <a:rPr sz="1600" spc="-5" dirty="0">
                          <a:latin typeface="Arial"/>
                          <a:cs typeface="Arial"/>
                        </a:rPr>
                        <a:t>Psychiatric</a:t>
                      </a:r>
                      <a:r>
                        <a:rPr lang="en-US" sz="1600" spc="-5" dirty="0">
                          <a:latin typeface="Arial"/>
                          <a:cs typeface="Arial"/>
                        </a:rPr>
                        <a:t>- applies </a:t>
                      </a:r>
                      <a:r>
                        <a:rPr lang="en-US" sz="1600" spc="-15" dirty="0">
                          <a:latin typeface="Arial"/>
                          <a:cs typeface="Arial"/>
                        </a:rPr>
                        <a:t>when </a:t>
                      </a:r>
                      <a:r>
                        <a:rPr lang="en-US" sz="1600" dirty="0">
                          <a:latin typeface="Arial"/>
                          <a:cs typeface="Arial"/>
                        </a:rPr>
                        <a:t>an </a:t>
                      </a:r>
                      <a:r>
                        <a:rPr lang="en-US" sz="1600" spc="-5" dirty="0">
                          <a:latin typeface="Arial"/>
                          <a:cs typeface="Arial"/>
                        </a:rPr>
                        <a:t>individual </a:t>
                      </a:r>
                      <a:r>
                        <a:rPr lang="en-US" sz="1600" dirty="0">
                          <a:latin typeface="Arial"/>
                          <a:cs typeface="Arial"/>
                        </a:rPr>
                        <a:t>has a </a:t>
                      </a:r>
                      <a:r>
                        <a:rPr lang="en-US" sz="1600" spc="-10" dirty="0">
                          <a:latin typeface="Arial"/>
                          <a:cs typeface="Arial"/>
                        </a:rPr>
                        <a:t>psychiatric </a:t>
                      </a:r>
                      <a:r>
                        <a:rPr lang="en-US" sz="1600" spc="-5" dirty="0">
                          <a:latin typeface="Arial"/>
                          <a:cs typeface="Arial"/>
                        </a:rPr>
                        <a:t>emergency.</a:t>
                      </a:r>
                      <a:endParaRPr lang="en-US" sz="1600" dirty="0">
                        <a:latin typeface="Arial"/>
                        <a:cs typeface="Arial"/>
                      </a:endParaRPr>
                    </a:p>
                    <a:p>
                      <a:pPr marL="297180" marR="5080" indent="-284480">
                        <a:lnSpc>
                          <a:spcPct val="100000"/>
                        </a:lnSpc>
                        <a:spcBef>
                          <a:spcPts val="390"/>
                        </a:spcBef>
                        <a:buChar char="•"/>
                        <a:tabLst>
                          <a:tab pos="297180" algn="l"/>
                          <a:tab pos="297815" algn="l"/>
                        </a:tabLst>
                      </a:pPr>
                      <a:r>
                        <a:rPr lang="en-US" sz="1600" dirty="0">
                          <a:latin typeface="Arial"/>
                          <a:cs typeface="Arial"/>
                        </a:rPr>
                        <a:t>Mobile</a:t>
                      </a:r>
                      <a:r>
                        <a:rPr lang="en-US" sz="1600" spc="-60" dirty="0">
                          <a:latin typeface="Arial"/>
                          <a:cs typeface="Arial"/>
                        </a:rPr>
                        <a:t> </a:t>
                      </a:r>
                      <a:r>
                        <a:rPr lang="en-US" sz="1600" dirty="0">
                          <a:latin typeface="Arial"/>
                          <a:cs typeface="Arial"/>
                        </a:rPr>
                        <a:t>Crisis</a:t>
                      </a:r>
                      <a:r>
                        <a:rPr lang="en-US" sz="1600" spc="-45" dirty="0">
                          <a:latin typeface="Arial"/>
                          <a:cs typeface="Arial"/>
                        </a:rPr>
                        <a:t> </a:t>
                      </a:r>
                      <a:r>
                        <a:rPr lang="en-US" sz="1600" spc="-70" dirty="0">
                          <a:latin typeface="Arial"/>
                          <a:cs typeface="Arial"/>
                        </a:rPr>
                        <a:t>Team</a:t>
                      </a:r>
                      <a:r>
                        <a:rPr lang="en-US" sz="1600" spc="-125" dirty="0">
                          <a:latin typeface="Arial"/>
                          <a:cs typeface="Arial"/>
                        </a:rPr>
                        <a:t> </a:t>
                      </a:r>
                      <a:r>
                        <a:rPr lang="en-US" sz="1600" spc="-5" dirty="0">
                          <a:latin typeface="Arial"/>
                          <a:cs typeface="Arial"/>
                        </a:rPr>
                        <a:t>(CBHI)</a:t>
                      </a:r>
                      <a:r>
                        <a:rPr lang="en-US" sz="1600" spc="-50" dirty="0">
                          <a:latin typeface="Arial"/>
                          <a:cs typeface="Arial"/>
                        </a:rPr>
                        <a:t> </a:t>
                      </a:r>
                      <a:r>
                        <a:rPr lang="en-US" sz="1600" dirty="0">
                          <a:latin typeface="Arial"/>
                          <a:cs typeface="Arial"/>
                        </a:rPr>
                        <a:t>is</a:t>
                      </a:r>
                      <a:r>
                        <a:rPr lang="en-US" sz="1600" spc="-10" dirty="0">
                          <a:latin typeface="Arial"/>
                          <a:cs typeface="Arial"/>
                        </a:rPr>
                        <a:t> </a:t>
                      </a:r>
                      <a:r>
                        <a:rPr lang="en-US" sz="1600" dirty="0">
                          <a:latin typeface="Arial"/>
                          <a:cs typeface="Arial"/>
                        </a:rPr>
                        <a:t>called</a:t>
                      </a:r>
                      <a:r>
                        <a:rPr lang="en-US" sz="1600" spc="-40" dirty="0">
                          <a:latin typeface="Arial"/>
                          <a:cs typeface="Arial"/>
                        </a:rPr>
                        <a:t> </a:t>
                      </a:r>
                      <a:r>
                        <a:rPr lang="en-US" sz="1600" spc="-5" dirty="0">
                          <a:latin typeface="Arial"/>
                          <a:cs typeface="Arial"/>
                        </a:rPr>
                        <a:t>while</a:t>
                      </a:r>
                      <a:r>
                        <a:rPr lang="en-US" sz="1600" spc="-110" dirty="0">
                          <a:latin typeface="Arial"/>
                          <a:cs typeface="Arial"/>
                        </a:rPr>
                        <a:t> </a:t>
                      </a:r>
                      <a:r>
                        <a:rPr lang="en-US" sz="1600" dirty="0">
                          <a:latin typeface="Arial"/>
                          <a:cs typeface="Arial"/>
                        </a:rPr>
                        <a:t>a  child is </a:t>
                      </a:r>
                      <a:r>
                        <a:rPr lang="en-US" sz="1600" spc="-5" dirty="0">
                          <a:latin typeface="Arial"/>
                          <a:cs typeface="Arial"/>
                        </a:rPr>
                        <a:t>receiving </a:t>
                      </a:r>
                      <a:r>
                        <a:rPr lang="en-US" sz="1600" spc="-20" dirty="0">
                          <a:latin typeface="Arial"/>
                          <a:cs typeface="Arial"/>
                        </a:rPr>
                        <a:t>waiver </a:t>
                      </a:r>
                      <a:r>
                        <a:rPr lang="en-US" sz="1600" spc="-5" dirty="0">
                          <a:latin typeface="Arial"/>
                          <a:cs typeface="Arial"/>
                        </a:rPr>
                        <a:t>services. T</a:t>
                      </a:r>
                      <a:r>
                        <a:rPr lang="en-US" sz="1600" dirty="0">
                          <a:latin typeface="Arial"/>
                          <a:cs typeface="Arial"/>
                        </a:rPr>
                        <a:t>his  should be </a:t>
                      </a:r>
                      <a:r>
                        <a:rPr lang="en-US" sz="1600" spc="-5" dirty="0">
                          <a:latin typeface="Arial"/>
                          <a:cs typeface="Arial"/>
                        </a:rPr>
                        <a:t>reported </a:t>
                      </a:r>
                      <a:r>
                        <a:rPr lang="en-US" sz="1600" dirty="0">
                          <a:latin typeface="Arial"/>
                          <a:cs typeface="Arial"/>
                        </a:rPr>
                        <a:t>in </a:t>
                      </a:r>
                      <a:r>
                        <a:rPr lang="en-US" sz="1600" spc="-5" dirty="0">
                          <a:latin typeface="Arial"/>
                          <a:cs typeface="Arial"/>
                        </a:rPr>
                        <a:t>HCSIS </a:t>
                      </a:r>
                      <a:r>
                        <a:rPr lang="en-US" sz="1600" dirty="0">
                          <a:latin typeface="Arial"/>
                          <a:cs typeface="Arial"/>
                        </a:rPr>
                        <a:t>“Psychiatric  </a:t>
                      </a:r>
                      <a:r>
                        <a:rPr lang="en-US" sz="1600" spc="-10" dirty="0">
                          <a:latin typeface="Arial"/>
                          <a:cs typeface="Arial"/>
                        </a:rPr>
                        <a:t>Intervention </a:t>
                      </a:r>
                      <a:r>
                        <a:rPr lang="en-US" sz="1600" dirty="0">
                          <a:latin typeface="Arial"/>
                          <a:cs typeface="Arial"/>
                        </a:rPr>
                        <a:t>not </a:t>
                      </a:r>
                      <a:r>
                        <a:rPr lang="en-US" sz="1600" spc="-5" dirty="0">
                          <a:latin typeface="Arial"/>
                          <a:cs typeface="Arial"/>
                        </a:rPr>
                        <a:t>Requiring </a:t>
                      </a:r>
                      <a:r>
                        <a:rPr lang="en-US" sz="1600" dirty="0">
                          <a:latin typeface="Arial"/>
                          <a:cs typeface="Arial"/>
                        </a:rPr>
                        <a:t>a </a:t>
                      </a:r>
                      <a:r>
                        <a:rPr lang="en-US" sz="1600" spc="-5" dirty="0">
                          <a:latin typeface="Arial"/>
                          <a:cs typeface="Arial"/>
                        </a:rPr>
                        <a:t>Hospital</a:t>
                      </a:r>
                      <a:r>
                        <a:rPr lang="en-US" sz="1600" spc="-229" dirty="0">
                          <a:latin typeface="Arial"/>
                          <a:cs typeface="Arial"/>
                        </a:rPr>
                        <a:t> </a:t>
                      </a:r>
                      <a:r>
                        <a:rPr lang="en-US" sz="1600" spc="-5" dirty="0">
                          <a:latin typeface="Arial"/>
                          <a:cs typeface="Arial"/>
                        </a:rPr>
                        <a:t>Visit”</a:t>
                      </a:r>
                    </a:p>
                    <a:p>
                      <a:pPr marL="297180" marR="5080" indent="-284480">
                        <a:lnSpc>
                          <a:spcPct val="100000"/>
                        </a:lnSpc>
                        <a:spcBef>
                          <a:spcPts val="390"/>
                        </a:spcBef>
                        <a:buChar char="•"/>
                        <a:tabLst>
                          <a:tab pos="297180" algn="l"/>
                          <a:tab pos="297815" algn="l"/>
                        </a:tabLst>
                      </a:pPr>
                      <a:endParaRPr lang="en-US" sz="1600" spc="-5" dirty="0">
                        <a:latin typeface="Arial"/>
                        <a:cs typeface="Arial"/>
                      </a:endParaRPr>
                    </a:p>
                  </a:txBody>
                  <a:tcPr marL="0" marR="0" marT="24130" marB="0"/>
                </a:tc>
                <a:extLst>
                  <a:ext uri="{0D108BD9-81ED-4DB2-BD59-A6C34878D82A}">
                    <a16:rowId xmlns:a16="http://schemas.microsoft.com/office/drawing/2014/main" val="10003"/>
                  </a:ext>
                </a:extLst>
              </a:tr>
              <a:tr h="362712">
                <a:tc>
                  <a:txBody>
                    <a:bodyPr/>
                    <a:lstStyle/>
                    <a:p>
                      <a:pPr algn="ctr">
                        <a:lnSpc>
                          <a:spcPct val="100000"/>
                        </a:lnSpc>
                        <a:spcBef>
                          <a:spcPts val="41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dirty="0">
                        <a:latin typeface="Arial"/>
                        <a:cs typeface="Arial"/>
                      </a:endParaRPr>
                    </a:p>
                  </a:txBody>
                  <a:tcPr marL="0" marR="0" marT="52705" marB="0">
                    <a:solidFill>
                      <a:srgbClr val="001F5F"/>
                    </a:solidFill>
                  </a:tcPr>
                </a:tc>
                <a:extLst>
                  <a:ext uri="{0D108BD9-81ED-4DB2-BD59-A6C34878D82A}">
                    <a16:rowId xmlns:a16="http://schemas.microsoft.com/office/drawing/2014/main" val="10004"/>
                  </a:ext>
                </a:extLst>
              </a:tr>
              <a:tr h="514848">
                <a:tc>
                  <a:txBody>
                    <a:bodyPr/>
                    <a:lstStyle/>
                    <a:p>
                      <a:pPr marL="383540" indent="-284480">
                        <a:lnSpc>
                          <a:spcPct val="100000"/>
                        </a:lnSpc>
                        <a:spcBef>
                          <a:spcPts val="195"/>
                        </a:spcBef>
                        <a:buChar char="•"/>
                        <a:tabLst>
                          <a:tab pos="383540" algn="l"/>
                          <a:tab pos="384175" algn="l"/>
                        </a:tabLst>
                      </a:pPr>
                      <a:r>
                        <a:rPr sz="1600" dirty="0">
                          <a:latin typeface="Arial"/>
                          <a:cs typeface="Arial"/>
                        </a:rPr>
                        <a:t>All </a:t>
                      </a:r>
                      <a:r>
                        <a:rPr sz="1600" spc="-5" dirty="0">
                          <a:latin typeface="Arial"/>
                          <a:cs typeface="Arial"/>
                        </a:rPr>
                        <a:t>medical or psychiatric </a:t>
                      </a:r>
                      <a:r>
                        <a:rPr sz="1600" spc="-10" dirty="0">
                          <a:latin typeface="Arial"/>
                          <a:cs typeface="Arial"/>
                        </a:rPr>
                        <a:t>intervention </a:t>
                      </a:r>
                      <a:r>
                        <a:rPr sz="1600" spc="-5" dirty="0">
                          <a:latin typeface="Arial"/>
                          <a:cs typeface="Arial"/>
                        </a:rPr>
                        <a:t>not requiring a hospital visit incidents default to</a:t>
                      </a:r>
                      <a:r>
                        <a:rPr sz="1600" spc="-155" dirty="0">
                          <a:latin typeface="Arial"/>
                          <a:cs typeface="Arial"/>
                        </a:rPr>
                        <a:t> </a:t>
                      </a:r>
                      <a:r>
                        <a:rPr sz="1600" spc="-5" dirty="0">
                          <a:latin typeface="Arial"/>
                          <a:cs typeface="Arial"/>
                        </a:rPr>
                        <a:t>a</a:t>
                      </a:r>
                      <a:endParaRPr sz="1600" dirty="0">
                        <a:latin typeface="Arial"/>
                        <a:cs typeface="Arial"/>
                      </a:endParaRPr>
                    </a:p>
                    <a:p>
                      <a:pPr marL="383540">
                        <a:lnSpc>
                          <a:spcPct val="100000"/>
                        </a:lnSpc>
                      </a:pPr>
                      <a:r>
                        <a:rPr sz="1600" u="heavy" dirty="0">
                          <a:latin typeface="Arial"/>
                          <a:cs typeface="Arial"/>
                        </a:rPr>
                        <a:t>minor</a:t>
                      </a:r>
                      <a:r>
                        <a:rPr sz="1600" u="none" baseline="0" dirty="0">
                          <a:latin typeface="Arial"/>
                          <a:cs typeface="Arial"/>
                        </a:rPr>
                        <a:t> </a:t>
                      </a:r>
                      <a:r>
                        <a:rPr sz="1600" spc="-5" dirty="0">
                          <a:latin typeface="Arial"/>
                          <a:cs typeface="Arial"/>
                        </a:rPr>
                        <a:t>level of</a:t>
                      </a:r>
                      <a:r>
                        <a:rPr sz="1600" spc="-155"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6722109" cy="382270"/>
          </a:xfrm>
          <a:prstGeom prst="rect">
            <a:avLst/>
          </a:prstGeom>
        </p:spPr>
        <p:txBody>
          <a:bodyPr vert="horz" wrap="square" lIns="0" tIns="0" rIns="0" bIns="0" rtlCol="0">
            <a:spAutoFit/>
          </a:bodyPr>
          <a:lstStyle/>
          <a:p>
            <a:pPr marL="12700">
              <a:lnSpc>
                <a:spcPct val="100000"/>
              </a:lnSpc>
            </a:pPr>
            <a:r>
              <a:rPr spc="-5" dirty="0"/>
              <a:t>Individual </a:t>
            </a:r>
            <a:r>
              <a:rPr dirty="0"/>
              <a:t>Incident: Inappropriate </a:t>
            </a:r>
            <a:r>
              <a:rPr spc="-20" dirty="0"/>
              <a:t>Sexual</a:t>
            </a:r>
            <a:r>
              <a:rPr spc="-15" dirty="0"/>
              <a:t> </a:t>
            </a:r>
            <a:r>
              <a:rPr spc="-5" dirty="0"/>
              <a:t>Behavior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35</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1055715437"/>
              </p:ext>
            </p:extLst>
          </p:nvPr>
        </p:nvGraphicFramePr>
        <p:xfrm>
          <a:off x="403859" y="1242060"/>
          <a:ext cx="8336280" cy="4841483"/>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1101852">
                <a:tc>
                  <a:txBody>
                    <a:bodyPr/>
                    <a:lstStyle/>
                    <a:p>
                      <a:pPr marL="383540" indent="-284480">
                        <a:lnSpc>
                          <a:spcPct val="100000"/>
                        </a:lnSpc>
                        <a:spcBef>
                          <a:spcPts val="190"/>
                        </a:spcBef>
                        <a:buChar char="•"/>
                        <a:tabLst>
                          <a:tab pos="383540" algn="l"/>
                          <a:tab pos="384175" algn="l"/>
                        </a:tabLst>
                      </a:pPr>
                      <a:r>
                        <a:rPr sz="1600" spc="-5" dirty="0">
                          <a:latin typeface="Arial"/>
                          <a:cs typeface="Arial"/>
                        </a:rPr>
                        <a:t>Unwanted advance, contact or activity occurs or credible threats of rape or</a:t>
                      </a:r>
                      <a:r>
                        <a:rPr sz="1600" spc="-80" dirty="0">
                          <a:latin typeface="Arial"/>
                          <a:cs typeface="Arial"/>
                        </a:rPr>
                        <a:t> </a:t>
                      </a:r>
                      <a:r>
                        <a:rPr sz="1600" spc="-5" dirty="0">
                          <a:latin typeface="Arial"/>
                          <a:cs typeface="Arial"/>
                        </a:rPr>
                        <a:t>violent</a:t>
                      </a:r>
                      <a:endParaRPr sz="1600">
                        <a:latin typeface="Arial"/>
                        <a:cs typeface="Arial"/>
                      </a:endParaRPr>
                    </a:p>
                    <a:p>
                      <a:pPr marL="383540">
                        <a:lnSpc>
                          <a:spcPct val="100000"/>
                        </a:lnSpc>
                      </a:pPr>
                      <a:r>
                        <a:rPr sz="1600" spc="-5" dirty="0">
                          <a:latin typeface="Arial"/>
                          <a:cs typeface="Arial"/>
                        </a:rPr>
                        <a:t>sexual </a:t>
                      </a:r>
                      <a:r>
                        <a:rPr sz="1600" dirty="0">
                          <a:latin typeface="Arial"/>
                          <a:cs typeface="Arial"/>
                        </a:rPr>
                        <a:t>activity </a:t>
                      </a:r>
                      <a:r>
                        <a:rPr sz="1600" spc="-5" dirty="0">
                          <a:latin typeface="Arial"/>
                          <a:cs typeface="Arial"/>
                        </a:rPr>
                        <a:t>are</a:t>
                      </a:r>
                      <a:r>
                        <a:rPr sz="1600" spc="-160" dirty="0">
                          <a:latin typeface="Arial"/>
                          <a:cs typeface="Arial"/>
                        </a:rPr>
                        <a:t> </a:t>
                      </a:r>
                      <a:r>
                        <a:rPr sz="1600" spc="-5" dirty="0">
                          <a:latin typeface="Arial"/>
                          <a:cs typeface="Arial"/>
                        </a:rPr>
                        <a:t>made</a:t>
                      </a:r>
                      <a:endParaRPr sz="1600">
                        <a:latin typeface="Arial"/>
                        <a:cs typeface="Arial"/>
                      </a:endParaRPr>
                    </a:p>
                  </a:txBody>
                  <a:tcPr marL="0" marR="0" marT="24130" marB="0"/>
                </a:tc>
                <a:extLst>
                  <a:ext uri="{0D108BD9-81ED-4DB2-BD59-A6C34878D82A}">
                    <a16:rowId xmlns:a16="http://schemas.microsoft.com/office/drawing/2014/main" val="10001"/>
                  </a:ext>
                </a:extLst>
              </a:tr>
              <a:tr h="358140">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2157984">
                <a:tc>
                  <a:txBody>
                    <a:bodyPr/>
                    <a:lstStyle/>
                    <a:p>
                      <a:pPr marL="383540" indent="-284480">
                        <a:lnSpc>
                          <a:spcPct val="100000"/>
                        </a:lnSpc>
                        <a:spcBef>
                          <a:spcPts val="190"/>
                        </a:spcBef>
                        <a:buChar char="•"/>
                        <a:tabLst>
                          <a:tab pos="383540" algn="l"/>
                          <a:tab pos="384175" algn="l"/>
                        </a:tabLst>
                      </a:pPr>
                      <a:r>
                        <a:rPr sz="1600" spc="-5" dirty="0">
                          <a:latin typeface="Arial"/>
                          <a:cs typeface="Arial"/>
                        </a:rPr>
                        <a:t>Aggressive Sexual Behavior - Alleged</a:t>
                      </a:r>
                      <a:r>
                        <a:rPr sz="1600" spc="-105" dirty="0">
                          <a:latin typeface="Arial"/>
                          <a:cs typeface="Arial"/>
                        </a:rPr>
                        <a:t> </a:t>
                      </a:r>
                      <a:r>
                        <a:rPr sz="1600" spc="-10" dirty="0">
                          <a:latin typeface="Arial"/>
                          <a:cs typeface="Arial"/>
                        </a:rPr>
                        <a:t>Victim</a:t>
                      </a:r>
                      <a:endParaRPr sz="1600" dirty="0">
                        <a:latin typeface="Arial"/>
                        <a:cs typeface="Arial"/>
                      </a:endParaRPr>
                    </a:p>
                    <a:p>
                      <a:pPr marL="383540" indent="-284480">
                        <a:lnSpc>
                          <a:spcPct val="100000"/>
                        </a:lnSpc>
                        <a:spcBef>
                          <a:spcPts val="395"/>
                        </a:spcBef>
                        <a:buChar char="•"/>
                        <a:tabLst>
                          <a:tab pos="383540" algn="l"/>
                          <a:tab pos="384175" algn="l"/>
                        </a:tabLst>
                      </a:pPr>
                      <a:r>
                        <a:rPr sz="1600" spc="-5" dirty="0">
                          <a:latin typeface="Arial"/>
                          <a:cs typeface="Arial"/>
                        </a:rPr>
                        <a:t>Aggressive Sexual Behavior - Alleged</a:t>
                      </a:r>
                      <a:r>
                        <a:rPr sz="1600" spc="-110" dirty="0">
                          <a:latin typeface="Arial"/>
                          <a:cs typeface="Arial"/>
                        </a:rPr>
                        <a:t> </a:t>
                      </a:r>
                      <a:r>
                        <a:rPr sz="1600" spc="-5" dirty="0">
                          <a:latin typeface="Arial"/>
                          <a:cs typeface="Arial"/>
                        </a:rPr>
                        <a:t>Perpetrator</a:t>
                      </a:r>
                      <a:endParaRPr sz="1600" dirty="0">
                        <a:latin typeface="Arial"/>
                        <a:cs typeface="Arial"/>
                      </a:endParaRPr>
                    </a:p>
                    <a:p>
                      <a:pPr marL="383540" indent="-284480">
                        <a:lnSpc>
                          <a:spcPct val="100000"/>
                        </a:lnSpc>
                        <a:spcBef>
                          <a:spcPts val="390"/>
                        </a:spcBef>
                        <a:buChar char="•"/>
                        <a:tabLst>
                          <a:tab pos="383540" algn="l"/>
                          <a:tab pos="384175" algn="l"/>
                        </a:tabLst>
                      </a:pPr>
                      <a:r>
                        <a:rPr sz="1600" spc="-5" dirty="0">
                          <a:latin typeface="Arial"/>
                          <a:cs typeface="Arial"/>
                        </a:rPr>
                        <a:t>Sexual Misbehavior - Alleged</a:t>
                      </a:r>
                      <a:r>
                        <a:rPr sz="1600" spc="-110" dirty="0">
                          <a:latin typeface="Arial"/>
                          <a:cs typeface="Arial"/>
                        </a:rPr>
                        <a:t> </a:t>
                      </a:r>
                      <a:r>
                        <a:rPr sz="1600" spc="-10" dirty="0">
                          <a:latin typeface="Arial"/>
                          <a:cs typeface="Arial"/>
                        </a:rPr>
                        <a:t>Victim</a:t>
                      </a:r>
                      <a:endParaRPr sz="1600" dirty="0">
                        <a:latin typeface="Arial"/>
                        <a:cs typeface="Arial"/>
                      </a:endParaRPr>
                    </a:p>
                    <a:p>
                      <a:pPr marL="383540" indent="-284480">
                        <a:lnSpc>
                          <a:spcPct val="100000"/>
                        </a:lnSpc>
                        <a:spcBef>
                          <a:spcPts val="405"/>
                        </a:spcBef>
                        <a:buChar char="•"/>
                        <a:tabLst>
                          <a:tab pos="383540" algn="l"/>
                          <a:tab pos="384175" algn="l"/>
                        </a:tabLst>
                      </a:pPr>
                      <a:r>
                        <a:rPr sz="1600" spc="-5" dirty="0">
                          <a:latin typeface="Arial"/>
                          <a:cs typeface="Arial"/>
                        </a:rPr>
                        <a:t>Sexual Misbehavior - Alleged</a:t>
                      </a:r>
                      <a:r>
                        <a:rPr sz="1600" spc="-120" dirty="0">
                          <a:latin typeface="Arial"/>
                          <a:cs typeface="Arial"/>
                        </a:rPr>
                        <a:t> </a:t>
                      </a:r>
                      <a:r>
                        <a:rPr sz="1600" spc="-5" dirty="0">
                          <a:latin typeface="Arial"/>
                          <a:cs typeface="Arial"/>
                        </a:rPr>
                        <a:t>Perpetrator</a:t>
                      </a:r>
                      <a:endParaRPr sz="1600" dirty="0">
                        <a:latin typeface="Arial"/>
                        <a:cs typeface="Arial"/>
                      </a:endParaRPr>
                    </a:p>
                  </a:txBody>
                  <a:tcPr marL="0" marR="0" marT="24130" marB="0"/>
                </a:tc>
                <a:extLst>
                  <a:ext uri="{0D108BD9-81ED-4DB2-BD59-A6C34878D82A}">
                    <a16:rowId xmlns:a16="http://schemas.microsoft.com/office/drawing/2014/main" val="10003"/>
                  </a:ext>
                </a:extLst>
              </a:tr>
              <a:tr h="358139">
                <a:tc>
                  <a:txBody>
                    <a:bodyPr/>
                    <a:lstStyle/>
                    <a:p>
                      <a:pPr algn="ctr">
                        <a:lnSpc>
                          <a:spcPct val="100000"/>
                        </a:lnSpc>
                        <a:spcBef>
                          <a:spcPts val="380"/>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48260" marB="0">
                    <a:solidFill>
                      <a:srgbClr val="001F5F"/>
                    </a:solidFill>
                  </a:tcPr>
                </a:tc>
                <a:extLst>
                  <a:ext uri="{0D108BD9-81ED-4DB2-BD59-A6C34878D82A}">
                    <a16:rowId xmlns:a16="http://schemas.microsoft.com/office/drawing/2014/main" val="10004"/>
                  </a:ext>
                </a:extLst>
              </a:tr>
              <a:tr h="514848">
                <a:tc>
                  <a:txBody>
                    <a:bodyPr/>
                    <a:lstStyle/>
                    <a:p>
                      <a:pPr marL="383540" indent="-284480">
                        <a:lnSpc>
                          <a:spcPct val="100000"/>
                        </a:lnSpc>
                        <a:spcBef>
                          <a:spcPts val="195"/>
                        </a:spcBef>
                        <a:buClr>
                          <a:srgbClr val="091D5D"/>
                        </a:buClr>
                        <a:buChar char="•"/>
                        <a:tabLst>
                          <a:tab pos="383540" algn="l"/>
                          <a:tab pos="384175" algn="l"/>
                        </a:tabLst>
                      </a:pPr>
                      <a:r>
                        <a:rPr sz="1600" spc="-5" dirty="0">
                          <a:latin typeface="Arial"/>
                          <a:cs typeface="Arial"/>
                        </a:rPr>
                        <a:t>Aggressive sexual behavior </a:t>
                      </a:r>
                      <a:r>
                        <a:rPr sz="1600" spc="-10" dirty="0">
                          <a:latin typeface="Arial"/>
                          <a:cs typeface="Arial"/>
                        </a:rPr>
                        <a:t>incidents </a:t>
                      </a:r>
                      <a:r>
                        <a:rPr sz="1600" spc="-5" dirty="0">
                          <a:latin typeface="Arial"/>
                          <a:cs typeface="Arial"/>
                        </a:rPr>
                        <a:t>require a </a:t>
                      </a:r>
                      <a:r>
                        <a:rPr sz="1600" u="heavy" spc="-5" dirty="0">
                          <a:latin typeface="Arial"/>
                          <a:cs typeface="Arial"/>
                        </a:rPr>
                        <a:t>major</a:t>
                      </a:r>
                      <a:r>
                        <a:rPr sz="1600" u="none" spc="-5" baseline="0" dirty="0">
                          <a:latin typeface="Arial"/>
                          <a:cs typeface="Arial"/>
                        </a:rPr>
                        <a:t> </a:t>
                      </a:r>
                      <a:r>
                        <a:rPr sz="1600" spc="-5" dirty="0">
                          <a:latin typeface="Arial"/>
                          <a:cs typeface="Arial"/>
                        </a:rPr>
                        <a:t>level of review and</a:t>
                      </a:r>
                      <a:r>
                        <a:rPr sz="1600" spc="-135" dirty="0">
                          <a:latin typeface="Arial"/>
                          <a:cs typeface="Arial"/>
                        </a:rPr>
                        <a:t> </a:t>
                      </a:r>
                      <a:r>
                        <a:rPr sz="1600" spc="-5" dirty="0">
                          <a:latin typeface="Arial"/>
                          <a:cs typeface="Arial"/>
                        </a:rPr>
                        <a:t>sexual</a:t>
                      </a:r>
                      <a:endParaRPr sz="1600" dirty="0">
                        <a:latin typeface="Arial"/>
                        <a:cs typeface="Arial"/>
                      </a:endParaRPr>
                    </a:p>
                    <a:p>
                      <a:pPr marL="383540">
                        <a:lnSpc>
                          <a:spcPct val="100000"/>
                        </a:lnSpc>
                      </a:pPr>
                      <a:r>
                        <a:rPr sz="1600" spc="-5" dirty="0">
                          <a:latin typeface="Arial"/>
                          <a:cs typeface="Arial"/>
                        </a:rPr>
                        <a:t>misbehavior incidents default to a </a:t>
                      </a:r>
                      <a:r>
                        <a:rPr sz="1600" u="heavy" spc="-5" dirty="0">
                          <a:latin typeface="Arial"/>
                          <a:cs typeface="Arial"/>
                        </a:rPr>
                        <a:t>minor</a:t>
                      </a:r>
                      <a:r>
                        <a:rPr sz="1600" u="none" spc="-5" baseline="0" dirty="0">
                          <a:latin typeface="Arial"/>
                          <a:cs typeface="Arial"/>
                        </a:rPr>
                        <a:t> </a:t>
                      </a:r>
                      <a:r>
                        <a:rPr sz="1600" spc="-5" dirty="0">
                          <a:latin typeface="Arial"/>
                          <a:cs typeface="Arial"/>
                        </a:rPr>
                        <a:t>level of</a:t>
                      </a:r>
                      <a:r>
                        <a:rPr sz="1600" spc="5"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6707505" cy="382270"/>
          </a:xfrm>
          <a:prstGeom prst="rect">
            <a:avLst/>
          </a:prstGeom>
        </p:spPr>
        <p:txBody>
          <a:bodyPr vert="horz" wrap="square" lIns="0" tIns="0" rIns="0" bIns="0" rtlCol="0">
            <a:spAutoFit/>
          </a:bodyPr>
          <a:lstStyle/>
          <a:p>
            <a:pPr marL="12700">
              <a:lnSpc>
                <a:spcPct val="100000"/>
              </a:lnSpc>
            </a:pPr>
            <a:r>
              <a:rPr spc="-5" dirty="0"/>
              <a:t>Individual </a:t>
            </a:r>
            <a:r>
              <a:rPr dirty="0"/>
              <a:t>Incident: </a:t>
            </a:r>
            <a:r>
              <a:rPr spc="-5" dirty="0"/>
              <a:t>Significant Behavioral</a:t>
            </a:r>
            <a:r>
              <a:rPr dirty="0"/>
              <a:t> </a:t>
            </a:r>
            <a:r>
              <a:rPr spc="-5" dirty="0"/>
              <a:t>Incident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36</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3919478861"/>
              </p:ext>
            </p:extLst>
          </p:nvPr>
        </p:nvGraphicFramePr>
        <p:xfrm>
          <a:off x="403859" y="1242060"/>
          <a:ext cx="8336280" cy="4597578"/>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2095500">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Behavioral episodes occurs that could result in serious</a:t>
                      </a:r>
                      <a:r>
                        <a:rPr sz="1600" spc="-50" dirty="0">
                          <a:latin typeface="Arial"/>
                          <a:cs typeface="Arial"/>
                        </a:rPr>
                        <a:t> </a:t>
                      </a:r>
                      <a:r>
                        <a:rPr sz="1600" spc="-5" dirty="0">
                          <a:latin typeface="Arial"/>
                          <a:cs typeface="Arial"/>
                        </a:rPr>
                        <a:t>harm</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5" dirty="0">
                          <a:latin typeface="Arial"/>
                          <a:cs typeface="Arial"/>
                        </a:rPr>
                        <a:t>Behavior that can cause public disturbance or a</a:t>
                      </a:r>
                      <a:r>
                        <a:rPr sz="1600" spc="-50" dirty="0">
                          <a:latin typeface="Arial"/>
                          <a:cs typeface="Arial"/>
                        </a:rPr>
                        <a:t> </a:t>
                      </a:r>
                      <a:r>
                        <a:rPr sz="1600" spc="-5" dirty="0">
                          <a:latin typeface="Arial"/>
                          <a:cs typeface="Arial"/>
                        </a:rPr>
                        <a:t>scene</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5" dirty="0">
                          <a:latin typeface="Arial"/>
                          <a:cs typeface="Arial"/>
                        </a:rPr>
                        <a:t>Behavior that involves the</a:t>
                      </a:r>
                      <a:r>
                        <a:rPr sz="1600" spc="-120" dirty="0">
                          <a:latin typeface="Arial"/>
                          <a:cs typeface="Arial"/>
                        </a:rPr>
                        <a:t> </a:t>
                      </a:r>
                      <a:r>
                        <a:rPr sz="1600" spc="-5" dirty="0">
                          <a:latin typeface="Arial"/>
                          <a:cs typeface="Arial"/>
                        </a:rPr>
                        <a:t>police</a:t>
                      </a:r>
                      <a:endParaRPr sz="1600">
                        <a:latin typeface="Arial"/>
                        <a:cs typeface="Arial"/>
                      </a:endParaRPr>
                    </a:p>
                    <a:p>
                      <a:pPr marL="383540" marR="661670" indent="-284480">
                        <a:lnSpc>
                          <a:spcPct val="100000"/>
                        </a:lnSpc>
                        <a:spcBef>
                          <a:spcPts val="405"/>
                        </a:spcBef>
                        <a:buClr>
                          <a:srgbClr val="091D5D"/>
                        </a:buClr>
                        <a:buChar char="•"/>
                        <a:tabLst>
                          <a:tab pos="383540" algn="l"/>
                          <a:tab pos="384175" algn="l"/>
                        </a:tabLst>
                      </a:pPr>
                      <a:r>
                        <a:rPr sz="1600" spc="-5" dirty="0">
                          <a:latin typeface="Arial"/>
                          <a:cs typeface="Arial"/>
                        </a:rPr>
                        <a:t>This can be a difficult category to determine whether or not the incident should be  reported, so review the “HCSIS Decision Tree” </a:t>
                      </a:r>
                      <a:r>
                        <a:rPr sz="1600" dirty="0">
                          <a:latin typeface="Arial"/>
                          <a:cs typeface="Arial"/>
                        </a:rPr>
                        <a:t>in</a:t>
                      </a:r>
                      <a:r>
                        <a:rPr sz="1600" spc="-5" dirty="0">
                          <a:latin typeface="Arial"/>
                          <a:cs typeface="Arial"/>
                        </a:rPr>
                        <a:t> References</a:t>
                      </a:r>
                      <a:endParaRPr sz="1600">
                        <a:latin typeface="Arial"/>
                        <a:cs typeface="Arial"/>
                      </a:endParaRPr>
                    </a:p>
                    <a:p>
                      <a:pPr marL="841375" lvl="1" indent="-285115">
                        <a:lnSpc>
                          <a:spcPct val="100000"/>
                        </a:lnSpc>
                        <a:spcBef>
                          <a:spcPts val="390"/>
                        </a:spcBef>
                        <a:buClr>
                          <a:srgbClr val="091D5D"/>
                        </a:buClr>
                        <a:buChar char="–"/>
                        <a:tabLst>
                          <a:tab pos="841375" algn="l"/>
                          <a:tab pos="842010" algn="l"/>
                        </a:tabLst>
                      </a:pPr>
                      <a:r>
                        <a:rPr sz="1600" spc="-5" dirty="0">
                          <a:latin typeface="Arial"/>
                          <a:cs typeface="Arial"/>
                        </a:rPr>
                        <a:t>Questions to help </a:t>
                      </a:r>
                      <a:r>
                        <a:rPr sz="1600" dirty="0">
                          <a:latin typeface="Arial"/>
                          <a:cs typeface="Arial"/>
                        </a:rPr>
                        <a:t>in</a:t>
                      </a:r>
                      <a:r>
                        <a:rPr sz="1600" spc="-85" dirty="0">
                          <a:latin typeface="Arial"/>
                          <a:cs typeface="Arial"/>
                        </a:rPr>
                        <a:t> </a:t>
                      </a:r>
                      <a:r>
                        <a:rPr sz="1600" spc="-5" dirty="0">
                          <a:latin typeface="Arial"/>
                          <a:cs typeface="Arial"/>
                        </a:rPr>
                        <a:t>determination</a:t>
                      </a:r>
                      <a:endParaRPr sz="1600">
                        <a:latin typeface="Arial"/>
                        <a:cs typeface="Arial"/>
                      </a:endParaRPr>
                    </a:p>
                    <a:p>
                      <a:pPr marL="841375" lvl="1" indent="-285115">
                        <a:lnSpc>
                          <a:spcPct val="100000"/>
                        </a:lnSpc>
                        <a:spcBef>
                          <a:spcPts val="395"/>
                        </a:spcBef>
                        <a:buClr>
                          <a:srgbClr val="091D5D"/>
                        </a:buClr>
                        <a:buChar char="–"/>
                        <a:tabLst>
                          <a:tab pos="841375" algn="l"/>
                          <a:tab pos="842010" algn="l"/>
                        </a:tabLst>
                      </a:pPr>
                      <a:r>
                        <a:rPr sz="1600" spc="-5" dirty="0">
                          <a:latin typeface="Arial"/>
                          <a:cs typeface="Arial"/>
                        </a:rPr>
                        <a:t>Chart </a:t>
                      </a:r>
                      <a:r>
                        <a:rPr sz="1600" spc="-10" dirty="0">
                          <a:latin typeface="Arial"/>
                          <a:cs typeface="Arial"/>
                        </a:rPr>
                        <a:t>with </a:t>
                      </a:r>
                      <a:r>
                        <a:rPr sz="1600" spc="-5" dirty="0">
                          <a:latin typeface="Arial"/>
                          <a:cs typeface="Arial"/>
                        </a:rPr>
                        <a:t>guidance for reportable/not reportable</a:t>
                      </a:r>
                      <a:r>
                        <a:rPr sz="1600" spc="40" dirty="0">
                          <a:latin typeface="Arial"/>
                          <a:cs typeface="Arial"/>
                        </a:rPr>
                        <a:t> </a:t>
                      </a:r>
                      <a:r>
                        <a:rPr sz="1600" spc="-5" dirty="0">
                          <a:latin typeface="Arial"/>
                          <a:cs typeface="Arial"/>
                        </a:rPr>
                        <a:t>events</a:t>
                      </a:r>
                      <a:endParaRPr sz="1600">
                        <a:latin typeface="Arial"/>
                        <a:cs typeface="Arial"/>
                      </a:endParaRPr>
                    </a:p>
                  </a:txBody>
                  <a:tcPr marL="0" marR="0" marT="24130" marB="0"/>
                </a:tc>
                <a:extLst>
                  <a:ext uri="{0D108BD9-81ED-4DB2-BD59-A6C34878D82A}">
                    <a16:rowId xmlns:a16="http://schemas.microsoft.com/office/drawing/2014/main" val="10001"/>
                  </a:ext>
                </a:extLst>
              </a:tr>
              <a:tr h="358139">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1159764">
                <a:tc>
                  <a:txBody>
                    <a:bodyPr/>
                    <a:lstStyle/>
                    <a:p>
                      <a:pPr marL="383540" indent="-284480">
                        <a:lnSpc>
                          <a:spcPct val="100000"/>
                        </a:lnSpc>
                        <a:spcBef>
                          <a:spcPts val="190"/>
                        </a:spcBef>
                        <a:buChar char="•"/>
                        <a:tabLst>
                          <a:tab pos="383540" algn="l"/>
                          <a:tab pos="384175" algn="l"/>
                        </a:tabLst>
                      </a:pPr>
                      <a:r>
                        <a:rPr sz="1600" spc="-5" dirty="0">
                          <a:latin typeface="Arial"/>
                          <a:cs typeface="Arial"/>
                        </a:rPr>
                        <a:t>Not Involving a physical</a:t>
                      </a:r>
                      <a:r>
                        <a:rPr sz="1600" spc="-110" dirty="0">
                          <a:latin typeface="Arial"/>
                          <a:cs typeface="Arial"/>
                        </a:rPr>
                        <a:t> </a:t>
                      </a:r>
                      <a:r>
                        <a:rPr sz="1600" spc="-5" dirty="0">
                          <a:latin typeface="Arial"/>
                          <a:cs typeface="Arial"/>
                        </a:rPr>
                        <a:t>altercation</a:t>
                      </a:r>
                      <a:endParaRPr sz="1600">
                        <a:latin typeface="Arial"/>
                        <a:cs typeface="Arial"/>
                      </a:endParaRPr>
                    </a:p>
                    <a:p>
                      <a:pPr marL="383540" indent="-284480">
                        <a:lnSpc>
                          <a:spcPct val="100000"/>
                        </a:lnSpc>
                        <a:spcBef>
                          <a:spcPts val="390"/>
                        </a:spcBef>
                        <a:buChar char="•"/>
                        <a:tabLst>
                          <a:tab pos="383540" algn="l"/>
                          <a:tab pos="384175" algn="l"/>
                        </a:tabLst>
                      </a:pPr>
                      <a:r>
                        <a:rPr sz="1600" spc="-5" dirty="0">
                          <a:latin typeface="Arial"/>
                          <a:cs typeface="Arial"/>
                        </a:rPr>
                        <a:t>Involving a physical</a:t>
                      </a:r>
                      <a:r>
                        <a:rPr sz="1600" spc="-70" dirty="0">
                          <a:latin typeface="Arial"/>
                          <a:cs typeface="Arial"/>
                        </a:rPr>
                        <a:t> </a:t>
                      </a:r>
                      <a:r>
                        <a:rPr sz="1600" spc="-10" dirty="0">
                          <a:latin typeface="Arial"/>
                          <a:cs typeface="Arial"/>
                        </a:rPr>
                        <a:t>altercation</a:t>
                      </a:r>
                      <a:endParaRPr sz="1600">
                        <a:latin typeface="Arial"/>
                        <a:cs typeface="Arial"/>
                      </a:endParaRPr>
                    </a:p>
                  </a:txBody>
                  <a:tcPr marL="0" marR="0" marT="24130" marB="0"/>
                </a:tc>
                <a:extLst>
                  <a:ext uri="{0D108BD9-81ED-4DB2-BD59-A6C34878D82A}">
                    <a16:rowId xmlns:a16="http://schemas.microsoft.com/office/drawing/2014/main" val="10003"/>
                  </a:ext>
                </a:extLst>
              </a:tr>
              <a:tr h="362712">
                <a:tc>
                  <a:txBody>
                    <a:bodyPr/>
                    <a:lstStyle/>
                    <a:p>
                      <a:pPr algn="ctr">
                        <a:lnSpc>
                          <a:spcPct val="100000"/>
                        </a:lnSpc>
                        <a:spcBef>
                          <a:spcPts val="41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52705" marB="0">
                    <a:solidFill>
                      <a:srgbClr val="001F5F"/>
                    </a:solidFill>
                  </a:tcPr>
                </a:tc>
                <a:extLst>
                  <a:ext uri="{0D108BD9-81ED-4DB2-BD59-A6C34878D82A}">
                    <a16:rowId xmlns:a16="http://schemas.microsoft.com/office/drawing/2014/main" val="10004"/>
                  </a:ext>
                </a:extLst>
              </a:tr>
              <a:tr h="270943">
                <a:tc>
                  <a:txBody>
                    <a:bodyPr/>
                    <a:lstStyle/>
                    <a:p>
                      <a:pPr marL="383540" indent="-284480">
                        <a:lnSpc>
                          <a:spcPct val="100000"/>
                        </a:lnSpc>
                        <a:spcBef>
                          <a:spcPts val="195"/>
                        </a:spcBef>
                        <a:buChar char="•"/>
                        <a:tabLst>
                          <a:tab pos="383540" algn="l"/>
                          <a:tab pos="384175" algn="l"/>
                        </a:tabLst>
                      </a:pPr>
                      <a:r>
                        <a:rPr sz="1600" spc="-5" dirty="0">
                          <a:latin typeface="Arial"/>
                          <a:cs typeface="Arial"/>
                        </a:rPr>
                        <a:t>All significant behavior incidents default to a </a:t>
                      </a:r>
                      <a:r>
                        <a:rPr sz="1600" u="heavy" spc="-5" dirty="0">
                          <a:latin typeface="Arial"/>
                          <a:cs typeface="Arial"/>
                        </a:rPr>
                        <a:t>minor</a:t>
                      </a:r>
                      <a:r>
                        <a:rPr sz="1600" u="none" spc="-5" baseline="0" dirty="0">
                          <a:latin typeface="Arial"/>
                          <a:cs typeface="Arial"/>
                        </a:rPr>
                        <a:t> </a:t>
                      </a:r>
                      <a:r>
                        <a:rPr sz="1600" spc="-5" dirty="0">
                          <a:latin typeface="Arial"/>
                          <a:cs typeface="Arial"/>
                        </a:rPr>
                        <a:t>level of</a:t>
                      </a:r>
                      <a:r>
                        <a:rPr sz="1600" spc="-30"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707255" cy="382270"/>
          </a:xfrm>
          <a:prstGeom prst="rect">
            <a:avLst/>
          </a:prstGeom>
        </p:spPr>
        <p:txBody>
          <a:bodyPr vert="horz" wrap="square" lIns="0" tIns="0" rIns="0" bIns="0" rtlCol="0">
            <a:spAutoFit/>
          </a:bodyPr>
          <a:lstStyle/>
          <a:p>
            <a:pPr marL="12700">
              <a:lnSpc>
                <a:spcPct val="100000"/>
              </a:lnSpc>
            </a:pPr>
            <a:r>
              <a:rPr spc="-5" dirty="0"/>
              <a:t>Individual </a:t>
            </a:r>
            <a:r>
              <a:rPr dirty="0"/>
              <a:t>Incident: </a:t>
            </a:r>
            <a:r>
              <a:rPr spc="-5" dirty="0"/>
              <a:t>Missing</a:t>
            </a:r>
            <a:r>
              <a:rPr spc="-90" dirty="0"/>
              <a:t> </a:t>
            </a:r>
            <a:r>
              <a:rPr spc="-5" dirty="0"/>
              <a:t>Person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37</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651489487"/>
              </p:ext>
            </p:extLst>
          </p:nvPr>
        </p:nvGraphicFramePr>
        <p:xfrm>
          <a:off x="403859" y="1242060"/>
          <a:ext cx="8336280" cy="4603369"/>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2095500">
                <a:tc>
                  <a:txBody>
                    <a:bodyPr/>
                    <a:lstStyle/>
                    <a:p>
                      <a:pPr marL="408305" indent="-286385">
                        <a:lnSpc>
                          <a:spcPct val="100000"/>
                        </a:lnSpc>
                        <a:spcBef>
                          <a:spcPts val="880"/>
                        </a:spcBef>
                        <a:buChar char="•"/>
                        <a:tabLst>
                          <a:tab pos="408305" algn="l"/>
                          <a:tab pos="408940" algn="l"/>
                        </a:tabLst>
                      </a:pPr>
                      <a:r>
                        <a:rPr sz="1600" spc="-5" dirty="0">
                          <a:latin typeface="Arial"/>
                          <a:cs typeface="Arial"/>
                        </a:rPr>
                        <a:t>An individual is missing and considered at</a:t>
                      </a:r>
                      <a:r>
                        <a:rPr sz="1600" spc="-180" dirty="0">
                          <a:latin typeface="Arial"/>
                          <a:cs typeface="Arial"/>
                        </a:rPr>
                        <a:t> </a:t>
                      </a:r>
                      <a:r>
                        <a:rPr sz="1600" spc="-5" dirty="0">
                          <a:latin typeface="Arial"/>
                          <a:cs typeface="Arial"/>
                        </a:rPr>
                        <a:t>risk.</a:t>
                      </a:r>
                      <a:endParaRPr sz="1600">
                        <a:latin typeface="Arial"/>
                        <a:cs typeface="Arial"/>
                      </a:endParaRPr>
                    </a:p>
                  </a:txBody>
                  <a:tcPr marL="0" marR="0" marT="111760" marB="0"/>
                </a:tc>
                <a:extLst>
                  <a:ext uri="{0D108BD9-81ED-4DB2-BD59-A6C34878D82A}">
                    <a16:rowId xmlns:a16="http://schemas.microsoft.com/office/drawing/2014/main" val="10001"/>
                  </a:ext>
                </a:extLst>
              </a:tr>
              <a:tr h="358139">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1159764">
                <a:tc>
                  <a:txBody>
                    <a:bodyPr/>
                    <a:lstStyle/>
                    <a:p>
                      <a:pPr marL="377825" indent="-286385">
                        <a:lnSpc>
                          <a:spcPct val="100000"/>
                        </a:lnSpc>
                        <a:spcBef>
                          <a:spcPts val="235"/>
                        </a:spcBef>
                        <a:buChar char="•"/>
                        <a:tabLst>
                          <a:tab pos="377825" algn="l"/>
                          <a:tab pos="378460" algn="l"/>
                        </a:tabLst>
                      </a:pPr>
                      <a:r>
                        <a:rPr sz="1600" spc="-5" dirty="0">
                          <a:latin typeface="Arial"/>
                          <a:cs typeface="Arial"/>
                        </a:rPr>
                        <a:t>Law enforcement</a:t>
                      </a:r>
                      <a:r>
                        <a:rPr sz="1600" spc="-70" dirty="0">
                          <a:latin typeface="Arial"/>
                          <a:cs typeface="Arial"/>
                        </a:rPr>
                        <a:t> </a:t>
                      </a:r>
                      <a:r>
                        <a:rPr sz="1600" spc="-5" dirty="0">
                          <a:latin typeface="Arial"/>
                          <a:cs typeface="Arial"/>
                        </a:rPr>
                        <a:t>contacted</a:t>
                      </a:r>
                      <a:endParaRPr sz="1600">
                        <a:latin typeface="Arial"/>
                        <a:cs typeface="Arial"/>
                      </a:endParaRPr>
                    </a:p>
                    <a:p>
                      <a:pPr marL="377825" indent="-288290">
                        <a:lnSpc>
                          <a:spcPct val="100000"/>
                        </a:lnSpc>
                        <a:buChar char="•"/>
                        <a:tabLst>
                          <a:tab pos="377825" algn="l"/>
                          <a:tab pos="378460" algn="l"/>
                        </a:tabLst>
                      </a:pPr>
                      <a:r>
                        <a:rPr sz="1600" spc="-5" dirty="0">
                          <a:latin typeface="Arial"/>
                          <a:cs typeface="Arial"/>
                        </a:rPr>
                        <a:t>Law enforcement not</a:t>
                      </a:r>
                      <a:r>
                        <a:rPr sz="1600" spc="-45" dirty="0">
                          <a:latin typeface="Arial"/>
                          <a:cs typeface="Arial"/>
                        </a:rPr>
                        <a:t> </a:t>
                      </a:r>
                      <a:r>
                        <a:rPr sz="1600" spc="-5" dirty="0">
                          <a:latin typeface="Arial"/>
                          <a:cs typeface="Arial"/>
                        </a:rPr>
                        <a:t>contacted</a:t>
                      </a:r>
                      <a:endParaRPr sz="1600">
                        <a:latin typeface="Arial"/>
                        <a:cs typeface="Arial"/>
                      </a:endParaRPr>
                    </a:p>
                  </a:txBody>
                  <a:tcPr marL="0" marR="0" marT="29845" marB="0"/>
                </a:tc>
                <a:extLst>
                  <a:ext uri="{0D108BD9-81ED-4DB2-BD59-A6C34878D82A}">
                    <a16:rowId xmlns:a16="http://schemas.microsoft.com/office/drawing/2014/main" val="10003"/>
                  </a:ext>
                </a:extLst>
              </a:tr>
              <a:tr h="362712">
                <a:tc>
                  <a:txBody>
                    <a:bodyPr/>
                    <a:lstStyle/>
                    <a:p>
                      <a:pPr algn="ctr">
                        <a:lnSpc>
                          <a:spcPct val="100000"/>
                        </a:lnSpc>
                        <a:spcBef>
                          <a:spcPts val="41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52705" marB="0">
                    <a:solidFill>
                      <a:srgbClr val="001F5F"/>
                    </a:solidFill>
                  </a:tcPr>
                </a:tc>
                <a:extLst>
                  <a:ext uri="{0D108BD9-81ED-4DB2-BD59-A6C34878D82A}">
                    <a16:rowId xmlns:a16="http://schemas.microsoft.com/office/drawing/2014/main" val="10004"/>
                  </a:ext>
                </a:extLst>
              </a:tr>
              <a:tr h="276734">
                <a:tc>
                  <a:txBody>
                    <a:bodyPr/>
                    <a:lstStyle/>
                    <a:p>
                      <a:pPr marL="377825" indent="-286385">
                        <a:lnSpc>
                          <a:spcPct val="100000"/>
                        </a:lnSpc>
                        <a:spcBef>
                          <a:spcPts val="240"/>
                        </a:spcBef>
                        <a:buChar char="•"/>
                        <a:tabLst>
                          <a:tab pos="377825" algn="l"/>
                          <a:tab pos="378460" algn="l"/>
                        </a:tabLst>
                      </a:pPr>
                      <a:r>
                        <a:rPr sz="1600" spc="-5" dirty="0">
                          <a:latin typeface="Arial"/>
                          <a:cs typeface="Arial"/>
                        </a:rPr>
                        <a:t>A missing person can result in either a </a:t>
                      </a:r>
                      <a:r>
                        <a:rPr sz="1600" u="heavy" spc="-5" dirty="0">
                          <a:latin typeface="Arial"/>
                          <a:cs typeface="Arial"/>
                        </a:rPr>
                        <a:t>minor</a:t>
                      </a:r>
                      <a:r>
                        <a:rPr sz="1600" u="none" spc="-5" baseline="0" dirty="0">
                          <a:latin typeface="Arial"/>
                          <a:cs typeface="Arial"/>
                        </a:rPr>
                        <a:t> </a:t>
                      </a:r>
                      <a:r>
                        <a:rPr sz="1600" spc="-5" dirty="0">
                          <a:latin typeface="Arial"/>
                          <a:cs typeface="Arial"/>
                        </a:rPr>
                        <a:t>or </a:t>
                      </a:r>
                      <a:r>
                        <a:rPr sz="1600" u="heavy" spc="-5" dirty="0">
                          <a:latin typeface="Arial"/>
                          <a:cs typeface="Arial"/>
                        </a:rPr>
                        <a:t>major</a:t>
                      </a:r>
                      <a:r>
                        <a:rPr sz="1600" u="none" spc="-5" baseline="0" dirty="0">
                          <a:latin typeface="Arial"/>
                          <a:cs typeface="Arial"/>
                        </a:rPr>
                        <a:t> </a:t>
                      </a:r>
                      <a:r>
                        <a:rPr sz="1600" spc="-5" dirty="0">
                          <a:latin typeface="Arial"/>
                          <a:cs typeface="Arial"/>
                        </a:rPr>
                        <a:t>level of</a:t>
                      </a:r>
                      <a:r>
                        <a:rPr sz="1600" spc="-25" dirty="0">
                          <a:latin typeface="Arial"/>
                          <a:cs typeface="Arial"/>
                        </a:rPr>
                        <a:t> </a:t>
                      </a:r>
                      <a:r>
                        <a:rPr sz="1600" spc="-5" dirty="0">
                          <a:latin typeface="Arial"/>
                          <a:cs typeface="Arial"/>
                        </a:rPr>
                        <a:t>review</a:t>
                      </a:r>
                      <a:endParaRPr sz="1600" dirty="0">
                        <a:latin typeface="Arial"/>
                        <a:cs typeface="Arial"/>
                      </a:endParaRPr>
                    </a:p>
                  </a:txBody>
                  <a:tcPr marL="0" marR="0" marT="30480" marB="0"/>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3147060" cy="382270"/>
          </a:xfrm>
          <a:prstGeom prst="rect">
            <a:avLst/>
          </a:prstGeom>
        </p:spPr>
        <p:txBody>
          <a:bodyPr vert="horz" wrap="square" lIns="0" tIns="0" rIns="0" bIns="0" rtlCol="0">
            <a:spAutoFit/>
          </a:bodyPr>
          <a:lstStyle/>
          <a:p>
            <a:pPr marL="12700">
              <a:lnSpc>
                <a:spcPct val="100000"/>
              </a:lnSpc>
            </a:pPr>
            <a:r>
              <a:rPr spc="-5" dirty="0"/>
              <a:t>Individual </a:t>
            </a:r>
            <a:r>
              <a:rPr dirty="0"/>
              <a:t>Incident:</a:t>
            </a:r>
            <a:r>
              <a:rPr spc="-140" dirty="0"/>
              <a:t> </a:t>
            </a:r>
            <a:r>
              <a:rPr spc="-5" dirty="0"/>
              <a:t>Fire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38</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827410698"/>
              </p:ext>
            </p:extLst>
          </p:nvPr>
        </p:nvGraphicFramePr>
        <p:xfrm>
          <a:off x="403859" y="1242060"/>
          <a:ext cx="8336280" cy="4597577"/>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1717548">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An event which involves fire. This </a:t>
                      </a:r>
                      <a:r>
                        <a:rPr sz="1600" spc="-10" dirty="0">
                          <a:latin typeface="Arial"/>
                          <a:cs typeface="Arial"/>
                        </a:rPr>
                        <a:t>includes </a:t>
                      </a:r>
                      <a:r>
                        <a:rPr sz="1600" spc="-5" dirty="0">
                          <a:latin typeface="Arial"/>
                          <a:cs typeface="Arial"/>
                        </a:rPr>
                        <a:t>if smoke detectors go off because</a:t>
                      </a:r>
                      <a:r>
                        <a:rPr sz="1600" spc="-105" dirty="0">
                          <a:latin typeface="Arial"/>
                          <a:cs typeface="Arial"/>
                        </a:rPr>
                        <a:t> </a:t>
                      </a:r>
                      <a:r>
                        <a:rPr sz="1600" spc="-5" dirty="0">
                          <a:latin typeface="Arial"/>
                          <a:cs typeface="Arial"/>
                        </a:rPr>
                        <a:t>of</a:t>
                      </a:r>
                      <a:endParaRPr sz="1600">
                        <a:latin typeface="Arial"/>
                        <a:cs typeface="Arial"/>
                      </a:endParaRPr>
                    </a:p>
                    <a:p>
                      <a:pPr marR="704850" algn="ctr">
                        <a:lnSpc>
                          <a:spcPct val="100000"/>
                        </a:lnSpc>
                      </a:pPr>
                      <a:r>
                        <a:rPr sz="1600" spc="-5" dirty="0">
                          <a:latin typeface="Arial"/>
                          <a:cs typeface="Arial"/>
                        </a:rPr>
                        <a:t>malfunctioning or carbon monoxide detectors and the fire department</a:t>
                      </a:r>
                      <a:r>
                        <a:rPr sz="1600" spc="114" dirty="0">
                          <a:latin typeface="Arial"/>
                          <a:cs typeface="Arial"/>
                        </a:rPr>
                        <a:t> </a:t>
                      </a:r>
                      <a:r>
                        <a:rPr sz="1600" spc="-5" dirty="0">
                          <a:latin typeface="Arial"/>
                          <a:cs typeface="Arial"/>
                        </a:rPr>
                        <a:t>comes</a:t>
                      </a:r>
                      <a:endParaRPr sz="1600">
                        <a:latin typeface="Arial"/>
                        <a:cs typeface="Arial"/>
                      </a:endParaRPr>
                    </a:p>
                    <a:p>
                      <a:pPr marL="383540" marR="878205" indent="-284480">
                        <a:lnSpc>
                          <a:spcPct val="100000"/>
                        </a:lnSpc>
                        <a:spcBef>
                          <a:spcPts val="400"/>
                        </a:spcBef>
                        <a:buClr>
                          <a:srgbClr val="091D5D"/>
                        </a:buClr>
                        <a:buChar char="•"/>
                        <a:tabLst>
                          <a:tab pos="383540" algn="l"/>
                          <a:tab pos="384175" algn="l"/>
                        </a:tabLst>
                      </a:pPr>
                      <a:r>
                        <a:rPr sz="1600" spc="-5" dirty="0">
                          <a:latin typeface="Arial"/>
                          <a:cs typeface="Arial"/>
                        </a:rPr>
                        <a:t>Fire started by the individual </a:t>
                      </a:r>
                      <a:r>
                        <a:rPr sz="1600" spc="-20" dirty="0">
                          <a:latin typeface="Arial"/>
                          <a:cs typeface="Arial"/>
                        </a:rPr>
                        <a:t>always </a:t>
                      </a:r>
                      <a:r>
                        <a:rPr sz="1600" spc="-5" dirty="0">
                          <a:latin typeface="Arial"/>
                          <a:cs typeface="Arial"/>
                        </a:rPr>
                        <a:t>needs an individual incident report for that  </a:t>
                      </a:r>
                      <a:r>
                        <a:rPr sz="1600" spc="-10" dirty="0">
                          <a:latin typeface="Arial"/>
                          <a:cs typeface="Arial"/>
                        </a:rPr>
                        <a:t>individual; </a:t>
                      </a:r>
                      <a:r>
                        <a:rPr sz="1600" spc="-5" dirty="0">
                          <a:latin typeface="Arial"/>
                          <a:cs typeface="Arial"/>
                        </a:rPr>
                        <a:t>If the incident meets certain criteria related to the secondary incident  categories, it could be classified as a site-based</a:t>
                      </a:r>
                      <a:r>
                        <a:rPr sz="1600" spc="-65" dirty="0">
                          <a:latin typeface="Arial"/>
                          <a:cs typeface="Arial"/>
                        </a:rPr>
                        <a:t> </a:t>
                      </a:r>
                      <a:r>
                        <a:rPr sz="1600" spc="-5" dirty="0">
                          <a:latin typeface="Arial"/>
                          <a:cs typeface="Arial"/>
                        </a:rPr>
                        <a:t>incident</a:t>
                      </a:r>
                      <a:endParaRPr sz="1600">
                        <a:latin typeface="Arial"/>
                        <a:cs typeface="Arial"/>
                      </a:endParaRPr>
                    </a:p>
                  </a:txBody>
                  <a:tcPr marL="0" marR="0" marT="24130" marB="0"/>
                </a:tc>
                <a:extLst>
                  <a:ext uri="{0D108BD9-81ED-4DB2-BD59-A6C34878D82A}">
                    <a16:rowId xmlns:a16="http://schemas.microsoft.com/office/drawing/2014/main" val="10001"/>
                  </a:ext>
                </a:extLst>
              </a:tr>
              <a:tr h="358140">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1542287">
                <a:tc>
                  <a:txBody>
                    <a:bodyPr/>
                    <a:lstStyle/>
                    <a:p>
                      <a:pPr marL="383540" indent="-284480">
                        <a:lnSpc>
                          <a:spcPct val="100000"/>
                        </a:lnSpc>
                        <a:spcBef>
                          <a:spcPts val="190"/>
                        </a:spcBef>
                        <a:buChar char="•"/>
                        <a:tabLst>
                          <a:tab pos="383540" algn="l"/>
                          <a:tab pos="384175" algn="l"/>
                        </a:tabLst>
                      </a:pPr>
                      <a:r>
                        <a:rPr sz="1600" spc="-20" dirty="0">
                          <a:latin typeface="Arial"/>
                          <a:cs typeface="Arial"/>
                        </a:rPr>
                        <a:t>Known </a:t>
                      </a:r>
                      <a:r>
                        <a:rPr sz="1600" spc="-5" dirty="0">
                          <a:latin typeface="Arial"/>
                          <a:cs typeface="Arial"/>
                        </a:rPr>
                        <a:t>origin – Not started by</a:t>
                      </a:r>
                      <a:r>
                        <a:rPr sz="1600" spc="15" dirty="0">
                          <a:latin typeface="Arial"/>
                          <a:cs typeface="Arial"/>
                        </a:rPr>
                        <a:t> </a:t>
                      </a:r>
                      <a:r>
                        <a:rPr sz="1600" spc="-5" dirty="0">
                          <a:latin typeface="Arial"/>
                          <a:cs typeface="Arial"/>
                        </a:rPr>
                        <a:t>individual</a:t>
                      </a:r>
                      <a:endParaRPr sz="1600">
                        <a:latin typeface="Arial"/>
                        <a:cs typeface="Arial"/>
                      </a:endParaRPr>
                    </a:p>
                    <a:p>
                      <a:pPr marL="383540" indent="-284480">
                        <a:lnSpc>
                          <a:spcPct val="100000"/>
                        </a:lnSpc>
                        <a:spcBef>
                          <a:spcPts val="390"/>
                        </a:spcBef>
                        <a:buChar char="•"/>
                        <a:tabLst>
                          <a:tab pos="383540" algn="l"/>
                          <a:tab pos="384175" algn="l"/>
                        </a:tabLst>
                      </a:pPr>
                      <a:r>
                        <a:rPr sz="1600" spc="-20" dirty="0">
                          <a:latin typeface="Arial"/>
                          <a:cs typeface="Arial"/>
                        </a:rPr>
                        <a:t>Known </a:t>
                      </a:r>
                      <a:r>
                        <a:rPr sz="1600" spc="-5" dirty="0">
                          <a:latin typeface="Arial"/>
                          <a:cs typeface="Arial"/>
                        </a:rPr>
                        <a:t>origin – </a:t>
                      </a:r>
                      <a:r>
                        <a:rPr sz="1600" spc="-10" dirty="0">
                          <a:latin typeface="Arial"/>
                          <a:cs typeface="Arial"/>
                        </a:rPr>
                        <a:t>Allegedly </a:t>
                      </a:r>
                      <a:r>
                        <a:rPr sz="1600" spc="-5" dirty="0">
                          <a:latin typeface="Arial"/>
                          <a:cs typeface="Arial"/>
                        </a:rPr>
                        <a:t>started by</a:t>
                      </a:r>
                      <a:r>
                        <a:rPr sz="1600" spc="5" dirty="0">
                          <a:latin typeface="Arial"/>
                          <a:cs typeface="Arial"/>
                        </a:rPr>
                        <a:t> </a:t>
                      </a:r>
                      <a:r>
                        <a:rPr sz="1600" spc="-5" dirty="0">
                          <a:latin typeface="Arial"/>
                          <a:cs typeface="Arial"/>
                        </a:rPr>
                        <a:t>individual</a:t>
                      </a:r>
                      <a:endParaRPr sz="1600">
                        <a:latin typeface="Arial"/>
                        <a:cs typeface="Arial"/>
                      </a:endParaRPr>
                    </a:p>
                    <a:p>
                      <a:pPr marL="383540" indent="-284480">
                        <a:lnSpc>
                          <a:spcPct val="100000"/>
                        </a:lnSpc>
                        <a:spcBef>
                          <a:spcPts val="390"/>
                        </a:spcBef>
                        <a:buChar char="•"/>
                        <a:tabLst>
                          <a:tab pos="383540" algn="l"/>
                          <a:tab pos="384175" algn="l"/>
                        </a:tabLst>
                      </a:pPr>
                      <a:r>
                        <a:rPr sz="1600" spc="-5" dirty="0">
                          <a:latin typeface="Arial"/>
                          <a:cs typeface="Arial"/>
                        </a:rPr>
                        <a:t>Fire – Source</a:t>
                      </a:r>
                      <a:r>
                        <a:rPr sz="1600" spc="-165" dirty="0">
                          <a:latin typeface="Arial"/>
                          <a:cs typeface="Arial"/>
                        </a:rPr>
                        <a:t> </a:t>
                      </a:r>
                      <a:r>
                        <a:rPr sz="1600" spc="-5" dirty="0">
                          <a:latin typeface="Arial"/>
                          <a:cs typeface="Arial"/>
                        </a:rPr>
                        <a:t>unknown</a:t>
                      </a:r>
                      <a:endParaRPr sz="1600">
                        <a:latin typeface="Arial"/>
                        <a:cs typeface="Arial"/>
                      </a:endParaRPr>
                    </a:p>
                  </a:txBody>
                  <a:tcPr marL="0" marR="0" marT="24130" marB="0"/>
                </a:tc>
                <a:extLst>
                  <a:ext uri="{0D108BD9-81ED-4DB2-BD59-A6C34878D82A}">
                    <a16:rowId xmlns:a16="http://schemas.microsoft.com/office/drawing/2014/main" val="10003"/>
                  </a:ext>
                </a:extLst>
              </a:tr>
              <a:tr h="358139">
                <a:tc>
                  <a:txBody>
                    <a:bodyPr/>
                    <a:lstStyle/>
                    <a:p>
                      <a:pPr algn="ctr">
                        <a:lnSpc>
                          <a:spcPct val="100000"/>
                        </a:lnSpc>
                        <a:spcBef>
                          <a:spcPts val="380"/>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48260" marB="0">
                    <a:solidFill>
                      <a:srgbClr val="001F5F"/>
                    </a:solidFill>
                  </a:tcPr>
                </a:tc>
                <a:extLst>
                  <a:ext uri="{0D108BD9-81ED-4DB2-BD59-A6C34878D82A}">
                    <a16:rowId xmlns:a16="http://schemas.microsoft.com/office/drawing/2014/main" val="10004"/>
                  </a:ext>
                </a:extLst>
              </a:tr>
              <a:tr h="270943">
                <a:tc>
                  <a:txBody>
                    <a:bodyPr/>
                    <a:lstStyle/>
                    <a:p>
                      <a:pPr marL="383540" indent="-284480">
                        <a:lnSpc>
                          <a:spcPct val="100000"/>
                        </a:lnSpc>
                        <a:spcBef>
                          <a:spcPts val="195"/>
                        </a:spcBef>
                        <a:buChar char="•"/>
                        <a:tabLst>
                          <a:tab pos="383540" algn="l"/>
                          <a:tab pos="384175" algn="l"/>
                        </a:tabLst>
                      </a:pPr>
                      <a:r>
                        <a:rPr sz="1600" dirty="0">
                          <a:latin typeface="Arial"/>
                          <a:cs typeface="Arial"/>
                        </a:rPr>
                        <a:t>All </a:t>
                      </a:r>
                      <a:r>
                        <a:rPr sz="1600" spc="-5" dirty="0">
                          <a:latin typeface="Arial"/>
                          <a:cs typeface="Arial"/>
                        </a:rPr>
                        <a:t>fire incidents default to a </a:t>
                      </a:r>
                      <a:r>
                        <a:rPr sz="1600" u="heavy" spc="-5" dirty="0">
                          <a:latin typeface="Arial"/>
                          <a:cs typeface="Arial"/>
                        </a:rPr>
                        <a:t>minor</a:t>
                      </a:r>
                      <a:r>
                        <a:rPr sz="1600" u="none" spc="-5" dirty="0">
                          <a:latin typeface="Arial"/>
                          <a:cs typeface="Arial"/>
                        </a:rPr>
                        <a:t> </a:t>
                      </a:r>
                      <a:r>
                        <a:rPr sz="1600" spc="-5" dirty="0">
                          <a:latin typeface="Arial"/>
                          <a:cs typeface="Arial"/>
                        </a:rPr>
                        <a:t>level of</a:t>
                      </a:r>
                      <a:r>
                        <a:rPr sz="1600" spc="-25"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5910580" cy="382270"/>
          </a:xfrm>
          <a:prstGeom prst="rect">
            <a:avLst/>
          </a:prstGeom>
        </p:spPr>
        <p:txBody>
          <a:bodyPr vert="horz" wrap="square" lIns="0" tIns="0" rIns="0" bIns="0" rtlCol="0">
            <a:spAutoFit/>
          </a:bodyPr>
          <a:lstStyle/>
          <a:p>
            <a:pPr marL="12700">
              <a:lnSpc>
                <a:spcPct val="100000"/>
              </a:lnSpc>
            </a:pPr>
            <a:r>
              <a:rPr spc="-5" dirty="0"/>
              <a:t>Individual </a:t>
            </a:r>
            <a:r>
              <a:rPr dirty="0"/>
              <a:t>Incident: Suspected</a:t>
            </a:r>
            <a:r>
              <a:rPr spc="-100" dirty="0"/>
              <a:t> </a:t>
            </a:r>
            <a:r>
              <a:rPr spc="-5" dirty="0"/>
              <a:t>Mistreatment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39</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4239173027"/>
              </p:ext>
            </p:extLst>
          </p:nvPr>
        </p:nvGraphicFramePr>
        <p:xfrm>
          <a:off x="403859" y="1242060"/>
          <a:ext cx="8336280" cy="4597578"/>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665988">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Intentional or negligent action or omission occurs that causes or exposes an</a:t>
                      </a:r>
                      <a:r>
                        <a:rPr sz="1600" spc="-105" dirty="0">
                          <a:latin typeface="Arial"/>
                          <a:cs typeface="Arial"/>
                        </a:rPr>
                        <a:t> </a:t>
                      </a:r>
                      <a:r>
                        <a:rPr sz="1600" spc="-5" dirty="0">
                          <a:latin typeface="Arial"/>
                          <a:cs typeface="Arial"/>
                        </a:rPr>
                        <a:t>individual</a:t>
                      </a:r>
                      <a:endParaRPr sz="1600">
                        <a:latin typeface="Arial"/>
                        <a:cs typeface="Arial"/>
                      </a:endParaRPr>
                    </a:p>
                    <a:p>
                      <a:pPr marL="383540">
                        <a:lnSpc>
                          <a:spcPct val="100000"/>
                        </a:lnSpc>
                      </a:pPr>
                      <a:r>
                        <a:rPr sz="1600" spc="-5" dirty="0">
                          <a:latin typeface="Arial"/>
                          <a:cs typeface="Arial"/>
                        </a:rPr>
                        <a:t>to a serious risk of physical or emotional</a:t>
                      </a:r>
                      <a:r>
                        <a:rPr sz="1600" spc="-15" dirty="0">
                          <a:latin typeface="Arial"/>
                          <a:cs typeface="Arial"/>
                        </a:rPr>
                        <a:t> </a:t>
                      </a:r>
                      <a:r>
                        <a:rPr sz="1600" spc="-5" dirty="0">
                          <a:latin typeface="Arial"/>
                          <a:cs typeface="Arial"/>
                        </a:rPr>
                        <a:t>harm</a:t>
                      </a:r>
                      <a:endParaRPr sz="1600">
                        <a:latin typeface="Arial"/>
                        <a:cs typeface="Arial"/>
                      </a:endParaRPr>
                    </a:p>
                  </a:txBody>
                  <a:tcPr marL="0" marR="0" marT="24130" marB="0"/>
                </a:tc>
                <a:extLst>
                  <a:ext uri="{0D108BD9-81ED-4DB2-BD59-A6C34878D82A}">
                    <a16:rowId xmlns:a16="http://schemas.microsoft.com/office/drawing/2014/main" val="10001"/>
                  </a:ext>
                </a:extLst>
              </a:tr>
              <a:tr h="358140">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2589275">
                <a:tc>
                  <a:txBody>
                    <a:bodyPr/>
                    <a:lstStyle/>
                    <a:p>
                      <a:pPr marL="383540" indent="-284480">
                        <a:lnSpc>
                          <a:spcPct val="100000"/>
                        </a:lnSpc>
                        <a:spcBef>
                          <a:spcPts val="195"/>
                        </a:spcBef>
                        <a:buClr>
                          <a:srgbClr val="091D5D"/>
                        </a:buClr>
                        <a:buChar char="•"/>
                        <a:tabLst>
                          <a:tab pos="383540" algn="l"/>
                          <a:tab pos="384175" algn="l"/>
                        </a:tabLst>
                      </a:pPr>
                      <a:r>
                        <a:rPr sz="1600" spc="-10" dirty="0">
                          <a:latin typeface="Arial"/>
                          <a:cs typeface="Arial"/>
                        </a:rPr>
                        <a:t>Alleged </a:t>
                      </a:r>
                      <a:r>
                        <a:rPr sz="1600" spc="-5" dirty="0">
                          <a:latin typeface="Arial"/>
                          <a:cs typeface="Arial"/>
                        </a:rPr>
                        <a:t>victim of </a:t>
                      </a:r>
                      <a:r>
                        <a:rPr sz="1600" spc="-10" dirty="0">
                          <a:latin typeface="Arial"/>
                          <a:cs typeface="Arial"/>
                        </a:rPr>
                        <a:t>psychological</a:t>
                      </a:r>
                      <a:r>
                        <a:rPr sz="1600" spc="-55" dirty="0">
                          <a:latin typeface="Arial"/>
                          <a:cs typeface="Arial"/>
                        </a:rPr>
                        <a:t> </a:t>
                      </a:r>
                      <a:r>
                        <a:rPr sz="1600" spc="-5" dirty="0">
                          <a:latin typeface="Arial"/>
                          <a:cs typeface="Arial"/>
                        </a:rPr>
                        <a:t>abuse</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10" dirty="0">
                          <a:latin typeface="Arial"/>
                          <a:cs typeface="Arial"/>
                        </a:rPr>
                        <a:t>Alleged </a:t>
                      </a:r>
                      <a:r>
                        <a:rPr sz="1600" spc="-5" dirty="0">
                          <a:latin typeface="Arial"/>
                          <a:cs typeface="Arial"/>
                        </a:rPr>
                        <a:t>victim of verbal</a:t>
                      </a:r>
                      <a:r>
                        <a:rPr sz="1600" spc="-105" dirty="0">
                          <a:latin typeface="Arial"/>
                          <a:cs typeface="Arial"/>
                        </a:rPr>
                        <a:t> </a:t>
                      </a:r>
                      <a:r>
                        <a:rPr sz="1600" spc="-5" dirty="0">
                          <a:latin typeface="Arial"/>
                          <a:cs typeface="Arial"/>
                        </a:rPr>
                        <a:t>abuse</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10" dirty="0">
                          <a:latin typeface="Arial"/>
                          <a:cs typeface="Arial"/>
                        </a:rPr>
                        <a:t>Alleged </a:t>
                      </a:r>
                      <a:r>
                        <a:rPr sz="1600" spc="-5" dirty="0">
                          <a:latin typeface="Arial"/>
                          <a:cs typeface="Arial"/>
                        </a:rPr>
                        <a:t>victim of physical</a:t>
                      </a:r>
                      <a:r>
                        <a:rPr sz="1600" spc="-135" dirty="0">
                          <a:latin typeface="Arial"/>
                          <a:cs typeface="Arial"/>
                        </a:rPr>
                        <a:t> </a:t>
                      </a:r>
                      <a:r>
                        <a:rPr sz="1600" spc="-5" dirty="0">
                          <a:latin typeface="Arial"/>
                          <a:cs typeface="Arial"/>
                        </a:rPr>
                        <a:t>abuse</a:t>
                      </a:r>
                      <a:endParaRPr sz="1600">
                        <a:latin typeface="Arial"/>
                        <a:cs typeface="Arial"/>
                      </a:endParaRPr>
                    </a:p>
                    <a:p>
                      <a:pPr marL="383540" indent="-284480">
                        <a:lnSpc>
                          <a:spcPct val="100000"/>
                        </a:lnSpc>
                        <a:spcBef>
                          <a:spcPts val="405"/>
                        </a:spcBef>
                        <a:buClr>
                          <a:srgbClr val="091D5D"/>
                        </a:buClr>
                        <a:buChar char="•"/>
                        <a:tabLst>
                          <a:tab pos="383540" algn="l"/>
                          <a:tab pos="384175" algn="l"/>
                        </a:tabLst>
                      </a:pPr>
                      <a:r>
                        <a:rPr sz="1600" spc="-10" dirty="0">
                          <a:latin typeface="Arial"/>
                          <a:cs typeface="Arial"/>
                        </a:rPr>
                        <a:t>Alleged </a:t>
                      </a:r>
                      <a:r>
                        <a:rPr sz="1600" spc="-5" dirty="0">
                          <a:latin typeface="Arial"/>
                          <a:cs typeface="Arial"/>
                        </a:rPr>
                        <a:t>omission – Failure to Provide Needed</a:t>
                      </a:r>
                      <a:r>
                        <a:rPr sz="1600" spc="-85" dirty="0">
                          <a:latin typeface="Arial"/>
                          <a:cs typeface="Arial"/>
                        </a:rPr>
                        <a:t> </a:t>
                      </a:r>
                      <a:r>
                        <a:rPr sz="1600" spc="-5" dirty="0">
                          <a:latin typeface="Arial"/>
                          <a:cs typeface="Arial"/>
                        </a:rPr>
                        <a:t>Supports</a:t>
                      </a:r>
                      <a:endParaRPr sz="1600">
                        <a:latin typeface="Arial"/>
                        <a:cs typeface="Arial"/>
                      </a:endParaRPr>
                    </a:p>
                    <a:p>
                      <a:pPr marL="383540" indent="-284480">
                        <a:lnSpc>
                          <a:spcPct val="100000"/>
                        </a:lnSpc>
                        <a:spcBef>
                          <a:spcPts val="395"/>
                        </a:spcBef>
                        <a:buClr>
                          <a:srgbClr val="091D5D"/>
                        </a:buClr>
                        <a:buChar char="•"/>
                        <a:tabLst>
                          <a:tab pos="383540" algn="l"/>
                          <a:tab pos="384175" algn="l"/>
                        </a:tabLst>
                      </a:pPr>
                      <a:r>
                        <a:rPr sz="1600" spc="-10" dirty="0">
                          <a:latin typeface="Arial"/>
                          <a:cs typeface="Arial"/>
                        </a:rPr>
                        <a:t>Alleged </a:t>
                      </a:r>
                      <a:r>
                        <a:rPr sz="1600" spc="-5" dirty="0">
                          <a:latin typeface="Arial"/>
                          <a:cs typeface="Arial"/>
                        </a:rPr>
                        <a:t>omission – Failure to Provide Needed</a:t>
                      </a:r>
                      <a:r>
                        <a:rPr sz="1600" spc="-70" dirty="0">
                          <a:latin typeface="Arial"/>
                          <a:cs typeface="Arial"/>
                        </a:rPr>
                        <a:t> </a:t>
                      </a:r>
                      <a:r>
                        <a:rPr sz="1600" spc="-5" dirty="0">
                          <a:latin typeface="Arial"/>
                          <a:cs typeface="Arial"/>
                        </a:rPr>
                        <a:t>Supervision</a:t>
                      </a:r>
                      <a:endParaRPr sz="1600">
                        <a:latin typeface="Arial"/>
                        <a:cs typeface="Arial"/>
                      </a:endParaRPr>
                    </a:p>
                  </a:txBody>
                  <a:tcPr marL="0" marR="0" marT="24765" marB="0"/>
                </a:tc>
                <a:extLst>
                  <a:ext uri="{0D108BD9-81ED-4DB2-BD59-A6C34878D82A}">
                    <a16:rowId xmlns:a16="http://schemas.microsoft.com/office/drawing/2014/main" val="10003"/>
                  </a:ext>
                </a:extLst>
              </a:tr>
              <a:tr h="362712">
                <a:tc>
                  <a:txBody>
                    <a:bodyPr/>
                    <a:lstStyle/>
                    <a:p>
                      <a:pPr algn="ctr">
                        <a:lnSpc>
                          <a:spcPct val="100000"/>
                        </a:lnSpc>
                        <a:spcBef>
                          <a:spcPts val="41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52705" marB="0">
                    <a:solidFill>
                      <a:srgbClr val="001F5F"/>
                    </a:solidFill>
                  </a:tcPr>
                </a:tc>
                <a:extLst>
                  <a:ext uri="{0D108BD9-81ED-4DB2-BD59-A6C34878D82A}">
                    <a16:rowId xmlns:a16="http://schemas.microsoft.com/office/drawing/2014/main" val="10004"/>
                  </a:ext>
                </a:extLst>
              </a:tr>
              <a:tr h="270943">
                <a:tc>
                  <a:txBody>
                    <a:bodyPr/>
                    <a:lstStyle/>
                    <a:p>
                      <a:pPr marL="383540" indent="-284480">
                        <a:lnSpc>
                          <a:spcPct val="100000"/>
                        </a:lnSpc>
                        <a:spcBef>
                          <a:spcPts val="195"/>
                        </a:spcBef>
                        <a:buClr>
                          <a:srgbClr val="091D5D"/>
                        </a:buClr>
                        <a:buChar char="•"/>
                        <a:tabLst>
                          <a:tab pos="383540" algn="l"/>
                          <a:tab pos="384175" algn="l"/>
                        </a:tabLst>
                      </a:pPr>
                      <a:r>
                        <a:rPr sz="1600" dirty="0">
                          <a:latin typeface="Arial"/>
                          <a:cs typeface="Arial"/>
                        </a:rPr>
                        <a:t>All </a:t>
                      </a:r>
                      <a:r>
                        <a:rPr sz="1600" spc="-5" dirty="0">
                          <a:latin typeface="Arial"/>
                          <a:cs typeface="Arial"/>
                        </a:rPr>
                        <a:t>suspected mistreatment incidents default to a </a:t>
                      </a:r>
                      <a:r>
                        <a:rPr sz="1600" u="heavy" spc="-5" dirty="0">
                          <a:latin typeface="Arial"/>
                          <a:cs typeface="Arial"/>
                        </a:rPr>
                        <a:t>minor</a:t>
                      </a:r>
                      <a:r>
                        <a:rPr sz="1600" u="none" spc="-5" baseline="0" dirty="0">
                          <a:latin typeface="Arial"/>
                          <a:cs typeface="Arial"/>
                        </a:rPr>
                        <a:t> </a:t>
                      </a:r>
                      <a:r>
                        <a:rPr sz="1600" spc="-5" dirty="0">
                          <a:latin typeface="Arial"/>
                          <a:cs typeface="Arial"/>
                        </a:rPr>
                        <a:t>level of</a:t>
                      </a:r>
                      <a:r>
                        <a:rPr sz="1600" spc="60"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2164080" cy="382270"/>
          </a:xfrm>
          <a:prstGeom prst="rect">
            <a:avLst/>
          </a:prstGeom>
        </p:spPr>
        <p:txBody>
          <a:bodyPr vert="horz" wrap="square" lIns="0" tIns="0" rIns="0" bIns="0" rtlCol="0">
            <a:spAutoFit/>
          </a:bodyPr>
          <a:lstStyle/>
          <a:p>
            <a:pPr marL="12700">
              <a:lnSpc>
                <a:spcPct val="100000"/>
              </a:lnSpc>
            </a:pPr>
            <a:r>
              <a:rPr spc="-5" dirty="0"/>
              <a:t>Virtual</a:t>
            </a:r>
            <a:r>
              <a:rPr spc="-150" dirty="0"/>
              <a:t> </a:t>
            </a:r>
            <a:r>
              <a:rPr spc="-5" dirty="0"/>
              <a:t>Gateway</a:t>
            </a:r>
          </a:p>
        </p:txBody>
      </p:sp>
      <p:sp>
        <p:nvSpPr>
          <p:cNvPr id="3" name="object 3"/>
          <p:cNvSpPr txBox="1"/>
          <p:nvPr/>
        </p:nvSpPr>
        <p:spPr>
          <a:xfrm>
            <a:off x="535635" y="1102614"/>
            <a:ext cx="8255000" cy="5198859"/>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The Commonwealth Virtual </a:t>
            </a:r>
            <a:r>
              <a:rPr sz="1600" spc="-20" dirty="0">
                <a:latin typeface="Arial"/>
                <a:cs typeface="Arial"/>
              </a:rPr>
              <a:t>Gateway </a:t>
            </a:r>
            <a:r>
              <a:rPr sz="1600" dirty="0">
                <a:latin typeface="Arial"/>
                <a:cs typeface="Arial"/>
              </a:rPr>
              <a:t>is </a:t>
            </a:r>
            <a:r>
              <a:rPr sz="1600" spc="-5" dirty="0">
                <a:latin typeface="Arial"/>
                <a:cs typeface="Arial"/>
              </a:rPr>
              <a:t>a central portal for </a:t>
            </a:r>
            <a:r>
              <a:rPr sz="1600" dirty="0">
                <a:latin typeface="Arial"/>
                <a:cs typeface="Arial"/>
              </a:rPr>
              <a:t>accessing </a:t>
            </a:r>
            <a:r>
              <a:rPr sz="1600" spc="-5" dirty="0">
                <a:latin typeface="Arial"/>
                <a:cs typeface="Arial"/>
              </a:rPr>
              <a:t>programs and services  </a:t>
            </a:r>
            <a:r>
              <a:rPr sz="1600" spc="-10" dirty="0">
                <a:latin typeface="Arial"/>
                <a:cs typeface="Arial"/>
              </a:rPr>
              <a:t>offered </a:t>
            </a:r>
            <a:r>
              <a:rPr sz="1600" spc="-5" dirty="0">
                <a:latin typeface="Arial"/>
                <a:cs typeface="Arial"/>
              </a:rPr>
              <a:t>by the Executive </a:t>
            </a:r>
            <a:r>
              <a:rPr sz="1600" spc="-10" dirty="0">
                <a:latin typeface="Arial"/>
                <a:cs typeface="Arial"/>
              </a:rPr>
              <a:t>Office </a:t>
            </a:r>
            <a:r>
              <a:rPr sz="1600" spc="-5" dirty="0">
                <a:latin typeface="Arial"/>
                <a:cs typeface="Arial"/>
              </a:rPr>
              <a:t>of Health and Human </a:t>
            </a:r>
            <a:r>
              <a:rPr sz="1600" spc="-10" dirty="0">
                <a:latin typeface="Arial"/>
                <a:cs typeface="Arial"/>
              </a:rPr>
              <a:t>Services </a:t>
            </a:r>
            <a:r>
              <a:rPr sz="1600" spc="-5" dirty="0">
                <a:latin typeface="Arial"/>
                <a:cs typeface="Arial"/>
              </a:rPr>
              <a:t>(EOHHS). It can be  accessed through the mass.gov</a:t>
            </a:r>
            <a:r>
              <a:rPr sz="1600" spc="-15" dirty="0">
                <a:latin typeface="Arial"/>
                <a:cs typeface="Arial"/>
              </a:rPr>
              <a:t> </a:t>
            </a:r>
            <a:r>
              <a:rPr sz="1600" spc="-10" dirty="0">
                <a:latin typeface="Arial"/>
                <a:cs typeface="Arial"/>
              </a:rPr>
              <a:t>website.</a:t>
            </a:r>
            <a:endParaRPr sz="1600" dirty="0">
              <a:latin typeface="Arial"/>
              <a:cs typeface="Arial"/>
            </a:endParaRPr>
          </a:p>
          <a:p>
            <a:pPr>
              <a:lnSpc>
                <a:spcPct val="100000"/>
              </a:lnSpc>
            </a:pPr>
            <a:endParaRPr sz="1800" dirty="0">
              <a:latin typeface="Times New Roman"/>
              <a:cs typeface="Times New Roman"/>
            </a:endParaRPr>
          </a:p>
          <a:p>
            <a:pPr>
              <a:lnSpc>
                <a:spcPct val="100000"/>
              </a:lnSpc>
              <a:spcBef>
                <a:spcPts val="50"/>
              </a:spcBef>
            </a:pPr>
            <a:endParaRPr sz="1600" dirty="0">
              <a:latin typeface="Times New Roman"/>
              <a:cs typeface="Times New Roman"/>
            </a:endParaRPr>
          </a:p>
          <a:p>
            <a:pPr marL="375285" marR="5168265" indent="-286385">
              <a:lnSpc>
                <a:spcPct val="100000"/>
              </a:lnSpc>
              <a:buChar char="•"/>
              <a:tabLst>
                <a:tab pos="375285" algn="l"/>
                <a:tab pos="375920" algn="l"/>
              </a:tabLst>
            </a:pPr>
            <a:r>
              <a:rPr sz="1600" spc="-5" dirty="0">
                <a:latin typeface="Arial"/>
                <a:cs typeface="Arial"/>
              </a:rPr>
              <a:t>HCSIS </a:t>
            </a:r>
            <a:r>
              <a:rPr sz="1600" dirty="0">
                <a:latin typeface="Arial"/>
                <a:cs typeface="Arial"/>
              </a:rPr>
              <a:t>is </a:t>
            </a:r>
            <a:r>
              <a:rPr sz="1600" spc="-5" dirty="0">
                <a:latin typeface="Arial"/>
                <a:cs typeface="Arial"/>
              </a:rPr>
              <a:t>a web-based </a:t>
            </a:r>
            <a:r>
              <a:rPr lang="en-US" sz="1600" spc="-5" dirty="0">
                <a:latin typeface="Arial"/>
                <a:cs typeface="Arial"/>
              </a:rPr>
              <a:t>Quality Management and Service Planning</a:t>
            </a:r>
            <a:r>
              <a:rPr sz="1600" spc="-5" dirty="0">
                <a:latin typeface="Arial"/>
                <a:cs typeface="Arial"/>
              </a:rPr>
              <a:t> </a:t>
            </a:r>
            <a:r>
              <a:rPr sz="1600" spc="-10" dirty="0">
                <a:latin typeface="Arial"/>
                <a:cs typeface="Arial"/>
              </a:rPr>
              <a:t>system </a:t>
            </a:r>
            <a:r>
              <a:rPr sz="1600" spc="-5" dirty="0">
                <a:latin typeface="Arial"/>
                <a:cs typeface="Arial"/>
              </a:rPr>
              <a:t>that uses the </a:t>
            </a:r>
            <a:r>
              <a:rPr sz="1600" spc="-20" dirty="0">
                <a:latin typeface="Arial"/>
                <a:cs typeface="Arial"/>
              </a:rPr>
              <a:t>Virtual  Gateway </a:t>
            </a:r>
            <a:r>
              <a:rPr sz="1600" dirty="0">
                <a:latin typeface="Arial"/>
                <a:cs typeface="Arial"/>
              </a:rPr>
              <a:t>is </a:t>
            </a:r>
            <a:r>
              <a:rPr sz="1600" spc="-5" dirty="0">
                <a:latin typeface="Arial"/>
                <a:cs typeface="Arial"/>
              </a:rPr>
              <a:t>to streamline  service access and  coordinate service delivery</a:t>
            </a:r>
            <a:r>
              <a:rPr sz="1600" spc="-145" dirty="0">
                <a:latin typeface="Arial"/>
                <a:cs typeface="Arial"/>
              </a:rPr>
              <a:t> </a:t>
            </a:r>
            <a:r>
              <a:rPr sz="1600" spc="-5" dirty="0">
                <a:latin typeface="Arial"/>
                <a:cs typeface="Arial"/>
              </a:rPr>
              <a:t>via  clear communication  channels. It serves three  important</a:t>
            </a:r>
            <a:r>
              <a:rPr sz="1600" spc="-114" dirty="0">
                <a:latin typeface="Arial"/>
                <a:cs typeface="Arial"/>
              </a:rPr>
              <a:t> </a:t>
            </a:r>
            <a:r>
              <a:rPr sz="1600" spc="-5" dirty="0">
                <a:latin typeface="Arial"/>
                <a:cs typeface="Arial"/>
              </a:rPr>
              <a:t>groups:</a:t>
            </a:r>
            <a:endParaRPr sz="1600" dirty="0">
              <a:latin typeface="Arial"/>
              <a:cs typeface="Arial"/>
            </a:endParaRPr>
          </a:p>
          <a:p>
            <a:pPr marL="832485" lvl="1" indent="-286385">
              <a:lnSpc>
                <a:spcPct val="100000"/>
              </a:lnSpc>
              <a:spcBef>
                <a:spcPts val="600"/>
              </a:spcBef>
              <a:buFont typeface="Courier New"/>
              <a:buChar char="o"/>
              <a:tabLst>
                <a:tab pos="833119" algn="l"/>
              </a:tabLst>
            </a:pPr>
            <a:r>
              <a:rPr sz="1600" spc="-5" dirty="0">
                <a:latin typeface="Arial"/>
                <a:cs typeface="Arial"/>
              </a:rPr>
              <a:t>Individuals</a:t>
            </a:r>
            <a:endParaRPr sz="1600" dirty="0">
              <a:latin typeface="Arial"/>
              <a:cs typeface="Arial"/>
            </a:endParaRPr>
          </a:p>
          <a:p>
            <a:pPr marL="832485" lvl="1" indent="-286385">
              <a:lnSpc>
                <a:spcPct val="100000"/>
              </a:lnSpc>
              <a:spcBef>
                <a:spcPts val="600"/>
              </a:spcBef>
              <a:buFont typeface="Courier New"/>
              <a:buChar char="o"/>
              <a:tabLst>
                <a:tab pos="833119" algn="l"/>
              </a:tabLst>
            </a:pPr>
            <a:r>
              <a:rPr sz="1600" spc="-5" dirty="0">
                <a:latin typeface="Arial"/>
                <a:cs typeface="Arial"/>
              </a:rPr>
              <a:t>Service</a:t>
            </a:r>
            <a:r>
              <a:rPr sz="1600" spc="-170" dirty="0">
                <a:latin typeface="Arial"/>
                <a:cs typeface="Arial"/>
              </a:rPr>
              <a:t> </a:t>
            </a:r>
            <a:r>
              <a:rPr sz="1600" spc="-5" dirty="0">
                <a:latin typeface="Arial"/>
                <a:cs typeface="Arial"/>
              </a:rPr>
              <a:t>Providers</a:t>
            </a:r>
            <a:endParaRPr sz="1600" dirty="0">
              <a:latin typeface="Arial"/>
              <a:cs typeface="Arial"/>
            </a:endParaRPr>
          </a:p>
          <a:p>
            <a:pPr marL="832485" marR="5319395" lvl="1" indent="-286385">
              <a:lnSpc>
                <a:spcPct val="100000"/>
              </a:lnSpc>
              <a:spcBef>
                <a:spcPts val="600"/>
              </a:spcBef>
              <a:buFont typeface="Courier New"/>
              <a:buChar char="o"/>
              <a:tabLst>
                <a:tab pos="833119" algn="l"/>
              </a:tabLst>
            </a:pPr>
            <a:r>
              <a:rPr sz="1600" spc="-5" dirty="0">
                <a:latin typeface="Arial"/>
                <a:cs typeface="Arial"/>
              </a:rPr>
              <a:t>Internal Health and  Human Services</a:t>
            </a:r>
            <a:r>
              <a:rPr sz="1600" spc="-150" dirty="0">
                <a:latin typeface="Arial"/>
                <a:cs typeface="Arial"/>
              </a:rPr>
              <a:t> </a:t>
            </a:r>
            <a:r>
              <a:rPr sz="1600" spc="-5" dirty="0">
                <a:latin typeface="Arial"/>
                <a:cs typeface="Arial"/>
              </a:rPr>
              <a:t>(HHS)  state</a:t>
            </a:r>
            <a:r>
              <a:rPr sz="1600" spc="-135" dirty="0">
                <a:latin typeface="Arial"/>
                <a:cs typeface="Arial"/>
              </a:rPr>
              <a:t> </a:t>
            </a:r>
            <a:r>
              <a:rPr sz="1600" spc="-20" dirty="0">
                <a:latin typeface="Arial"/>
                <a:cs typeface="Arial"/>
              </a:rPr>
              <a:t>staff</a:t>
            </a:r>
            <a:endParaRPr sz="1600" dirty="0">
              <a:latin typeface="Arial"/>
              <a:cs typeface="Arial"/>
            </a:endParaRPr>
          </a:p>
        </p:txBody>
      </p:sp>
      <p:sp>
        <p:nvSpPr>
          <p:cNvPr id="4" name="object 4"/>
          <p:cNvSpPr/>
          <p:nvPr/>
        </p:nvSpPr>
        <p:spPr>
          <a:xfrm>
            <a:off x="4114800" y="2077211"/>
            <a:ext cx="4648200" cy="42870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4</a:t>
            </a:fld>
            <a:endParaRPr sz="800">
              <a:latin typeface="MS PGothic"/>
              <a:cs typeface="MS P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3386454" cy="382270"/>
          </a:xfrm>
          <a:prstGeom prst="rect">
            <a:avLst/>
          </a:prstGeom>
        </p:spPr>
        <p:txBody>
          <a:bodyPr vert="horz" wrap="square" lIns="0" tIns="0" rIns="0" bIns="0" rtlCol="0">
            <a:spAutoFit/>
          </a:bodyPr>
          <a:lstStyle/>
          <a:p>
            <a:pPr marL="12700">
              <a:lnSpc>
                <a:spcPct val="100000"/>
              </a:lnSpc>
            </a:pPr>
            <a:r>
              <a:rPr spc="-5" dirty="0"/>
              <a:t>Individual </a:t>
            </a:r>
            <a:r>
              <a:rPr dirty="0"/>
              <a:t>Incident:</a:t>
            </a:r>
            <a:r>
              <a:rPr spc="-145" dirty="0"/>
              <a:t> </a:t>
            </a:r>
            <a:r>
              <a:rPr dirty="0"/>
              <a:t>Other</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40</a:t>
            </a:fld>
            <a:endParaRPr dirty="0"/>
          </a:p>
        </p:txBody>
      </p:sp>
      <p:graphicFrame>
        <p:nvGraphicFramePr>
          <p:cNvPr id="3" name="object 3"/>
          <p:cNvGraphicFramePr>
            <a:graphicFrameLocks noGrp="1"/>
          </p:cNvGraphicFramePr>
          <p:nvPr>
            <p:extLst>
              <p:ext uri="{D42A27DB-BD31-4B8C-83A1-F6EECF244321}">
                <p14:modId xmlns:p14="http://schemas.microsoft.com/office/powerpoint/2010/main" val="524126160"/>
              </p:ext>
            </p:extLst>
          </p:nvPr>
        </p:nvGraphicFramePr>
        <p:xfrm>
          <a:off x="403859" y="1242060"/>
          <a:ext cx="8336280" cy="4597578"/>
        </p:xfrm>
        <a:graphic>
          <a:graphicData uri="http://schemas.openxmlformats.org/drawingml/2006/table">
            <a:tbl>
              <a:tblPr firstRow="1" bandRow="1">
                <a:tableStyleId>{2D5ABB26-0587-4C30-8999-92F81FD0307C}</a:tableStyleId>
              </a:tblPr>
              <a:tblGrid>
                <a:gridCol w="8336280">
                  <a:extLst>
                    <a:ext uri="{9D8B030D-6E8A-4147-A177-3AD203B41FA5}">
                      <a16:colId xmlns:a16="http://schemas.microsoft.com/office/drawing/2014/main" val="20000"/>
                    </a:ext>
                  </a:extLst>
                </a:gridCol>
              </a:tblGrid>
              <a:tr h="350520">
                <a:tc>
                  <a:txBody>
                    <a:bodyPr/>
                    <a:lstStyle/>
                    <a:p>
                      <a:pPr marL="635" algn="ctr">
                        <a:lnSpc>
                          <a:spcPct val="100000"/>
                        </a:lnSpc>
                        <a:spcBef>
                          <a:spcPts val="315"/>
                        </a:spcBef>
                      </a:pPr>
                      <a:r>
                        <a:rPr sz="1600" b="1" spc="-5" dirty="0">
                          <a:solidFill>
                            <a:srgbClr val="FFFFFF"/>
                          </a:solidFill>
                          <a:latin typeface="Arial"/>
                          <a:cs typeface="Arial"/>
                        </a:rPr>
                        <a:t>Description</a:t>
                      </a:r>
                      <a:endParaRPr sz="1600">
                        <a:latin typeface="Arial"/>
                        <a:cs typeface="Arial"/>
                      </a:endParaRPr>
                    </a:p>
                  </a:txBody>
                  <a:tcPr marL="0" marR="0" marT="40005" marB="0">
                    <a:solidFill>
                      <a:srgbClr val="001F5F"/>
                    </a:solidFill>
                  </a:tcPr>
                </a:tc>
                <a:extLst>
                  <a:ext uri="{0D108BD9-81ED-4DB2-BD59-A6C34878D82A}">
                    <a16:rowId xmlns:a16="http://schemas.microsoft.com/office/drawing/2014/main" val="10000"/>
                  </a:ext>
                </a:extLst>
              </a:tr>
              <a:tr h="2095500">
                <a:tc>
                  <a:txBody>
                    <a:bodyPr/>
                    <a:lstStyle/>
                    <a:p>
                      <a:pPr marL="383540" indent="-284480">
                        <a:lnSpc>
                          <a:spcPct val="100000"/>
                        </a:lnSpc>
                        <a:spcBef>
                          <a:spcPts val="190"/>
                        </a:spcBef>
                        <a:buClr>
                          <a:srgbClr val="091D5D"/>
                        </a:buClr>
                        <a:buChar char="•"/>
                        <a:tabLst>
                          <a:tab pos="383540" algn="l"/>
                          <a:tab pos="384175" algn="l"/>
                        </a:tabLst>
                      </a:pPr>
                      <a:r>
                        <a:rPr sz="1600" spc="-5" dirty="0">
                          <a:latin typeface="Arial"/>
                          <a:cs typeface="Arial"/>
                        </a:rPr>
                        <a:t>An event does not fit into an existing category but meets the threshold for a</a:t>
                      </a:r>
                      <a:r>
                        <a:rPr sz="1600" spc="-105" dirty="0">
                          <a:latin typeface="Arial"/>
                          <a:cs typeface="Arial"/>
                        </a:rPr>
                        <a:t> </a:t>
                      </a:r>
                      <a:r>
                        <a:rPr sz="1600" spc="-5" dirty="0">
                          <a:latin typeface="Arial"/>
                          <a:cs typeface="Arial"/>
                        </a:rPr>
                        <a:t>reportable</a:t>
                      </a:r>
                      <a:endParaRPr sz="1600">
                        <a:latin typeface="Arial"/>
                        <a:cs typeface="Arial"/>
                      </a:endParaRPr>
                    </a:p>
                    <a:p>
                      <a:pPr marL="383540">
                        <a:lnSpc>
                          <a:spcPct val="100000"/>
                        </a:lnSpc>
                      </a:pPr>
                      <a:r>
                        <a:rPr sz="1600" spc="-5" dirty="0">
                          <a:latin typeface="Arial"/>
                          <a:cs typeface="Arial"/>
                        </a:rPr>
                        <a:t>event:</a:t>
                      </a:r>
                      <a:endParaRPr sz="1600">
                        <a:latin typeface="Arial"/>
                        <a:cs typeface="Arial"/>
                      </a:endParaRPr>
                    </a:p>
                    <a:p>
                      <a:pPr marL="617220" lvl="1" indent="-231775">
                        <a:lnSpc>
                          <a:spcPct val="100000"/>
                        </a:lnSpc>
                        <a:spcBef>
                          <a:spcPts val="5"/>
                        </a:spcBef>
                        <a:buClr>
                          <a:srgbClr val="091D5D"/>
                        </a:buClr>
                        <a:buFont typeface="Verdana"/>
                        <a:buChar char="–"/>
                        <a:tabLst>
                          <a:tab pos="617855" algn="l"/>
                        </a:tabLst>
                      </a:pPr>
                      <a:r>
                        <a:rPr sz="1600" spc="-5" dirty="0">
                          <a:latin typeface="Arial"/>
                          <a:cs typeface="Arial"/>
                        </a:rPr>
                        <a:t>Event puts the individual at</a:t>
                      </a:r>
                      <a:r>
                        <a:rPr sz="1600" spc="-105" dirty="0">
                          <a:latin typeface="Arial"/>
                          <a:cs typeface="Arial"/>
                        </a:rPr>
                        <a:t> </a:t>
                      </a:r>
                      <a:r>
                        <a:rPr sz="1600" spc="-5" dirty="0">
                          <a:latin typeface="Arial"/>
                          <a:cs typeface="Arial"/>
                        </a:rPr>
                        <a:t>risk</a:t>
                      </a:r>
                      <a:endParaRPr sz="1600">
                        <a:latin typeface="Arial"/>
                        <a:cs typeface="Arial"/>
                      </a:endParaRPr>
                    </a:p>
                    <a:p>
                      <a:pPr marL="617220" lvl="1" indent="-231775">
                        <a:lnSpc>
                          <a:spcPct val="100000"/>
                        </a:lnSpc>
                        <a:spcBef>
                          <a:spcPts val="395"/>
                        </a:spcBef>
                        <a:buClr>
                          <a:srgbClr val="091D5D"/>
                        </a:buClr>
                        <a:buFont typeface="Verdana"/>
                        <a:buChar char="–"/>
                        <a:tabLst>
                          <a:tab pos="617855" algn="l"/>
                        </a:tabLst>
                      </a:pPr>
                      <a:r>
                        <a:rPr sz="1600" spc="-5" dirty="0">
                          <a:latin typeface="Arial"/>
                          <a:cs typeface="Arial"/>
                        </a:rPr>
                        <a:t>Key people need to be notified in a timely</a:t>
                      </a:r>
                      <a:r>
                        <a:rPr sz="1600" spc="-75" dirty="0">
                          <a:latin typeface="Arial"/>
                          <a:cs typeface="Arial"/>
                        </a:rPr>
                        <a:t> </a:t>
                      </a:r>
                      <a:r>
                        <a:rPr sz="1600" spc="-5" dirty="0">
                          <a:latin typeface="Arial"/>
                          <a:cs typeface="Arial"/>
                        </a:rPr>
                        <a:t>manner</a:t>
                      </a:r>
                      <a:endParaRPr sz="1600">
                        <a:latin typeface="Arial"/>
                        <a:cs typeface="Arial"/>
                      </a:endParaRPr>
                    </a:p>
                    <a:p>
                      <a:pPr marL="617220" lvl="1" indent="-231775">
                        <a:lnSpc>
                          <a:spcPct val="100000"/>
                        </a:lnSpc>
                        <a:spcBef>
                          <a:spcPts val="395"/>
                        </a:spcBef>
                        <a:buClr>
                          <a:srgbClr val="091D5D"/>
                        </a:buClr>
                        <a:buFont typeface="Verdana"/>
                        <a:buChar char="–"/>
                        <a:tabLst>
                          <a:tab pos="617855" algn="l"/>
                        </a:tabLst>
                      </a:pPr>
                      <a:r>
                        <a:rPr sz="1600" spc="-5" dirty="0">
                          <a:latin typeface="Arial"/>
                          <a:cs typeface="Arial"/>
                        </a:rPr>
                        <a:t>Response needed for protection and to minimize</a:t>
                      </a:r>
                      <a:r>
                        <a:rPr sz="1600" spc="-45" dirty="0">
                          <a:latin typeface="Arial"/>
                          <a:cs typeface="Arial"/>
                        </a:rPr>
                        <a:t> </a:t>
                      </a:r>
                      <a:r>
                        <a:rPr sz="1600" spc="-5" dirty="0">
                          <a:latin typeface="Arial"/>
                          <a:cs typeface="Arial"/>
                        </a:rPr>
                        <a:t>risk</a:t>
                      </a:r>
                      <a:endParaRPr sz="1600">
                        <a:latin typeface="Arial"/>
                        <a:cs typeface="Arial"/>
                      </a:endParaRPr>
                    </a:p>
                    <a:p>
                      <a:pPr marL="383540" indent="-284480">
                        <a:lnSpc>
                          <a:spcPct val="100000"/>
                        </a:lnSpc>
                        <a:spcBef>
                          <a:spcPts val="805"/>
                        </a:spcBef>
                        <a:buClr>
                          <a:srgbClr val="091D5D"/>
                        </a:buClr>
                        <a:buChar char="•"/>
                        <a:tabLst>
                          <a:tab pos="383540" algn="l"/>
                          <a:tab pos="384175" algn="l"/>
                        </a:tabLst>
                      </a:pPr>
                      <a:r>
                        <a:rPr sz="1600" spc="-5" dirty="0">
                          <a:latin typeface="Arial"/>
                          <a:cs typeface="Arial"/>
                        </a:rPr>
                        <a:t>Should RARELY be</a:t>
                      </a:r>
                      <a:r>
                        <a:rPr sz="1600" spc="-200" dirty="0">
                          <a:latin typeface="Arial"/>
                          <a:cs typeface="Arial"/>
                        </a:rPr>
                        <a:t> </a:t>
                      </a:r>
                      <a:r>
                        <a:rPr sz="1600" spc="-5" dirty="0">
                          <a:latin typeface="Arial"/>
                          <a:cs typeface="Arial"/>
                        </a:rPr>
                        <a:t>used!</a:t>
                      </a:r>
                      <a:endParaRPr sz="1600">
                        <a:latin typeface="Arial"/>
                        <a:cs typeface="Arial"/>
                      </a:endParaRPr>
                    </a:p>
                  </a:txBody>
                  <a:tcPr marL="0" marR="0" marT="24130" marB="0"/>
                </a:tc>
                <a:extLst>
                  <a:ext uri="{0D108BD9-81ED-4DB2-BD59-A6C34878D82A}">
                    <a16:rowId xmlns:a16="http://schemas.microsoft.com/office/drawing/2014/main" val="10001"/>
                  </a:ext>
                </a:extLst>
              </a:tr>
              <a:tr h="358139">
                <a:tc>
                  <a:txBody>
                    <a:bodyPr/>
                    <a:lstStyle/>
                    <a:p>
                      <a:pPr algn="ctr">
                        <a:lnSpc>
                          <a:spcPct val="100000"/>
                        </a:lnSpc>
                        <a:spcBef>
                          <a:spcPts val="375"/>
                        </a:spcBef>
                      </a:pPr>
                      <a:r>
                        <a:rPr sz="1600" b="1" spc="-5" dirty="0">
                          <a:solidFill>
                            <a:srgbClr val="FFFFFF"/>
                          </a:solidFill>
                          <a:latin typeface="Arial"/>
                          <a:cs typeface="Arial"/>
                        </a:rPr>
                        <a:t>Secondary</a:t>
                      </a:r>
                      <a:r>
                        <a:rPr sz="1600" b="1" spc="-170" dirty="0">
                          <a:solidFill>
                            <a:srgbClr val="FFFFFF"/>
                          </a:solidFill>
                          <a:latin typeface="Arial"/>
                          <a:cs typeface="Arial"/>
                        </a:rPr>
                        <a:t> </a:t>
                      </a:r>
                      <a:r>
                        <a:rPr sz="1600" b="1" spc="-5" dirty="0">
                          <a:solidFill>
                            <a:srgbClr val="FFFFFF"/>
                          </a:solidFill>
                          <a:latin typeface="Arial"/>
                          <a:cs typeface="Arial"/>
                        </a:rPr>
                        <a:t>Categories</a:t>
                      </a:r>
                      <a:endParaRPr sz="1600">
                        <a:latin typeface="Arial"/>
                        <a:cs typeface="Arial"/>
                      </a:endParaRPr>
                    </a:p>
                  </a:txBody>
                  <a:tcPr marL="0" marR="0" marT="47625" marB="0">
                    <a:solidFill>
                      <a:srgbClr val="001F5F"/>
                    </a:solidFill>
                  </a:tcPr>
                </a:tc>
                <a:extLst>
                  <a:ext uri="{0D108BD9-81ED-4DB2-BD59-A6C34878D82A}">
                    <a16:rowId xmlns:a16="http://schemas.microsoft.com/office/drawing/2014/main" val="10002"/>
                  </a:ext>
                </a:extLst>
              </a:tr>
              <a:tr h="1159764">
                <a:tc>
                  <a:txBody>
                    <a:bodyPr/>
                    <a:lstStyle/>
                    <a:p>
                      <a:pPr marL="383540" indent="-284480">
                        <a:lnSpc>
                          <a:spcPct val="100000"/>
                        </a:lnSpc>
                        <a:spcBef>
                          <a:spcPts val="190"/>
                        </a:spcBef>
                        <a:buChar char="•"/>
                        <a:tabLst>
                          <a:tab pos="383540" algn="l"/>
                          <a:tab pos="384175" algn="l"/>
                        </a:tabLst>
                      </a:pPr>
                      <a:r>
                        <a:rPr sz="1600" spc="-5" dirty="0">
                          <a:latin typeface="Arial"/>
                          <a:cs typeface="Arial"/>
                        </a:rPr>
                        <a:t>None</a:t>
                      </a:r>
                      <a:endParaRPr sz="1600" dirty="0">
                        <a:latin typeface="Arial"/>
                        <a:cs typeface="Arial"/>
                      </a:endParaRPr>
                    </a:p>
                  </a:txBody>
                  <a:tcPr marL="0" marR="0" marT="24130" marB="0"/>
                </a:tc>
                <a:extLst>
                  <a:ext uri="{0D108BD9-81ED-4DB2-BD59-A6C34878D82A}">
                    <a16:rowId xmlns:a16="http://schemas.microsoft.com/office/drawing/2014/main" val="10003"/>
                  </a:ext>
                </a:extLst>
              </a:tr>
              <a:tr h="362712">
                <a:tc>
                  <a:txBody>
                    <a:bodyPr/>
                    <a:lstStyle/>
                    <a:p>
                      <a:pPr algn="ctr">
                        <a:lnSpc>
                          <a:spcPct val="100000"/>
                        </a:lnSpc>
                        <a:spcBef>
                          <a:spcPts val="415"/>
                        </a:spcBef>
                      </a:pPr>
                      <a:r>
                        <a:rPr sz="1600" b="1" spc="-25" dirty="0">
                          <a:solidFill>
                            <a:srgbClr val="FFFFFF"/>
                          </a:solidFill>
                          <a:latin typeface="Arial"/>
                          <a:cs typeface="Arial"/>
                        </a:rPr>
                        <a:t>Level </a:t>
                      </a:r>
                      <a:r>
                        <a:rPr sz="1600" b="1" spc="-5" dirty="0">
                          <a:solidFill>
                            <a:srgbClr val="FFFFFF"/>
                          </a:solidFill>
                          <a:latin typeface="Arial"/>
                          <a:cs typeface="Arial"/>
                        </a:rPr>
                        <a:t>of</a:t>
                      </a:r>
                      <a:r>
                        <a:rPr sz="1600" b="1" spc="-25" dirty="0">
                          <a:solidFill>
                            <a:srgbClr val="FFFFFF"/>
                          </a:solidFill>
                          <a:latin typeface="Arial"/>
                          <a:cs typeface="Arial"/>
                        </a:rPr>
                        <a:t> Review</a:t>
                      </a:r>
                      <a:endParaRPr sz="1600">
                        <a:latin typeface="Arial"/>
                        <a:cs typeface="Arial"/>
                      </a:endParaRPr>
                    </a:p>
                  </a:txBody>
                  <a:tcPr marL="0" marR="0" marT="52705" marB="0">
                    <a:solidFill>
                      <a:srgbClr val="001F5F"/>
                    </a:solidFill>
                  </a:tcPr>
                </a:tc>
                <a:extLst>
                  <a:ext uri="{0D108BD9-81ED-4DB2-BD59-A6C34878D82A}">
                    <a16:rowId xmlns:a16="http://schemas.microsoft.com/office/drawing/2014/main" val="10004"/>
                  </a:ext>
                </a:extLst>
              </a:tr>
              <a:tr h="270943">
                <a:tc>
                  <a:txBody>
                    <a:bodyPr/>
                    <a:lstStyle/>
                    <a:p>
                      <a:pPr marL="383540" indent="-284480">
                        <a:lnSpc>
                          <a:spcPct val="100000"/>
                        </a:lnSpc>
                        <a:spcBef>
                          <a:spcPts val="195"/>
                        </a:spcBef>
                        <a:buChar char="•"/>
                        <a:tabLst>
                          <a:tab pos="383540" algn="l"/>
                          <a:tab pos="384175" algn="l"/>
                        </a:tabLst>
                      </a:pPr>
                      <a:r>
                        <a:rPr sz="1600" dirty="0">
                          <a:latin typeface="Arial"/>
                          <a:cs typeface="Arial"/>
                        </a:rPr>
                        <a:t>All </a:t>
                      </a:r>
                      <a:r>
                        <a:rPr sz="1600" spc="-5" dirty="0">
                          <a:latin typeface="Arial"/>
                          <a:cs typeface="Arial"/>
                        </a:rPr>
                        <a:t>“other” </a:t>
                      </a:r>
                      <a:r>
                        <a:rPr sz="1600" spc="-10" dirty="0">
                          <a:latin typeface="Arial"/>
                          <a:cs typeface="Arial"/>
                        </a:rPr>
                        <a:t>incidents </a:t>
                      </a:r>
                      <a:r>
                        <a:rPr sz="1600" spc="-5" dirty="0">
                          <a:latin typeface="Arial"/>
                          <a:cs typeface="Arial"/>
                        </a:rPr>
                        <a:t>default to a </a:t>
                      </a:r>
                      <a:r>
                        <a:rPr sz="1600" u="heavy" spc="-5" dirty="0">
                          <a:latin typeface="Arial"/>
                          <a:cs typeface="Arial"/>
                        </a:rPr>
                        <a:t>minor</a:t>
                      </a:r>
                      <a:r>
                        <a:rPr sz="1600" u="none" spc="-5" baseline="0" dirty="0">
                          <a:latin typeface="Arial"/>
                          <a:cs typeface="Arial"/>
                        </a:rPr>
                        <a:t> </a:t>
                      </a:r>
                      <a:r>
                        <a:rPr sz="1600" spc="-5" dirty="0">
                          <a:latin typeface="Arial"/>
                          <a:cs typeface="Arial"/>
                        </a:rPr>
                        <a:t>level of</a:t>
                      </a:r>
                      <a:r>
                        <a:rPr sz="1600" spc="60" dirty="0">
                          <a:latin typeface="Arial"/>
                          <a:cs typeface="Arial"/>
                        </a:rPr>
                        <a:t> </a:t>
                      </a:r>
                      <a:r>
                        <a:rPr sz="1600" spc="-5" dirty="0">
                          <a:latin typeface="Arial"/>
                          <a:cs typeface="Arial"/>
                        </a:rPr>
                        <a:t>review</a:t>
                      </a:r>
                      <a:endParaRPr sz="1600" dirty="0">
                        <a:latin typeface="Arial"/>
                        <a:cs typeface="Arial"/>
                      </a:endParaRPr>
                    </a:p>
                  </a:txBody>
                  <a:tcPr marL="0" marR="0" marT="24765" marB="0"/>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1946275" cy="382270"/>
          </a:xfrm>
          <a:prstGeom prst="rect">
            <a:avLst/>
          </a:prstGeom>
        </p:spPr>
        <p:txBody>
          <a:bodyPr vert="horz" wrap="square" lIns="0" tIns="0" rIns="0" bIns="0" rtlCol="0">
            <a:spAutoFit/>
          </a:bodyPr>
          <a:lstStyle/>
          <a:p>
            <a:pPr marL="12700">
              <a:lnSpc>
                <a:spcPct val="100000"/>
              </a:lnSpc>
            </a:pPr>
            <a:r>
              <a:rPr spc="-5" dirty="0"/>
              <a:t>Use </a:t>
            </a:r>
            <a:r>
              <a:rPr dirty="0"/>
              <a:t>of</a:t>
            </a:r>
            <a:r>
              <a:rPr spc="-175" dirty="0"/>
              <a:t> </a:t>
            </a:r>
            <a:r>
              <a:rPr dirty="0"/>
              <a:t>“Other”</a:t>
            </a:r>
          </a:p>
        </p:txBody>
      </p:sp>
      <p:sp>
        <p:nvSpPr>
          <p:cNvPr id="3" name="object 3"/>
          <p:cNvSpPr txBox="1"/>
          <p:nvPr/>
        </p:nvSpPr>
        <p:spPr>
          <a:xfrm>
            <a:off x="535635" y="1102614"/>
            <a:ext cx="8275955" cy="1487805"/>
          </a:xfrm>
          <a:prstGeom prst="rect">
            <a:avLst/>
          </a:prstGeom>
        </p:spPr>
        <p:txBody>
          <a:bodyPr vert="horz" wrap="square" lIns="0" tIns="0" rIns="0" bIns="0" rtlCol="0">
            <a:spAutoFit/>
          </a:bodyPr>
          <a:lstStyle/>
          <a:p>
            <a:pPr marL="12700">
              <a:lnSpc>
                <a:spcPct val="100000"/>
              </a:lnSpc>
            </a:pPr>
            <a:r>
              <a:rPr sz="1600" spc="-5" dirty="0">
                <a:latin typeface="Arial"/>
                <a:cs typeface="Arial"/>
              </a:rPr>
              <a:t>Before submitting an incident categorized as </a:t>
            </a:r>
            <a:r>
              <a:rPr sz="1600" spc="-15" dirty="0">
                <a:latin typeface="Arial"/>
                <a:cs typeface="Arial"/>
              </a:rPr>
              <a:t>“Other,” </a:t>
            </a:r>
            <a:r>
              <a:rPr sz="1600" spc="-20" dirty="0">
                <a:latin typeface="Arial"/>
                <a:cs typeface="Arial"/>
              </a:rPr>
              <a:t>you</a:t>
            </a:r>
            <a:r>
              <a:rPr sz="1600" spc="120" dirty="0">
                <a:latin typeface="Arial"/>
                <a:cs typeface="Arial"/>
              </a:rPr>
              <a:t> </a:t>
            </a:r>
            <a:r>
              <a:rPr sz="1600" spc="-5" dirty="0">
                <a:latin typeface="Arial"/>
                <a:cs typeface="Arial"/>
              </a:rPr>
              <a:t>should:</a:t>
            </a:r>
            <a:endParaRPr sz="1600">
              <a:latin typeface="Arial"/>
              <a:cs typeface="Arial"/>
            </a:endParaRPr>
          </a:p>
          <a:p>
            <a:pPr marL="243840" marR="340360" indent="-231140">
              <a:lnSpc>
                <a:spcPct val="100000"/>
              </a:lnSpc>
              <a:spcBef>
                <a:spcPts val="994"/>
              </a:spcBef>
              <a:buFont typeface="Arial"/>
              <a:buChar char="•"/>
              <a:tabLst>
                <a:tab pos="243840" algn="l"/>
                <a:tab pos="244475" algn="l"/>
              </a:tabLst>
            </a:pPr>
            <a:r>
              <a:rPr sz="1600" b="1" spc="-25" dirty="0">
                <a:latin typeface="Arial"/>
                <a:cs typeface="Arial"/>
              </a:rPr>
              <a:t>Review </a:t>
            </a:r>
            <a:r>
              <a:rPr sz="1600" b="1" spc="-5" dirty="0">
                <a:latin typeface="Arial"/>
                <a:cs typeface="Arial"/>
              </a:rPr>
              <a:t>all incident category definitions </a:t>
            </a:r>
            <a:r>
              <a:rPr sz="1600" spc="-5" dirty="0">
                <a:latin typeface="Arial"/>
                <a:cs typeface="Arial"/>
              </a:rPr>
              <a:t>to confirm the event does not fit an existing  incident</a:t>
            </a:r>
            <a:r>
              <a:rPr sz="1600" spc="-160" dirty="0">
                <a:latin typeface="Arial"/>
                <a:cs typeface="Arial"/>
              </a:rPr>
              <a:t> </a:t>
            </a:r>
            <a:r>
              <a:rPr sz="1600" spc="-5" dirty="0">
                <a:latin typeface="Arial"/>
                <a:cs typeface="Arial"/>
              </a:rPr>
              <a:t>category</a:t>
            </a:r>
            <a:endParaRPr sz="1600">
              <a:latin typeface="Arial"/>
              <a:cs typeface="Arial"/>
            </a:endParaRPr>
          </a:p>
          <a:p>
            <a:pPr marL="243840" marR="5080" indent="-231140">
              <a:lnSpc>
                <a:spcPct val="100000"/>
              </a:lnSpc>
              <a:spcBef>
                <a:spcPts val="990"/>
              </a:spcBef>
              <a:buFont typeface="Arial"/>
              <a:buChar char="•"/>
              <a:tabLst>
                <a:tab pos="243840" algn="l"/>
                <a:tab pos="244475" algn="l"/>
              </a:tabLst>
            </a:pPr>
            <a:r>
              <a:rPr sz="1600" b="1" spc="-5" dirty="0">
                <a:latin typeface="Arial"/>
                <a:cs typeface="Arial"/>
              </a:rPr>
              <a:t>Confirm </a:t>
            </a:r>
            <a:r>
              <a:rPr sz="1600" b="1" spc="-15" dirty="0">
                <a:latin typeface="Arial"/>
                <a:cs typeface="Arial"/>
              </a:rPr>
              <a:t>the </a:t>
            </a:r>
            <a:r>
              <a:rPr sz="1600" b="1" spc="-25" dirty="0">
                <a:latin typeface="Arial"/>
                <a:cs typeface="Arial"/>
              </a:rPr>
              <a:t>event </a:t>
            </a:r>
            <a:r>
              <a:rPr sz="1600" b="1" spc="-5" dirty="0">
                <a:latin typeface="Arial"/>
                <a:cs typeface="Arial"/>
              </a:rPr>
              <a:t>meets </a:t>
            </a:r>
            <a:r>
              <a:rPr sz="1600" b="1" spc="-15" dirty="0">
                <a:latin typeface="Arial"/>
                <a:cs typeface="Arial"/>
              </a:rPr>
              <a:t>the </a:t>
            </a:r>
            <a:r>
              <a:rPr sz="1600" b="1" spc="-5" dirty="0">
                <a:latin typeface="Arial"/>
                <a:cs typeface="Arial"/>
              </a:rPr>
              <a:t>threshold of an incident </a:t>
            </a:r>
            <a:r>
              <a:rPr sz="1600" spc="-5" dirty="0">
                <a:latin typeface="Arial"/>
                <a:cs typeface="Arial"/>
              </a:rPr>
              <a:t>(comprises the immediate safety  and </a:t>
            </a:r>
            <a:r>
              <a:rPr sz="1600" spc="-10" dirty="0">
                <a:latin typeface="Arial"/>
                <a:cs typeface="Arial"/>
              </a:rPr>
              <a:t>well-being </a:t>
            </a:r>
            <a:r>
              <a:rPr sz="1600" spc="-5" dirty="0">
                <a:latin typeface="Arial"/>
                <a:cs typeface="Arial"/>
              </a:rPr>
              <a:t>of the</a:t>
            </a:r>
            <a:r>
              <a:rPr sz="1600" spc="-45" dirty="0">
                <a:latin typeface="Arial"/>
                <a:cs typeface="Arial"/>
              </a:rPr>
              <a:t> </a:t>
            </a:r>
            <a:r>
              <a:rPr sz="1600" spc="-10" dirty="0">
                <a:latin typeface="Arial"/>
                <a:cs typeface="Arial"/>
              </a:rPr>
              <a:t>individual)</a:t>
            </a:r>
            <a:endParaRPr sz="1600">
              <a:latin typeface="Arial"/>
              <a:cs typeface="Arial"/>
            </a:endParaRPr>
          </a:p>
        </p:txBody>
      </p:sp>
      <p:sp>
        <p:nvSpPr>
          <p:cNvPr id="4" name="object 4"/>
          <p:cNvSpPr txBox="1"/>
          <p:nvPr/>
        </p:nvSpPr>
        <p:spPr>
          <a:xfrm>
            <a:off x="1369313" y="5555741"/>
            <a:ext cx="6400800" cy="585470"/>
          </a:xfrm>
          <a:prstGeom prst="rect">
            <a:avLst/>
          </a:prstGeom>
          <a:ln w="19812">
            <a:solidFill>
              <a:srgbClr val="002776"/>
            </a:solidFill>
          </a:ln>
        </p:spPr>
        <p:txBody>
          <a:bodyPr vert="horz" wrap="square" lIns="0" tIns="47625" rIns="0" bIns="0" rtlCol="0">
            <a:spAutoFit/>
          </a:bodyPr>
          <a:lstStyle/>
          <a:p>
            <a:pPr marR="43815" algn="ctr">
              <a:lnSpc>
                <a:spcPct val="100000"/>
              </a:lnSpc>
              <a:spcBef>
                <a:spcPts val="375"/>
              </a:spcBef>
            </a:pPr>
            <a:r>
              <a:rPr sz="1400" spc="-20" dirty="0">
                <a:latin typeface="Arial"/>
                <a:cs typeface="Arial"/>
              </a:rPr>
              <a:t>Avoid</a:t>
            </a:r>
            <a:r>
              <a:rPr sz="1400" spc="-5" dirty="0">
                <a:latin typeface="Arial"/>
                <a:cs typeface="Arial"/>
              </a:rPr>
              <a:t> </a:t>
            </a:r>
            <a:r>
              <a:rPr sz="1400" dirty="0">
                <a:latin typeface="Arial"/>
                <a:cs typeface="Arial"/>
              </a:rPr>
              <a:t>using</a:t>
            </a:r>
            <a:r>
              <a:rPr sz="1400" spc="-30" dirty="0">
                <a:latin typeface="Arial"/>
                <a:cs typeface="Arial"/>
              </a:rPr>
              <a:t> </a:t>
            </a:r>
            <a:r>
              <a:rPr sz="1400" dirty="0">
                <a:latin typeface="Arial"/>
                <a:cs typeface="Arial"/>
              </a:rPr>
              <a:t>“Other”</a:t>
            </a:r>
            <a:r>
              <a:rPr sz="1400" spc="-45" dirty="0">
                <a:latin typeface="Arial"/>
                <a:cs typeface="Arial"/>
              </a:rPr>
              <a:t> </a:t>
            </a:r>
            <a:r>
              <a:rPr sz="1400" dirty="0">
                <a:latin typeface="Arial"/>
                <a:cs typeface="Arial"/>
              </a:rPr>
              <a:t>unless</a:t>
            </a:r>
            <a:r>
              <a:rPr sz="1400" spc="-30" dirty="0">
                <a:latin typeface="Arial"/>
                <a:cs typeface="Arial"/>
              </a:rPr>
              <a:t> </a:t>
            </a:r>
            <a:r>
              <a:rPr sz="1400" dirty="0">
                <a:latin typeface="Arial"/>
                <a:cs typeface="Arial"/>
              </a:rPr>
              <a:t>the</a:t>
            </a:r>
            <a:r>
              <a:rPr sz="1400" spc="-10" dirty="0">
                <a:latin typeface="Arial"/>
                <a:cs typeface="Arial"/>
              </a:rPr>
              <a:t> </a:t>
            </a:r>
            <a:r>
              <a:rPr sz="1400" spc="-15" dirty="0">
                <a:latin typeface="Arial"/>
                <a:cs typeface="Arial"/>
              </a:rPr>
              <a:t>event</a:t>
            </a:r>
            <a:r>
              <a:rPr sz="1400" spc="-25" dirty="0">
                <a:latin typeface="Arial"/>
                <a:cs typeface="Arial"/>
              </a:rPr>
              <a:t> </a:t>
            </a:r>
            <a:r>
              <a:rPr sz="1400" dirty="0">
                <a:latin typeface="Arial"/>
                <a:cs typeface="Arial"/>
              </a:rPr>
              <a:t>rises</a:t>
            </a:r>
            <a:r>
              <a:rPr sz="1400" spc="-15"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the</a:t>
            </a:r>
            <a:r>
              <a:rPr sz="1400" spc="-30" dirty="0">
                <a:latin typeface="Arial"/>
                <a:cs typeface="Arial"/>
              </a:rPr>
              <a:t> </a:t>
            </a:r>
            <a:r>
              <a:rPr sz="1400" spc="-5" dirty="0">
                <a:latin typeface="Arial"/>
                <a:cs typeface="Arial"/>
              </a:rPr>
              <a:t>level</a:t>
            </a:r>
            <a:r>
              <a:rPr sz="1400" spc="-2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an</a:t>
            </a:r>
            <a:r>
              <a:rPr sz="1400" spc="-30" dirty="0">
                <a:latin typeface="Arial"/>
                <a:cs typeface="Arial"/>
              </a:rPr>
              <a:t> </a:t>
            </a:r>
            <a:r>
              <a:rPr sz="1400" spc="-5" dirty="0">
                <a:latin typeface="Arial"/>
                <a:cs typeface="Arial"/>
              </a:rPr>
              <a:t>incident</a:t>
            </a:r>
            <a:r>
              <a:rPr sz="1400" spc="-50" dirty="0">
                <a:latin typeface="Arial"/>
                <a:cs typeface="Arial"/>
              </a:rPr>
              <a:t> </a:t>
            </a:r>
            <a:r>
              <a:rPr sz="1400" dirty="0">
                <a:latin typeface="Arial"/>
                <a:cs typeface="Arial"/>
              </a:rPr>
              <a:t>and</a:t>
            </a:r>
            <a:r>
              <a:rPr sz="1400" spc="-45" dirty="0">
                <a:latin typeface="Arial"/>
                <a:cs typeface="Arial"/>
              </a:rPr>
              <a:t> </a:t>
            </a:r>
            <a:r>
              <a:rPr sz="1400" dirty="0">
                <a:latin typeface="Arial"/>
                <a:cs typeface="Arial"/>
              </a:rPr>
              <a:t>truly</a:t>
            </a:r>
            <a:endParaRPr sz="1400">
              <a:latin typeface="Arial"/>
              <a:cs typeface="Arial"/>
            </a:endParaRPr>
          </a:p>
          <a:p>
            <a:pPr marR="50800" algn="ctr">
              <a:lnSpc>
                <a:spcPct val="100000"/>
              </a:lnSpc>
            </a:pPr>
            <a:r>
              <a:rPr sz="1400" dirty="0">
                <a:latin typeface="Arial"/>
                <a:cs typeface="Arial"/>
              </a:rPr>
              <a:t>does</a:t>
            </a:r>
            <a:r>
              <a:rPr sz="1400" spc="-50" dirty="0">
                <a:latin typeface="Arial"/>
                <a:cs typeface="Arial"/>
              </a:rPr>
              <a:t> </a:t>
            </a:r>
            <a:r>
              <a:rPr sz="1400" dirty="0">
                <a:latin typeface="Arial"/>
                <a:cs typeface="Arial"/>
              </a:rPr>
              <a:t>not</a:t>
            </a:r>
            <a:r>
              <a:rPr sz="1400" spc="-45" dirty="0">
                <a:latin typeface="Arial"/>
                <a:cs typeface="Arial"/>
              </a:rPr>
              <a:t> </a:t>
            </a:r>
            <a:r>
              <a:rPr sz="1400" dirty="0">
                <a:latin typeface="Arial"/>
                <a:cs typeface="Arial"/>
              </a:rPr>
              <a:t>align</a:t>
            </a:r>
            <a:r>
              <a:rPr sz="1400" spc="-45" dirty="0">
                <a:latin typeface="Arial"/>
                <a:cs typeface="Arial"/>
              </a:rPr>
              <a:t> </a:t>
            </a:r>
            <a:r>
              <a:rPr sz="1400" spc="-5" dirty="0">
                <a:latin typeface="Arial"/>
                <a:cs typeface="Arial"/>
              </a:rPr>
              <a:t>with</a:t>
            </a:r>
            <a:r>
              <a:rPr sz="1400" spc="-35" dirty="0">
                <a:latin typeface="Arial"/>
                <a:cs typeface="Arial"/>
              </a:rPr>
              <a:t> </a:t>
            </a:r>
            <a:r>
              <a:rPr sz="1400" dirty="0">
                <a:latin typeface="Arial"/>
                <a:cs typeface="Arial"/>
              </a:rPr>
              <a:t>one</a:t>
            </a:r>
            <a:r>
              <a:rPr sz="1400" spc="-35"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the</a:t>
            </a:r>
            <a:r>
              <a:rPr sz="1400" spc="-20" dirty="0">
                <a:latin typeface="Arial"/>
                <a:cs typeface="Arial"/>
              </a:rPr>
              <a:t> </a:t>
            </a:r>
            <a:r>
              <a:rPr sz="1400" spc="-5" dirty="0">
                <a:latin typeface="Arial"/>
                <a:cs typeface="Arial"/>
              </a:rPr>
              <a:t>existing</a:t>
            </a:r>
            <a:r>
              <a:rPr sz="1400" spc="-60" dirty="0">
                <a:latin typeface="Arial"/>
                <a:cs typeface="Arial"/>
              </a:rPr>
              <a:t> </a:t>
            </a:r>
            <a:r>
              <a:rPr sz="1400" spc="-5" dirty="0">
                <a:latin typeface="Arial"/>
                <a:cs typeface="Arial"/>
              </a:rPr>
              <a:t>incident</a:t>
            </a:r>
            <a:r>
              <a:rPr sz="1400" spc="-80" dirty="0">
                <a:latin typeface="Arial"/>
                <a:cs typeface="Arial"/>
              </a:rPr>
              <a:t> </a:t>
            </a:r>
            <a:r>
              <a:rPr sz="1400" spc="-5" dirty="0">
                <a:latin typeface="Arial"/>
                <a:cs typeface="Arial"/>
              </a:rPr>
              <a:t>categories.</a:t>
            </a:r>
            <a:endParaRPr sz="1400">
              <a:latin typeface="Arial"/>
              <a:cs typeface="Arial"/>
            </a:endParaRPr>
          </a:p>
        </p:txBody>
      </p:sp>
      <p:sp>
        <p:nvSpPr>
          <p:cNvPr id="5" name="object 5"/>
          <p:cNvSpPr/>
          <p:nvPr/>
        </p:nvSpPr>
        <p:spPr>
          <a:xfrm>
            <a:off x="3989832" y="3048000"/>
            <a:ext cx="1164590" cy="1475105"/>
          </a:xfrm>
          <a:custGeom>
            <a:avLst/>
            <a:gdLst/>
            <a:ahLst/>
            <a:cxnLst/>
            <a:rect l="l" t="t" r="r" b="b"/>
            <a:pathLst>
              <a:path w="1164589" h="1475104">
                <a:moveTo>
                  <a:pt x="1020826" y="0"/>
                </a:moveTo>
                <a:lnTo>
                  <a:pt x="146303" y="0"/>
                </a:lnTo>
                <a:lnTo>
                  <a:pt x="116458" y="3301"/>
                </a:lnTo>
                <a:lnTo>
                  <a:pt x="62610" y="26924"/>
                </a:lnTo>
                <a:lnTo>
                  <a:pt x="23875" y="70485"/>
                </a:lnTo>
                <a:lnTo>
                  <a:pt x="2920" y="131063"/>
                </a:lnTo>
                <a:lnTo>
                  <a:pt x="0" y="164591"/>
                </a:lnTo>
                <a:lnTo>
                  <a:pt x="0" y="1310132"/>
                </a:lnTo>
                <a:lnTo>
                  <a:pt x="11937" y="1373886"/>
                </a:lnTo>
                <a:lnTo>
                  <a:pt x="41782" y="1427733"/>
                </a:lnTo>
                <a:lnTo>
                  <a:pt x="89534" y="1461262"/>
                </a:lnTo>
                <a:lnTo>
                  <a:pt x="146303" y="1474724"/>
                </a:lnTo>
                <a:lnTo>
                  <a:pt x="1020826" y="1474724"/>
                </a:lnTo>
                <a:lnTo>
                  <a:pt x="1077467" y="1461262"/>
                </a:lnTo>
                <a:lnTo>
                  <a:pt x="1122298" y="1427733"/>
                </a:lnTo>
                <a:lnTo>
                  <a:pt x="1155064" y="1373886"/>
                </a:lnTo>
                <a:lnTo>
                  <a:pt x="1164081" y="1310132"/>
                </a:lnTo>
                <a:lnTo>
                  <a:pt x="146303" y="1310132"/>
                </a:lnTo>
                <a:lnTo>
                  <a:pt x="146303" y="164591"/>
                </a:lnTo>
                <a:lnTo>
                  <a:pt x="1164081" y="164591"/>
                </a:lnTo>
                <a:lnTo>
                  <a:pt x="1161160" y="131063"/>
                </a:lnTo>
                <a:lnTo>
                  <a:pt x="1140205" y="70485"/>
                </a:lnTo>
                <a:lnTo>
                  <a:pt x="1101343" y="26924"/>
                </a:lnTo>
                <a:lnTo>
                  <a:pt x="1047622" y="3301"/>
                </a:lnTo>
                <a:lnTo>
                  <a:pt x="1020826" y="0"/>
                </a:lnTo>
                <a:close/>
              </a:path>
            </a:pathLst>
          </a:custGeom>
          <a:solidFill>
            <a:srgbClr val="3B892D"/>
          </a:solidFill>
        </p:spPr>
        <p:txBody>
          <a:bodyPr wrap="square" lIns="0" tIns="0" rIns="0" bIns="0" rtlCol="0"/>
          <a:lstStyle/>
          <a:p>
            <a:endParaRPr/>
          </a:p>
        </p:txBody>
      </p:sp>
      <p:sp>
        <p:nvSpPr>
          <p:cNvPr id="6" name="object 6"/>
          <p:cNvSpPr/>
          <p:nvPr/>
        </p:nvSpPr>
        <p:spPr>
          <a:xfrm>
            <a:off x="5010658" y="3212617"/>
            <a:ext cx="143510" cy="1145540"/>
          </a:xfrm>
          <a:custGeom>
            <a:avLst/>
            <a:gdLst/>
            <a:ahLst/>
            <a:cxnLst/>
            <a:rect l="l" t="t" r="r" b="b"/>
            <a:pathLst>
              <a:path w="143510" h="1145539">
                <a:moveTo>
                  <a:pt x="0" y="1145514"/>
                </a:moveTo>
                <a:lnTo>
                  <a:pt x="143281" y="1145514"/>
                </a:lnTo>
                <a:lnTo>
                  <a:pt x="143281" y="0"/>
                </a:lnTo>
                <a:lnTo>
                  <a:pt x="0" y="0"/>
                </a:lnTo>
                <a:lnTo>
                  <a:pt x="0" y="1145514"/>
                </a:lnTo>
                <a:close/>
              </a:path>
            </a:pathLst>
          </a:custGeom>
          <a:solidFill>
            <a:srgbClr val="3B892D"/>
          </a:solidFill>
        </p:spPr>
        <p:txBody>
          <a:bodyPr wrap="square" lIns="0" tIns="0" rIns="0" bIns="0" rtlCol="0"/>
          <a:lstStyle/>
          <a:p>
            <a:endParaRPr/>
          </a:p>
        </p:txBody>
      </p:sp>
      <p:sp>
        <p:nvSpPr>
          <p:cNvPr id="7" name="object 7"/>
          <p:cNvSpPr/>
          <p:nvPr/>
        </p:nvSpPr>
        <p:spPr>
          <a:xfrm>
            <a:off x="4282313" y="4112922"/>
            <a:ext cx="582295" cy="80645"/>
          </a:xfrm>
          <a:custGeom>
            <a:avLst/>
            <a:gdLst/>
            <a:ahLst/>
            <a:cxnLst/>
            <a:rect l="l" t="t" r="r" b="b"/>
            <a:pathLst>
              <a:path w="582295" h="80645">
                <a:moveTo>
                  <a:pt x="0" y="80617"/>
                </a:moveTo>
                <a:lnTo>
                  <a:pt x="582040" y="80617"/>
                </a:lnTo>
                <a:lnTo>
                  <a:pt x="582040" y="0"/>
                </a:lnTo>
                <a:lnTo>
                  <a:pt x="0" y="0"/>
                </a:lnTo>
                <a:lnTo>
                  <a:pt x="0" y="80617"/>
                </a:lnTo>
                <a:close/>
              </a:path>
            </a:pathLst>
          </a:custGeom>
          <a:solidFill>
            <a:srgbClr val="3B892D"/>
          </a:solidFill>
        </p:spPr>
        <p:txBody>
          <a:bodyPr wrap="square" lIns="0" tIns="0" rIns="0" bIns="0" rtlCol="0"/>
          <a:lstStyle/>
          <a:p>
            <a:endParaRPr/>
          </a:p>
        </p:txBody>
      </p:sp>
      <p:sp>
        <p:nvSpPr>
          <p:cNvPr id="8" name="object 8"/>
          <p:cNvSpPr/>
          <p:nvPr/>
        </p:nvSpPr>
        <p:spPr>
          <a:xfrm>
            <a:off x="4282313" y="3948268"/>
            <a:ext cx="364490" cy="84455"/>
          </a:xfrm>
          <a:custGeom>
            <a:avLst/>
            <a:gdLst/>
            <a:ahLst/>
            <a:cxnLst/>
            <a:rect l="l" t="t" r="r" b="b"/>
            <a:pathLst>
              <a:path w="364489" h="84454">
                <a:moveTo>
                  <a:pt x="0" y="83981"/>
                </a:moveTo>
                <a:lnTo>
                  <a:pt x="364147" y="83981"/>
                </a:lnTo>
                <a:lnTo>
                  <a:pt x="364147" y="0"/>
                </a:lnTo>
                <a:lnTo>
                  <a:pt x="0" y="0"/>
                </a:lnTo>
                <a:lnTo>
                  <a:pt x="0" y="83981"/>
                </a:lnTo>
                <a:close/>
              </a:path>
            </a:pathLst>
          </a:custGeom>
          <a:solidFill>
            <a:srgbClr val="3B892D"/>
          </a:solidFill>
        </p:spPr>
        <p:txBody>
          <a:bodyPr wrap="square" lIns="0" tIns="0" rIns="0" bIns="0" rtlCol="0"/>
          <a:lstStyle/>
          <a:p>
            <a:endParaRPr/>
          </a:p>
        </p:txBody>
      </p:sp>
      <p:sp>
        <p:nvSpPr>
          <p:cNvPr id="9" name="object 9"/>
          <p:cNvSpPr/>
          <p:nvPr/>
        </p:nvSpPr>
        <p:spPr>
          <a:xfrm>
            <a:off x="4718177" y="3948268"/>
            <a:ext cx="146685" cy="84455"/>
          </a:xfrm>
          <a:custGeom>
            <a:avLst/>
            <a:gdLst/>
            <a:ahLst/>
            <a:cxnLst/>
            <a:rect l="l" t="t" r="r" b="b"/>
            <a:pathLst>
              <a:path w="146685" h="84454">
                <a:moveTo>
                  <a:pt x="0" y="83981"/>
                </a:moveTo>
                <a:lnTo>
                  <a:pt x="146253" y="83981"/>
                </a:lnTo>
                <a:lnTo>
                  <a:pt x="146253" y="0"/>
                </a:lnTo>
                <a:lnTo>
                  <a:pt x="0" y="0"/>
                </a:lnTo>
                <a:lnTo>
                  <a:pt x="0" y="83981"/>
                </a:lnTo>
                <a:close/>
              </a:path>
            </a:pathLst>
          </a:custGeom>
          <a:solidFill>
            <a:srgbClr val="3B892D"/>
          </a:solidFill>
        </p:spPr>
        <p:txBody>
          <a:bodyPr wrap="square" lIns="0" tIns="0" rIns="0" bIns="0" rtlCol="0"/>
          <a:lstStyle/>
          <a:p>
            <a:endParaRPr/>
          </a:p>
        </p:txBody>
      </p:sp>
      <p:sp>
        <p:nvSpPr>
          <p:cNvPr id="10" name="object 10"/>
          <p:cNvSpPr/>
          <p:nvPr/>
        </p:nvSpPr>
        <p:spPr>
          <a:xfrm>
            <a:off x="4282313" y="3783675"/>
            <a:ext cx="143510" cy="84455"/>
          </a:xfrm>
          <a:custGeom>
            <a:avLst/>
            <a:gdLst/>
            <a:ahLst/>
            <a:cxnLst/>
            <a:rect l="l" t="t" r="r" b="b"/>
            <a:pathLst>
              <a:path w="143510" h="84454">
                <a:moveTo>
                  <a:pt x="0" y="83982"/>
                </a:moveTo>
                <a:lnTo>
                  <a:pt x="143281" y="83982"/>
                </a:lnTo>
                <a:lnTo>
                  <a:pt x="143281" y="0"/>
                </a:lnTo>
                <a:lnTo>
                  <a:pt x="0" y="0"/>
                </a:lnTo>
                <a:lnTo>
                  <a:pt x="0" y="83982"/>
                </a:lnTo>
                <a:close/>
              </a:path>
            </a:pathLst>
          </a:custGeom>
          <a:solidFill>
            <a:srgbClr val="3B892D"/>
          </a:solidFill>
        </p:spPr>
        <p:txBody>
          <a:bodyPr wrap="square" lIns="0" tIns="0" rIns="0" bIns="0" rtlCol="0"/>
          <a:lstStyle/>
          <a:p>
            <a:endParaRPr/>
          </a:p>
        </p:txBody>
      </p:sp>
      <p:sp>
        <p:nvSpPr>
          <p:cNvPr id="11" name="object 11"/>
          <p:cNvSpPr/>
          <p:nvPr/>
        </p:nvSpPr>
        <p:spPr>
          <a:xfrm>
            <a:off x="4500245" y="3783675"/>
            <a:ext cx="364490" cy="84455"/>
          </a:xfrm>
          <a:custGeom>
            <a:avLst/>
            <a:gdLst/>
            <a:ahLst/>
            <a:cxnLst/>
            <a:rect l="l" t="t" r="r" b="b"/>
            <a:pathLst>
              <a:path w="364489" h="84454">
                <a:moveTo>
                  <a:pt x="0" y="83982"/>
                </a:moveTo>
                <a:lnTo>
                  <a:pt x="364147" y="83982"/>
                </a:lnTo>
                <a:lnTo>
                  <a:pt x="364147" y="0"/>
                </a:lnTo>
                <a:lnTo>
                  <a:pt x="0" y="0"/>
                </a:lnTo>
                <a:lnTo>
                  <a:pt x="0" y="83982"/>
                </a:lnTo>
                <a:close/>
              </a:path>
            </a:pathLst>
          </a:custGeom>
          <a:solidFill>
            <a:srgbClr val="3B892D"/>
          </a:solidFill>
        </p:spPr>
        <p:txBody>
          <a:bodyPr wrap="square" lIns="0" tIns="0" rIns="0" bIns="0" rtlCol="0"/>
          <a:lstStyle/>
          <a:p>
            <a:endParaRPr/>
          </a:p>
        </p:txBody>
      </p:sp>
      <p:sp>
        <p:nvSpPr>
          <p:cNvPr id="12" name="object 12"/>
          <p:cNvSpPr/>
          <p:nvPr/>
        </p:nvSpPr>
        <p:spPr>
          <a:xfrm>
            <a:off x="4282313" y="3373856"/>
            <a:ext cx="218440" cy="329565"/>
          </a:xfrm>
          <a:custGeom>
            <a:avLst/>
            <a:gdLst/>
            <a:ahLst/>
            <a:cxnLst/>
            <a:rect l="l" t="t" r="r" b="b"/>
            <a:pathLst>
              <a:path w="218439" h="329564">
                <a:moveTo>
                  <a:pt x="0" y="329209"/>
                </a:moveTo>
                <a:lnTo>
                  <a:pt x="217893" y="329209"/>
                </a:lnTo>
                <a:lnTo>
                  <a:pt x="217893" y="0"/>
                </a:lnTo>
                <a:lnTo>
                  <a:pt x="0" y="0"/>
                </a:lnTo>
                <a:lnTo>
                  <a:pt x="0" y="329209"/>
                </a:lnTo>
                <a:close/>
              </a:path>
            </a:pathLst>
          </a:custGeom>
          <a:solidFill>
            <a:srgbClr val="3B892D"/>
          </a:solidFill>
        </p:spPr>
        <p:txBody>
          <a:bodyPr wrap="square" lIns="0" tIns="0" rIns="0" bIns="0" rtlCol="0"/>
          <a:lstStyle/>
          <a:p>
            <a:endParaRPr/>
          </a:p>
        </p:txBody>
      </p:sp>
      <p:sp>
        <p:nvSpPr>
          <p:cNvPr id="13" name="object 13"/>
          <p:cNvSpPr/>
          <p:nvPr/>
        </p:nvSpPr>
        <p:spPr>
          <a:xfrm>
            <a:off x="4571872" y="3622449"/>
            <a:ext cx="292735" cy="80645"/>
          </a:xfrm>
          <a:custGeom>
            <a:avLst/>
            <a:gdLst/>
            <a:ahLst/>
            <a:cxnLst/>
            <a:rect l="l" t="t" r="r" b="b"/>
            <a:pathLst>
              <a:path w="292735" h="80645">
                <a:moveTo>
                  <a:pt x="0" y="80617"/>
                </a:moveTo>
                <a:lnTo>
                  <a:pt x="292519" y="80617"/>
                </a:lnTo>
                <a:lnTo>
                  <a:pt x="292519" y="0"/>
                </a:lnTo>
                <a:lnTo>
                  <a:pt x="0" y="0"/>
                </a:lnTo>
                <a:lnTo>
                  <a:pt x="0" y="80617"/>
                </a:lnTo>
                <a:close/>
              </a:path>
            </a:pathLst>
          </a:custGeom>
          <a:solidFill>
            <a:srgbClr val="3B892D"/>
          </a:solidFill>
        </p:spPr>
        <p:txBody>
          <a:bodyPr wrap="square" lIns="0" tIns="0" rIns="0" bIns="0" rtlCol="0"/>
          <a:lstStyle/>
          <a:p>
            <a:endParaRPr/>
          </a:p>
        </p:txBody>
      </p:sp>
      <p:sp>
        <p:nvSpPr>
          <p:cNvPr id="14" name="object 14"/>
          <p:cNvSpPr/>
          <p:nvPr/>
        </p:nvSpPr>
        <p:spPr>
          <a:xfrm>
            <a:off x="4571872" y="3373869"/>
            <a:ext cx="292735" cy="165100"/>
          </a:xfrm>
          <a:custGeom>
            <a:avLst/>
            <a:gdLst/>
            <a:ahLst/>
            <a:cxnLst/>
            <a:rect l="l" t="t" r="r" b="b"/>
            <a:pathLst>
              <a:path w="292735" h="165100">
                <a:moveTo>
                  <a:pt x="0" y="164604"/>
                </a:moveTo>
                <a:lnTo>
                  <a:pt x="292519" y="164604"/>
                </a:lnTo>
                <a:lnTo>
                  <a:pt x="292519" y="0"/>
                </a:lnTo>
                <a:lnTo>
                  <a:pt x="0" y="0"/>
                </a:lnTo>
                <a:lnTo>
                  <a:pt x="0" y="164604"/>
                </a:lnTo>
                <a:close/>
              </a:path>
            </a:pathLst>
          </a:custGeom>
          <a:solidFill>
            <a:srgbClr val="3B892D"/>
          </a:solidFill>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41</a:t>
            </a:fld>
            <a:endParaRPr dirty="0"/>
          </a:p>
        </p:txBody>
      </p:sp>
    </p:spTree>
    <p:extLst>
      <p:ext uri="{BB962C8B-B14F-4D97-AF65-F5344CB8AC3E}">
        <p14:creationId xmlns:p14="http://schemas.microsoft.com/office/powerpoint/2010/main" val="3109842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820" y="3612769"/>
            <a:ext cx="6872605" cy="74803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rial"/>
                <a:cs typeface="Arial"/>
              </a:rPr>
              <a:t>Policy for </a:t>
            </a:r>
            <a:r>
              <a:rPr sz="2400" b="1" spc="-5" dirty="0">
                <a:solidFill>
                  <a:srgbClr val="FFFFFF"/>
                </a:solidFill>
                <a:latin typeface="Arial"/>
                <a:cs typeface="Arial"/>
              </a:rPr>
              <a:t>Incident Management Categories</a:t>
            </a:r>
            <a:r>
              <a:rPr sz="2400" b="1" spc="-204" dirty="0">
                <a:solidFill>
                  <a:srgbClr val="FFFFFF"/>
                </a:solidFill>
                <a:latin typeface="Arial"/>
                <a:cs typeface="Arial"/>
              </a:rPr>
              <a:t> </a:t>
            </a:r>
            <a:r>
              <a:rPr sz="2400" b="1" dirty="0">
                <a:solidFill>
                  <a:srgbClr val="FFFFFF"/>
                </a:solidFill>
                <a:latin typeface="Arial"/>
                <a:cs typeface="Arial"/>
              </a:rPr>
              <a:t>and</a:t>
            </a:r>
            <a:endParaRPr sz="2400" dirty="0">
              <a:latin typeface="Arial"/>
              <a:cs typeface="Arial"/>
            </a:endParaRPr>
          </a:p>
          <a:p>
            <a:pPr marL="12700">
              <a:lnSpc>
                <a:spcPct val="100000"/>
              </a:lnSpc>
            </a:pPr>
            <a:r>
              <a:rPr lang="en-US" sz="2400" b="1" spc="-5" dirty="0">
                <a:solidFill>
                  <a:srgbClr val="FFFFFF"/>
                </a:solidFill>
                <a:latin typeface="Arial"/>
                <a:cs typeface="Arial"/>
              </a:rPr>
              <a:t>Notification </a:t>
            </a:r>
            <a:r>
              <a:rPr sz="2400" b="1" spc="-5" dirty="0">
                <a:solidFill>
                  <a:srgbClr val="FFFFFF"/>
                </a:solidFill>
                <a:latin typeface="Arial"/>
                <a:cs typeface="Arial"/>
              </a:rPr>
              <a:t>Guidelines</a:t>
            </a:r>
            <a:endParaRPr sz="2400" dirty="0">
              <a:latin typeface="Arial"/>
              <a:cs typeface="Arial"/>
            </a:endParaRPr>
          </a:p>
        </p:txBody>
      </p:sp>
    </p:spTree>
    <p:extLst>
      <p:ext uri="{BB962C8B-B14F-4D97-AF65-F5344CB8AC3E}">
        <p14:creationId xmlns:p14="http://schemas.microsoft.com/office/powerpoint/2010/main" val="1797422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2778760" cy="382270"/>
          </a:xfrm>
          <a:prstGeom prst="rect">
            <a:avLst/>
          </a:prstGeom>
        </p:spPr>
        <p:txBody>
          <a:bodyPr vert="horz" wrap="square" lIns="0" tIns="0" rIns="0" bIns="0" rtlCol="0">
            <a:spAutoFit/>
          </a:bodyPr>
          <a:lstStyle/>
          <a:p>
            <a:pPr marL="12700">
              <a:lnSpc>
                <a:spcPct val="100000"/>
              </a:lnSpc>
            </a:pPr>
            <a:r>
              <a:rPr spc="-5" dirty="0"/>
              <a:t>Unwitnessed</a:t>
            </a:r>
            <a:r>
              <a:rPr spc="-114" dirty="0"/>
              <a:t> </a:t>
            </a:r>
            <a:r>
              <a:rPr dirty="0"/>
              <a:t>Events</a:t>
            </a:r>
          </a:p>
        </p:txBody>
      </p:sp>
      <p:sp>
        <p:nvSpPr>
          <p:cNvPr id="3" name="object 3"/>
          <p:cNvSpPr txBox="1"/>
          <p:nvPr/>
        </p:nvSpPr>
        <p:spPr>
          <a:xfrm>
            <a:off x="2286000" y="3962400"/>
            <a:ext cx="2971800" cy="76200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marL="739775">
              <a:lnSpc>
                <a:spcPct val="100000"/>
              </a:lnSpc>
              <a:spcBef>
                <a:spcPts val="940"/>
              </a:spcBef>
            </a:pPr>
            <a:r>
              <a:rPr sz="1400" i="1" dirty="0">
                <a:latin typeface="Arial"/>
                <a:cs typeface="Arial"/>
              </a:rPr>
              <a:t>At </a:t>
            </a:r>
            <a:r>
              <a:rPr sz="1400" i="1" spc="-5" dirty="0">
                <a:latin typeface="Arial"/>
                <a:cs typeface="Arial"/>
              </a:rPr>
              <a:t>another provider</a:t>
            </a:r>
            <a:r>
              <a:rPr sz="1400" i="1" spc="-280" dirty="0">
                <a:latin typeface="Arial"/>
                <a:cs typeface="Arial"/>
              </a:rPr>
              <a:t> </a:t>
            </a:r>
            <a:r>
              <a:rPr sz="1400" i="1" dirty="0">
                <a:latin typeface="Arial"/>
                <a:cs typeface="Arial"/>
              </a:rPr>
              <a:t>site,</a:t>
            </a:r>
            <a:endParaRPr sz="1400">
              <a:latin typeface="Arial"/>
              <a:cs typeface="Arial"/>
            </a:endParaRPr>
          </a:p>
        </p:txBody>
      </p:sp>
      <p:sp>
        <p:nvSpPr>
          <p:cNvPr id="4" name="object 4"/>
          <p:cNvSpPr txBox="1"/>
          <p:nvPr/>
        </p:nvSpPr>
        <p:spPr>
          <a:xfrm>
            <a:off x="1105661" y="2058161"/>
            <a:ext cx="6934200" cy="4142160"/>
          </a:xfrm>
          <a:prstGeom prst="rect">
            <a:avLst/>
          </a:prstGeom>
          <a:ln w="28956">
            <a:solidFill>
              <a:srgbClr val="002776"/>
            </a:solidFill>
          </a:ln>
        </p:spPr>
        <p:txBody>
          <a:bodyPr vert="horz" wrap="square" lIns="0" tIns="5080" rIns="0" bIns="0" rtlCol="0">
            <a:spAutoFit/>
          </a:bodyPr>
          <a:lstStyle/>
          <a:p>
            <a:pPr marL="61594" marR="669290">
              <a:lnSpc>
                <a:spcPct val="100000"/>
              </a:lnSpc>
              <a:spcBef>
                <a:spcPts val="40"/>
              </a:spcBef>
            </a:pPr>
            <a:r>
              <a:rPr sz="1400" dirty="0">
                <a:latin typeface="Arial"/>
                <a:cs typeface="Arial"/>
              </a:rPr>
              <a:t>This means that if an individual tells a support broker/clinical manager about an  incident that occurred while the individual was:</a:t>
            </a:r>
          </a:p>
          <a:p>
            <a:pPr>
              <a:lnSpc>
                <a:spcPct val="100000"/>
              </a:lnSpc>
            </a:pPr>
            <a:endParaRPr sz="1500" dirty="0">
              <a:latin typeface="Times New Roman"/>
              <a:cs typeface="Times New Roman"/>
            </a:endParaRPr>
          </a:p>
          <a:p>
            <a:pPr>
              <a:lnSpc>
                <a:spcPct val="100000"/>
              </a:lnSpc>
              <a:spcBef>
                <a:spcPts val="50"/>
              </a:spcBef>
            </a:pPr>
            <a:endParaRPr sz="1950" dirty="0">
              <a:latin typeface="Times New Roman"/>
              <a:cs typeface="Times New Roman"/>
            </a:endParaRPr>
          </a:p>
          <a:p>
            <a:pPr marL="1890395">
              <a:lnSpc>
                <a:spcPct val="100000"/>
              </a:lnSpc>
            </a:pPr>
            <a:r>
              <a:rPr sz="1400" i="1" spc="-5" dirty="0">
                <a:latin typeface="Arial"/>
                <a:cs typeface="Arial"/>
              </a:rPr>
              <a:t>At</a:t>
            </a:r>
            <a:r>
              <a:rPr sz="1400" i="1" spc="-195" dirty="0">
                <a:latin typeface="Arial"/>
                <a:cs typeface="Arial"/>
              </a:rPr>
              <a:t> </a:t>
            </a:r>
            <a:r>
              <a:rPr sz="1400" i="1" dirty="0">
                <a:latin typeface="Arial"/>
                <a:cs typeface="Arial"/>
              </a:rPr>
              <a:t>home,</a:t>
            </a:r>
            <a:endParaRPr sz="1400" dirty="0">
              <a:latin typeface="Arial"/>
              <a:cs typeface="Arial"/>
            </a:endParaRPr>
          </a:p>
          <a:p>
            <a:pPr>
              <a:lnSpc>
                <a:spcPct val="100000"/>
              </a:lnSpc>
            </a:pPr>
            <a:endParaRPr sz="1500" dirty="0">
              <a:latin typeface="Times New Roman"/>
              <a:cs typeface="Times New Roman"/>
            </a:endParaRPr>
          </a:p>
          <a:p>
            <a:pPr>
              <a:lnSpc>
                <a:spcPct val="100000"/>
              </a:lnSpc>
              <a:spcBef>
                <a:spcPts val="30"/>
              </a:spcBef>
            </a:pPr>
            <a:endParaRPr sz="1500" dirty="0">
              <a:latin typeface="Times New Roman"/>
              <a:cs typeface="Times New Roman"/>
            </a:endParaRPr>
          </a:p>
          <a:p>
            <a:pPr marL="1890395">
              <a:lnSpc>
                <a:spcPct val="100000"/>
              </a:lnSpc>
            </a:pPr>
            <a:r>
              <a:rPr sz="1400" i="1" dirty="0">
                <a:latin typeface="Arial"/>
                <a:cs typeface="Arial"/>
              </a:rPr>
              <a:t>In the</a:t>
            </a:r>
            <a:r>
              <a:rPr sz="1400" i="1" spc="-225" dirty="0">
                <a:latin typeface="Arial"/>
                <a:cs typeface="Arial"/>
              </a:rPr>
              <a:t> </a:t>
            </a:r>
            <a:r>
              <a:rPr sz="1400" i="1" spc="-5" dirty="0">
                <a:latin typeface="Arial"/>
                <a:cs typeface="Arial"/>
              </a:rPr>
              <a:t>community</a:t>
            </a:r>
            <a:endParaRPr sz="1400" dirty="0">
              <a:latin typeface="Arial"/>
              <a:cs typeface="Arial"/>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15"/>
              </a:spcBef>
            </a:pPr>
            <a:endParaRPr sz="1850" dirty="0">
              <a:latin typeface="Times New Roman"/>
              <a:cs typeface="Times New Roman"/>
            </a:endParaRPr>
          </a:p>
          <a:p>
            <a:pPr marL="61594" marR="206375">
              <a:lnSpc>
                <a:spcPct val="100000"/>
              </a:lnSpc>
            </a:pPr>
            <a:r>
              <a:rPr sz="1400" dirty="0">
                <a:latin typeface="Arial"/>
                <a:cs typeface="Arial"/>
              </a:rPr>
              <a:t>Then the incident must still be reported. If the incident occurred while the individual  was at another Support Broker site and the Support Broker is unclear if it has been  reported, the Support Broker who learned of the incident should check HCSIS or  follow up with the Support Broker to identify if an incident report has already been  created. If a report has not been created, the Clinical Manager has the ability to enter  the incident report in HCSIS.</a:t>
            </a:r>
          </a:p>
        </p:txBody>
      </p:sp>
      <p:sp>
        <p:nvSpPr>
          <p:cNvPr id="5" name="object 5"/>
          <p:cNvSpPr txBox="1"/>
          <p:nvPr/>
        </p:nvSpPr>
        <p:spPr>
          <a:xfrm>
            <a:off x="535635" y="1102614"/>
            <a:ext cx="8388350" cy="747395"/>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Events that can compromise the safety and wellbeing of an individual must be reported,  regardless of whether or not they </a:t>
            </a:r>
            <a:r>
              <a:rPr sz="1600" spc="-20" dirty="0">
                <a:latin typeface="Arial"/>
                <a:cs typeface="Arial"/>
              </a:rPr>
              <a:t>were </a:t>
            </a:r>
            <a:r>
              <a:rPr sz="1600" spc="-5" dirty="0">
                <a:latin typeface="Arial"/>
                <a:cs typeface="Arial"/>
              </a:rPr>
              <a:t>directly witnessed. The incident report must be filed by  whomever learned of the</a:t>
            </a:r>
            <a:r>
              <a:rPr sz="1600" spc="-90" dirty="0">
                <a:latin typeface="Arial"/>
                <a:cs typeface="Arial"/>
              </a:rPr>
              <a:t> </a:t>
            </a:r>
            <a:r>
              <a:rPr sz="1600" spc="-5" dirty="0">
                <a:latin typeface="Arial"/>
                <a:cs typeface="Arial"/>
              </a:rPr>
              <a:t>incident.</a:t>
            </a:r>
            <a:endParaRPr sz="1600">
              <a:latin typeface="Arial"/>
              <a:cs typeface="Arial"/>
            </a:endParaRPr>
          </a:p>
        </p:txBody>
      </p:sp>
      <p:sp>
        <p:nvSpPr>
          <p:cNvPr id="6" name="object 6"/>
          <p:cNvSpPr/>
          <p:nvPr/>
        </p:nvSpPr>
        <p:spPr>
          <a:xfrm>
            <a:off x="2348357" y="3018917"/>
            <a:ext cx="444500" cy="339725"/>
          </a:xfrm>
          <a:custGeom>
            <a:avLst/>
            <a:gdLst/>
            <a:ahLst/>
            <a:cxnLst/>
            <a:rect l="l" t="t" r="r" b="b"/>
            <a:pathLst>
              <a:path w="444500" h="339725">
                <a:moveTo>
                  <a:pt x="444245" y="0"/>
                </a:moveTo>
                <a:lnTo>
                  <a:pt x="0" y="0"/>
                </a:lnTo>
                <a:lnTo>
                  <a:pt x="0" y="323469"/>
                </a:lnTo>
                <a:lnTo>
                  <a:pt x="1016" y="326644"/>
                </a:lnTo>
                <a:lnTo>
                  <a:pt x="1016" y="329819"/>
                </a:lnTo>
                <a:lnTo>
                  <a:pt x="5206" y="335153"/>
                </a:lnTo>
                <a:lnTo>
                  <a:pt x="9270" y="338455"/>
                </a:lnTo>
                <a:lnTo>
                  <a:pt x="12445" y="339471"/>
                </a:lnTo>
                <a:lnTo>
                  <a:pt x="431800" y="339471"/>
                </a:lnTo>
                <a:lnTo>
                  <a:pt x="434975" y="338455"/>
                </a:lnTo>
                <a:lnTo>
                  <a:pt x="439038" y="335153"/>
                </a:lnTo>
                <a:lnTo>
                  <a:pt x="443230" y="329819"/>
                </a:lnTo>
                <a:lnTo>
                  <a:pt x="443230" y="326644"/>
                </a:lnTo>
                <a:lnTo>
                  <a:pt x="444245" y="323469"/>
                </a:lnTo>
                <a:lnTo>
                  <a:pt x="444245" y="0"/>
                </a:lnTo>
                <a:close/>
              </a:path>
            </a:pathLst>
          </a:custGeom>
          <a:solidFill>
            <a:srgbClr val="BCD203"/>
          </a:solidFill>
        </p:spPr>
        <p:txBody>
          <a:bodyPr wrap="square" lIns="0" tIns="0" rIns="0" bIns="0" rtlCol="0"/>
          <a:lstStyle/>
          <a:p>
            <a:endParaRPr/>
          </a:p>
        </p:txBody>
      </p:sp>
      <p:sp>
        <p:nvSpPr>
          <p:cNvPr id="7" name="object 7"/>
          <p:cNvSpPr/>
          <p:nvPr/>
        </p:nvSpPr>
        <p:spPr>
          <a:xfrm>
            <a:off x="2319527" y="2851404"/>
            <a:ext cx="502920" cy="167640"/>
          </a:xfrm>
          <a:custGeom>
            <a:avLst/>
            <a:gdLst/>
            <a:ahLst/>
            <a:cxnLst/>
            <a:rect l="l" t="t" r="r" b="b"/>
            <a:pathLst>
              <a:path w="502919" h="167639">
                <a:moveTo>
                  <a:pt x="263779" y="0"/>
                </a:moveTo>
                <a:lnTo>
                  <a:pt x="257683" y="1016"/>
                </a:lnTo>
                <a:lnTo>
                  <a:pt x="255524" y="3175"/>
                </a:lnTo>
                <a:lnTo>
                  <a:pt x="252476" y="5334"/>
                </a:lnTo>
                <a:lnTo>
                  <a:pt x="3048" y="155829"/>
                </a:lnTo>
                <a:lnTo>
                  <a:pt x="0" y="162179"/>
                </a:lnTo>
                <a:lnTo>
                  <a:pt x="0" y="164337"/>
                </a:lnTo>
                <a:lnTo>
                  <a:pt x="1016" y="165481"/>
                </a:lnTo>
                <a:lnTo>
                  <a:pt x="3048" y="166497"/>
                </a:lnTo>
                <a:lnTo>
                  <a:pt x="8255" y="167512"/>
                </a:lnTo>
                <a:lnTo>
                  <a:pt x="494665" y="167512"/>
                </a:lnTo>
                <a:lnTo>
                  <a:pt x="499872" y="166497"/>
                </a:lnTo>
                <a:lnTo>
                  <a:pt x="501904" y="165481"/>
                </a:lnTo>
                <a:lnTo>
                  <a:pt x="501904" y="164337"/>
                </a:lnTo>
                <a:lnTo>
                  <a:pt x="502920" y="162179"/>
                </a:lnTo>
                <a:lnTo>
                  <a:pt x="501904" y="160147"/>
                </a:lnTo>
                <a:lnTo>
                  <a:pt x="498856" y="155829"/>
                </a:lnTo>
                <a:lnTo>
                  <a:pt x="429768" y="108838"/>
                </a:lnTo>
                <a:lnTo>
                  <a:pt x="429768" y="80010"/>
                </a:lnTo>
                <a:lnTo>
                  <a:pt x="386461" y="80010"/>
                </a:lnTo>
                <a:lnTo>
                  <a:pt x="275209" y="5334"/>
                </a:lnTo>
                <a:lnTo>
                  <a:pt x="273050" y="3175"/>
                </a:lnTo>
                <a:lnTo>
                  <a:pt x="270002" y="1016"/>
                </a:lnTo>
                <a:lnTo>
                  <a:pt x="263779" y="0"/>
                </a:lnTo>
                <a:close/>
              </a:path>
            </a:pathLst>
          </a:custGeom>
          <a:solidFill>
            <a:srgbClr val="BCD203"/>
          </a:solidFill>
        </p:spPr>
        <p:txBody>
          <a:bodyPr wrap="square" lIns="0" tIns="0" rIns="0" bIns="0" rtlCol="0"/>
          <a:lstStyle/>
          <a:p>
            <a:endParaRPr/>
          </a:p>
        </p:txBody>
      </p:sp>
      <p:sp>
        <p:nvSpPr>
          <p:cNvPr id="8" name="object 8"/>
          <p:cNvSpPr/>
          <p:nvPr/>
        </p:nvSpPr>
        <p:spPr>
          <a:xfrm>
            <a:off x="2705989" y="2888742"/>
            <a:ext cx="43815" cy="43180"/>
          </a:xfrm>
          <a:custGeom>
            <a:avLst/>
            <a:gdLst/>
            <a:ahLst/>
            <a:cxnLst/>
            <a:rect l="l" t="t" r="r" b="b"/>
            <a:pathLst>
              <a:path w="43814" h="43180">
                <a:moveTo>
                  <a:pt x="39116" y="0"/>
                </a:moveTo>
                <a:lnTo>
                  <a:pt x="3048" y="0"/>
                </a:lnTo>
                <a:lnTo>
                  <a:pt x="0" y="3175"/>
                </a:lnTo>
                <a:lnTo>
                  <a:pt x="0" y="42672"/>
                </a:lnTo>
                <a:lnTo>
                  <a:pt x="43306" y="42672"/>
                </a:lnTo>
                <a:lnTo>
                  <a:pt x="43306" y="6477"/>
                </a:lnTo>
                <a:lnTo>
                  <a:pt x="42291" y="3175"/>
                </a:lnTo>
                <a:lnTo>
                  <a:pt x="39116" y="0"/>
                </a:lnTo>
                <a:close/>
              </a:path>
            </a:pathLst>
          </a:custGeom>
          <a:solidFill>
            <a:srgbClr val="BCD203"/>
          </a:solidFill>
        </p:spPr>
        <p:txBody>
          <a:bodyPr wrap="square" lIns="0" tIns="0" rIns="0" bIns="0" rtlCol="0"/>
          <a:lstStyle/>
          <a:p>
            <a:endParaRPr/>
          </a:p>
        </p:txBody>
      </p:sp>
      <p:sp>
        <p:nvSpPr>
          <p:cNvPr id="9" name="object 9"/>
          <p:cNvSpPr/>
          <p:nvPr/>
        </p:nvSpPr>
        <p:spPr>
          <a:xfrm>
            <a:off x="2319527" y="4189476"/>
            <a:ext cx="300990" cy="512445"/>
          </a:xfrm>
          <a:custGeom>
            <a:avLst/>
            <a:gdLst/>
            <a:ahLst/>
            <a:cxnLst/>
            <a:rect l="l" t="t" r="r" b="b"/>
            <a:pathLst>
              <a:path w="300989" h="512445">
                <a:moveTo>
                  <a:pt x="77470" y="0"/>
                </a:moveTo>
                <a:lnTo>
                  <a:pt x="69977" y="2540"/>
                </a:lnTo>
                <a:lnTo>
                  <a:pt x="64262" y="5080"/>
                </a:lnTo>
                <a:lnTo>
                  <a:pt x="18923" y="5080"/>
                </a:lnTo>
                <a:lnTo>
                  <a:pt x="15113" y="6350"/>
                </a:lnTo>
                <a:lnTo>
                  <a:pt x="13208" y="7619"/>
                </a:lnTo>
                <a:lnTo>
                  <a:pt x="10414" y="7619"/>
                </a:lnTo>
                <a:lnTo>
                  <a:pt x="7620" y="10160"/>
                </a:lnTo>
                <a:lnTo>
                  <a:pt x="2794" y="16510"/>
                </a:lnTo>
                <a:lnTo>
                  <a:pt x="2794" y="19050"/>
                </a:lnTo>
                <a:lnTo>
                  <a:pt x="0" y="33019"/>
                </a:lnTo>
                <a:lnTo>
                  <a:pt x="0" y="48260"/>
                </a:lnTo>
                <a:lnTo>
                  <a:pt x="889" y="66040"/>
                </a:lnTo>
                <a:lnTo>
                  <a:pt x="21717" y="130810"/>
                </a:lnTo>
                <a:lnTo>
                  <a:pt x="52959" y="171576"/>
                </a:lnTo>
                <a:lnTo>
                  <a:pt x="95504" y="203326"/>
                </a:lnTo>
                <a:lnTo>
                  <a:pt x="145542" y="223647"/>
                </a:lnTo>
                <a:lnTo>
                  <a:pt x="183388" y="228726"/>
                </a:lnTo>
                <a:lnTo>
                  <a:pt x="181483" y="242697"/>
                </a:lnTo>
                <a:lnTo>
                  <a:pt x="155956" y="273176"/>
                </a:lnTo>
                <a:lnTo>
                  <a:pt x="118110" y="276987"/>
                </a:lnTo>
                <a:lnTo>
                  <a:pt x="104902" y="279526"/>
                </a:lnTo>
                <a:lnTo>
                  <a:pt x="50038" y="310006"/>
                </a:lnTo>
                <a:lnTo>
                  <a:pt x="22733" y="346837"/>
                </a:lnTo>
                <a:lnTo>
                  <a:pt x="12446" y="391413"/>
                </a:lnTo>
                <a:lnTo>
                  <a:pt x="12446" y="395224"/>
                </a:lnTo>
                <a:lnTo>
                  <a:pt x="34036" y="459994"/>
                </a:lnTo>
                <a:lnTo>
                  <a:pt x="81280" y="498094"/>
                </a:lnTo>
                <a:lnTo>
                  <a:pt x="118110" y="510794"/>
                </a:lnTo>
                <a:lnTo>
                  <a:pt x="131445" y="512063"/>
                </a:lnTo>
                <a:lnTo>
                  <a:pt x="157861" y="512063"/>
                </a:lnTo>
                <a:lnTo>
                  <a:pt x="196596" y="503174"/>
                </a:lnTo>
                <a:lnTo>
                  <a:pt x="227584" y="486663"/>
                </a:lnTo>
                <a:lnTo>
                  <a:pt x="134239" y="486663"/>
                </a:lnTo>
                <a:lnTo>
                  <a:pt x="123825" y="485394"/>
                </a:lnTo>
                <a:lnTo>
                  <a:pt x="114427" y="482854"/>
                </a:lnTo>
                <a:lnTo>
                  <a:pt x="104013" y="480313"/>
                </a:lnTo>
                <a:lnTo>
                  <a:pt x="94488" y="475234"/>
                </a:lnTo>
                <a:lnTo>
                  <a:pt x="58547" y="444754"/>
                </a:lnTo>
                <a:lnTo>
                  <a:pt x="40640" y="402844"/>
                </a:lnTo>
                <a:lnTo>
                  <a:pt x="40640" y="383667"/>
                </a:lnTo>
                <a:lnTo>
                  <a:pt x="58547" y="341756"/>
                </a:lnTo>
                <a:lnTo>
                  <a:pt x="86995" y="316356"/>
                </a:lnTo>
                <a:lnTo>
                  <a:pt x="114427" y="304926"/>
                </a:lnTo>
                <a:lnTo>
                  <a:pt x="123825" y="302387"/>
                </a:lnTo>
                <a:lnTo>
                  <a:pt x="134239" y="299847"/>
                </a:lnTo>
                <a:lnTo>
                  <a:pt x="160655" y="299847"/>
                </a:lnTo>
                <a:lnTo>
                  <a:pt x="168275" y="297306"/>
                </a:lnTo>
                <a:lnTo>
                  <a:pt x="202311" y="273176"/>
                </a:lnTo>
                <a:lnTo>
                  <a:pt x="208915" y="251587"/>
                </a:lnTo>
                <a:lnTo>
                  <a:pt x="211709" y="241426"/>
                </a:lnTo>
                <a:lnTo>
                  <a:pt x="212725" y="229997"/>
                </a:lnTo>
                <a:lnTo>
                  <a:pt x="231648" y="227456"/>
                </a:lnTo>
                <a:lnTo>
                  <a:pt x="249555" y="223647"/>
                </a:lnTo>
                <a:lnTo>
                  <a:pt x="268478" y="218567"/>
                </a:lnTo>
                <a:lnTo>
                  <a:pt x="284480" y="212217"/>
                </a:lnTo>
                <a:lnTo>
                  <a:pt x="300609" y="204597"/>
                </a:lnTo>
                <a:lnTo>
                  <a:pt x="198501" y="204597"/>
                </a:lnTo>
                <a:lnTo>
                  <a:pt x="165481" y="202056"/>
                </a:lnTo>
                <a:lnTo>
                  <a:pt x="148463" y="196976"/>
                </a:lnTo>
                <a:lnTo>
                  <a:pt x="132334" y="191897"/>
                </a:lnTo>
                <a:lnTo>
                  <a:pt x="118110" y="185547"/>
                </a:lnTo>
                <a:lnTo>
                  <a:pt x="104013" y="176656"/>
                </a:lnTo>
                <a:lnTo>
                  <a:pt x="90805" y="169037"/>
                </a:lnTo>
                <a:lnTo>
                  <a:pt x="58547" y="136017"/>
                </a:lnTo>
                <a:lnTo>
                  <a:pt x="36830" y="95250"/>
                </a:lnTo>
                <a:lnTo>
                  <a:pt x="29337" y="48260"/>
                </a:lnTo>
                <a:lnTo>
                  <a:pt x="30226" y="31750"/>
                </a:lnTo>
                <a:lnTo>
                  <a:pt x="91694" y="31750"/>
                </a:lnTo>
                <a:lnTo>
                  <a:pt x="94488" y="29210"/>
                </a:lnTo>
                <a:lnTo>
                  <a:pt x="96393" y="25400"/>
                </a:lnTo>
                <a:lnTo>
                  <a:pt x="97409" y="22860"/>
                </a:lnTo>
                <a:lnTo>
                  <a:pt x="97409" y="15240"/>
                </a:lnTo>
                <a:lnTo>
                  <a:pt x="96393" y="11430"/>
                </a:lnTo>
                <a:lnTo>
                  <a:pt x="91694" y="5080"/>
                </a:lnTo>
                <a:lnTo>
                  <a:pt x="85979" y="2540"/>
                </a:lnTo>
                <a:lnTo>
                  <a:pt x="82296" y="1269"/>
                </a:lnTo>
                <a:lnTo>
                  <a:pt x="77470" y="0"/>
                </a:lnTo>
                <a:close/>
              </a:path>
            </a:pathLst>
          </a:custGeom>
          <a:solidFill>
            <a:srgbClr val="81BB00"/>
          </a:solidFill>
        </p:spPr>
        <p:txBody>
          <a:bodyPr wrap="square" lIns="0" tIns="0" rIns="0" bIns="0" rtlCol="0"/>
          <a:lstStyle/>
          <a:p>
            <a:endParaRPr/>
          </a:p>
        </p:txBody>
      </p:sp>
      <p:sp>
        <p:nvSpPr>
          <p:cNvPr id="10" name="object 10"/>
          <p:cNvSpPr/>
          <p:nvPr/>
        </p:nvSpPr>
        <p:spPr>
          <a:xfrm>
            <a:off x="2474595" y="4496942"/>
            <a:ext cx="342265" cy="179705"/>
          </a:xfrm>
          <a:custGeom>
            <a:avLst/>
            <a:gdLst/>
            <a:ahLst/>
            <a:cxnLst/>
            <a:rect l="l" t="t" r="r" b="b"/>
            <a:pathLst>
              <a:path w="342264" h="179704">
                <a:moveTo>
                  <a:pt x="209804" y="0"/>
                </a:moveTo>
                <a:lnTo>
                  <a:pt x="187198" y="0"/>
                </a:lnTo>
                <a:lnTo>
                  <a:pt x="164465" y="3809"/>
                </a:lnTo>
                <a:lnTo>
                  <a:pt x="127635" y="20319"/>
                </a:lnTo>
                <a:lnTo>
                  <a:pt x="102107" y="50799"/>
                </a:lnTo>
                <a:lnTo>
                  <a:pt x="95504" y="72389"/>
                </a:lnTo>
                <a:lnTo>
                  <a:pt x="93599" y="81406"/>
                </a:lnTo>
                <a:lnTo>
                  <a:pt x="93599" y="95376"/>
                </a:lnTo>
                <a:lnTo>
                  <a:pt x="91693" y="104266"/>
                </a:lnTo>
                <a:lnTo>
                  <a:pt x="69977" y="144906"/>
                </a:lnTo>
                <a:lnTo>
                  <a:pt x="30225" y="172846"/>
                </a:lnTo>
                <a:lnTo>
                  <a:pt x="0" y="179196"/>
                </a:lnTo>
                <a:lnTo>
                  <a:pt x="72517" y="179196"/>
                </a:lnTo>
                <a:lnTo>
                  <a:pt x="100203" y="152526"/>
                </a:lnTo>
                <a:lnTo>
                  <a:pt x="105791" y="142366"/>
                </a:lnTo>
                <a:lnTo>
                  <a:pt x="112522" y="132206"/>
                </a:lnTo>
                <a:lnTo>
                  <a:pt x="122809" y="87756"/>
                </a:lnTo>
                <a:lnTo>
                  <a:pt x="122809" y="83946"/>
                </a:lnTo>
                <a:lnTo>
                  <a:pt x="123825" y="76199"/>
                </a:lnTo>
                <a:lnTo>
                  <a:pt x="144653" y="40639"/>
                </a:lnTo>
                <a:lnTo>
                  <a:pt x="149352" y="38099"/>
                </a:lnTo>
                <a:lnTo>
                  <a:pt x="154940" y="34289"/>
                </a:lnTo>
                <a:lnTo>
                  <a:pt x="161671" y="31749"/>
                </a:lnTo>
                <a:lnTo>
                  <a:pt x="176784" y="27939"/>
                </a:lnTo>
                <a:lnTo>
                  <a:pt x="186181" y="26669"/>
                </a:lnTo>
                <a:lnTo>
                  <a:pt x="255269" y="26669"/>
                </a:lnTo>
                <a:lnTo>
                  <a:pt x="255269" y="24129"/>
                </a:lnTo>
                <a:lnTo>
                  <a:pt x="257048" y="19049"/>
                </a:lnTo>
                <a:lnTo>
                  <a:pt x="260857" y="15239"/>
                </a:lnTo>
                <a:lnTo>
                  <a:pt x="263779" y="11429"/>
                </a:lnTo>
                <a:lnTo>
                  <a:pt x="267462" y="7619"/>
                </a:lnTo>
                <a:lnTo>
                  <a:pt x="276987" y="5079"/>
                </a:lnTo>
                <a:lnTo>
                  <a:pt x="282575" y="3809"/>
                </a:lnTo>
                <a:lnTo>
                  <a:pt x="341756" y="3809"/>
                </a:lnTo>
                <a:lnTo>
                  <a:pt x="341249" y="2539"/>
                </a:lnTo>
                <a:lnTo>
                  <a:pt x="224028" y="2539"/>
                </a:lnTo>
                <a:lnTo>
                  <a:pt x="209804" y="0"/>
                </a:lnTo>
                <a:close/>
              </a:path>
            </a:pathLst>
          </a:custGeom>
          <a:solidFill>
            <a:srgbClr val="81BB00"/>
          </a:solidFill>
        </p:spPr>
        <p:txBody>
          <a:bodyPr wrap="square" lIns="0" tIns="0" rIns="0" bIns="0" rtlCol="0"/>
          <a:lstStyle/>
          <a:p>
            <a:endParaRPr/>
          </a:p>
        </p:txBody>
      </p:sp>
      <p:sp>
        <p:nvSpPr>
          <p:cNvPr id="11" name="object 11"/>
          <p:cNvSpPr/>
          <p:nvPr/>
        </p:nvSpPr>
        <p:spPr>
          <a:xfrm>
            <a:off x="2680716" y="4523613"/>
            <a:ext cx="135255" cy="61594"/>
          </a:xfrm>
          <a:custGeom>
            <a:avLst/>
            <a:gdLst/>
            <a:ahLst/>
            <a:cxnLst/>
            <a:rect l="l" t="t" r="r" b="b"/>
            <a:pathLst>
              <a:path w="135255" h="61595">
                <a:moveTo>
                  <a:pt x="49148" y="0"/>
                </a:moveTo>
                <a:lnTo>
                  <a:pt x="0" y="0"/>
                </a:lnTo>
                <a:lnTo>
                  <a:pt x="11302" y="1269"/>
                </a:lnTo>
                <a:lnTo>
                  <a:pt x="11302" y="8889"/>
                </a:lnTo>
                <a:lnTo>
                  <a:pt x="30225" y="44450"/>
                </a:lnTo>
                <a:lnTo>
                  <a:pt x="76453" y="61087"/>
                </a:lnTo>
                <a:lnTo>
                  <a:pt x="89788" y="59817"/>
                </a:lnTo>
                <a:lnTo>
                  <a:pt x="95376" y="58547"/>
                </a:lnTo>
                <a:lnTo>
                  <a:pt x="101091" y="56006"/>
                </a:lnTo>
                <a:lnTo>
                  <a:pt x="107695" y="53467"/>
                </a:lnTo>
                <a:lnTo>
                  <a:pt x="113410" y="50800"/>
                </a:lnTo>
                <a:lnTo>
                  <a:pt x="122808" y="44450"/>
                </a:lnTo>
                <a:lnTo>
                  <a:pt x="134238" y="29210"/>
                </a:lnTo>
                <a:lnTo>
                  <a:pt x="135127" y="26669"/>
                </a:lnTo>
                <a:lnTo>
                  <a:pt x="76453" y="26669"/>
                </a:lnTo>
                <a:lnTo>
                  <a:pt x="70865" y="25400"/>
                </a:lnTo>
                <a:lnTo>
                  <a:pt x="61340" y="21589"/>
                </a:lnTo>
                <a:lnTo>
                  <a:pt x="57657" y="19050"/>
                </a:lnTo>
                <a:lnTo>
                  <a:pt x="54736" y="15239"/>
                </a:lnTo>
                <a:lnTo>
                  <a:pt x="50926" y="11430"/>
                </a:lnTo>
                <a:lnTo>
                  <a:pt x="49148" y="6350"/>
                </a:lnTo>
                <a:lnTo>
                  <a:pt x="49148" y="0"/>
                </a:lnTo>
                <a:close/>
              </a:path>
            </a:pathLst>
          </a:custGeom>
          <a:solidFill>
            <a:srgbClr val="81BB00"/>
          </a:solidFill>
        </p:spPr>
        <p:txBody>
          <a:bodyPr wrap="square" lIns="0" tIns="0" rIns="0" bIns="0" rtlCol="0"/>
          <a:lstStyle/>
          <a:p>
            <a:endParaRPr/>
          </a:p>
        </p:txBody>
      </p:sp>
      <p:sp>
        <p:nvSpPr>
          <p:cNvPr id="12" name="object 12"/>
          <p:cNvSpPr/>
          <p:nvPr/>
        </p:nvSpPr>
        <p:spPr>
          <a:xfrm>
            <a:off x="2757170" y="4500753"/>
            <a:ext cx="65405" cy="49530"/>
          </a:xfrm>
          <a:custGeom>
            <a:avLst/>
            <a:gdLst/>
            <a:ahLst/>
            <a:cxnLst/>
            <a:rect l="l" t="t" r="r" b="b"/>
            <a:pathLst>
              <a:path w="65405" h="49529">
                <a:moveTo>
                  <a:pt x="59181" y="0"/>
                </a:moveTo>
                <a:lnTo>
                  <a:pt x="0" y="0"/>
                </a:lnTo>
                <a:lnTo>
                  <a:pt x="4825" y="1270"/>
                </a:lnTo>
                <a:lnTo>
                  <a:pt x="10413" y="2540"/>
                </a:lnTo>
                <a:lnTo>
                  <a:pt x="15240" y="3810"/>
                </a:lnTo>
                <a:lnTo>
                  <a:pt x="18923" y="7620"/>
                </a:lnTo>
                <a:lnTo>
                  <a:pt x="24637" y="15240"/>
                </a:lnTo>
                <a:lnTo>
                  <a:pt x="26543" y="25400"/>
                </a:lnTo>
                <a:lnTo>
                  <a:pt x="25527" y="29210"/>
                </a:lnTo>
                <a:lnTo>
                  <a:pt x="24637" y="34290"/>
                </a:lnTo>
                <a:lnTo>
                  <a:pt x="18923" y="41910"/>
                </a:lnTo>
                <a:lnTo>
                  <a:pt x="15240" y="44450"/>
                </a:lnTo>
                <a:lnTo>
                  <a:pt x="10413" y="46990"/>
                </a:lnTo>
                <a:lnTo>
                  <a:pt x="4825" y="48260"/>
                </a:lnTo>
                <a:lnTo>
                  <a:pt x="0" y="49530"/>
                </a:lnTo>
                <a:lnTo>
                  <a:pt x="58674" y="49530"/>
                </a:lnTo>
                <a:lnTo>
                  <a:pt x="59562" y="46990"/>
                </a:lnTo>
                <a:lnTo>
                  <a:pt x="62484" y="41910"/>
                </a:lnTo>
                <a:lnTo>
                  <a:pt x="64388" y="31750"/>
                </a:lnTo>
                <a:lnTo>
                  <a:pt x="65278" y="25400"/>
                </a:lnTo>
                <a:lnTo>
                  <a:pt x="62484" y="6350"/>
                </a:lnTo>
                <a:lnTo>
                  <a:pt x="59562" y="1270"/>
                </a:lnTo>
                <a:lnTo>
                  <a:pt x="59181" y="0"/>
                </a:lnTo>
                <a:close/>
              </a:path>
            </a:pathLst>
          </a:custGeom>
          <a:solidFill>
            <a:srgbClr val="81BB00"/>
          </a:solidFill>
        </p:spPr>
        <p:txBody>
          <a:bodyPr wrap="square" lIns="0" tIns="0" rIns="0" bIns="0" rtlCol="0"/>
          <a:lstStyle/>
          <a:p>
            <a:endParaRPr/>
          </a:p>
        </p:txBody>
      </p:sp>
      <p:sp>
        <p:nvSpPr>
          <p:cNvPr id="13" name="object 13"/>
          <p:cNvSpPr/>
          <p:nvPr/>
        </p:nvSpPr>
        <p:spPr>
          <a:xfrm>
            <a:off x="2698623" y="4467733"/>
            <a:ext cx="117475" cy="31750"/>
          </a:xfrm>
          <a:custGeom>
            <a:avLst/>
            <a:gdLst/>
            <a:ahLst/>
            <a:cxnLst/>
            <a:rect l="l" t="t" r="r" b="b"/>
            <a:pathLst>
              <a:path w="117475" h="31750">
                <a:moveTo>
                  <a:pt x="71881" y="0"/>
                </a:moveTo>
                <a:lnTo>
                  <a:pt x="49149" y="0"/>
                </a:lnTo>
                <a:lnTo>
                  <a:pt x="40639" y="1270"/>
                </a:lnTo>
                <a:lnTo>
                  <a:pt x="4699" y="24130"/>
                </a:lnTo>
                <a:lnTo>
                  <a:pt x="0" y="31750"/>
                </a:lnTo>
                <a:lnTo>
                  <a:pt x="117220" y="31750"/>
                </a:lnTo>
                <a:lnTo>
                  <a:pt x="116331" y="29210"/>
                </a:lnTo>
                <a:lnTo>
                  <a:pt x="112521" y="25400"/>
                </a:lnTo>
                <a:lnTo>
                  <a:pt x="108712" y="20320"/>
                </a:lnTo>
                <a:lnTo>
                  <a:pt x="104901" y="16510"/>
                </a:lnTo>
                <a:lnTo>
                  <a:pt x="95503" y="10160"/>
                </a:lnTo>
                <a:lnTo>
                  <a:pt x="89788" y="7620"/>
                </a:lnTo>
                <a:lnTo>
                  <a:pt x="83184" y="3810"/>
                </a:lnTo>
                <a:lnTo>
                  <a:pt x="71881" y="0"/>
                </a:lnTo>
                <a:close/>
              </a:path>
            </a:pathLst>
          </a:custGeom>
          <a:solidFill>
            <a:srgbClr val="81BB00"/>
          </a:solidFill>
        </p:spPr>
        <p:txBody>
          <a:bodyPr wrap="square" lIns="0" tIns="0" rIns="0" bIns="0" rtlCol="0"/>
          <a:lstStyle/>
          <a:p>
            <a:endParaRPr/>
          </a:p>
        </p:txBody>
      </p:sp>
      <p:sp>
        <p:nvSpPr>
          <p:cNvPr id="14" name="object 14"/>
          <p:cNvSpPr/>
          <p:nvPr/>
        </p:nvSpPr>
        <p:spPr>
          <a:xfrm>
            <a:off x="2518029" y="4221226"/>
            <a:ext cx="198755" cy="173355"/>
          </a:xfrm>
          <a:custGeom>
            <a:avLst/>
            <a:gdLst/>
            <a:ahLst/>
            <a:cxnLst/>
            <a:rect l="l" t="t" r="r" b="b"/>
            <a:pathLst>
              <a:path w="198755" h="173354">
                <a:moveTo>
                  <a:pt x="197993" y="0"/>
                </a:moveTo>
                <a:lnTo>
                  <a:pt x="169290" y="0"/>
                </a:lnTo>
                <a:lnTo>
                  <a:pt x="170179" y="16510"/>
                </a:lnTo>
                <a:lnTo>
                  <a:pt x="169290" y="33019"/>
                </a:lnTo>
                <a:lnTo>
                  <a:pt x="155956" y="77469"/>
                </a:lnTo>
                <a:lnTo>
                  <a:pt x="131444" y="115697"/>
                </a:lnTo>
                <a:lnTo>
                  <a:pt x="81279" y="153797"/>
                </a:lnTo>
                <a:lnTo>
                  <a:pt x="34035" y="170306"/>
                </a:lnTo>
                <a:lnTo>
                  <a:pt x="0" y="172847"/>
                </a:lnTo>
                <a:lnTo>
                  <a:pt x="102107" y="172847"/>
                </a:lnTo>
                <a:lnTo>
                  <a:pt x="144652" y="141097"/>
                </a:lnTo>
                <a:lnTo>
                  <a:pt x="176783" y="99060"/>
                </a:lnTo>
                <a:lnTo>
                  <a:pt x="194818" y="52069"/>
                </a:lnTo>
                <a:lnTo>
                  <a:pt x="198500" y="16510"/>
                </a:lnTo>
                <a:lnTo>
                  <a:pt x="198500" y="3810"/>
                </a:lnTo>
                <a:lnTo>
                  <a:pt x="197993" y="0"/>
                </a:lnTo>
                <a:close/>
              </a:path>
            </a:pathLst>
          </a:custGeom>
          <a:solidFill>
            <a:srgbClr val="81BB00"/>
          </a:solidFill>
        </p:spPr>
        <p:txBody>
          <a:bodyPr wrap="square" lIns="0" tIns="0" rIns="0" bIns="0" rtlCol="0"/>
          <a:lstStyle/>
          <a:p>
            <a:endParaRPr/>
          </a:p>
        </p:txBody>
      </p:sp>
      <p:sp>
        <p:nvSpPr>
          <p:cNvPr id="15" name="object 15"/>
          <p:cNvSpPr/>
          <p:nvPr/>
        </p:nvSpPr>
        <p:spPr>
          <a:xfrm>
            <a:off x="2383789" y="4221226"/>
            <a:ext cx="27940" cy="5080"/>
          </a:xfrm>
          <a:custGeom>
            <a:avLst/>
            <a:gdLst/>
            <a:ahLst/>
            <a:cxnLst/>
            <a:rect l="l" t="t" r="r" b="b"/>
            <a:pathLst>
              <a:path w="27939" h="5079">
                <a:moveTo>
                  <a:pt x="27432" y="0"/>
                </a:moveTo>
                <a:lnTo>
                  <a:pt x="0" y="0"/>
                </a:lnTo>
                <a:lnTo>
                  <a:pt x="2793" y="2540"/>
                </a:lnTo>
                <a:lnTo>
                  <a:pt x="5715" y="3810"/>
                </a:lnTo>
                <a:lnTo>
                  <a:pt x="9525" y="5080"/>
                </a:lnTo>
                <a:lnTo>
                  <a:pt x="18034" y="5080"/>
                </a:lnTo>
                <a:lnTo>
                  <a:pt x="21717" y="3810"/>
                </a:lnTo>
                <a:lnTo>
                  <a:pt x="24637" y="2540"/>
                </a:lnTo>
                <a:lnTo>
                  <a:pt x="27432" y="0"/>
                </a:lnTo>
                <a:close/>
              </a:path>
            </a:pathLst>
          </a:custGeom>
          <a:solidFill>
            <a:srgbClr val="81BB00"/>
          </a:solidFill>
        </p:spPr>
        <p:txBody>
          <a:bodyPr wrap="square" lIns="0" tIns="0" rIns="0" bIns="0" rtlCol="0"/>
          <a:lstStyle/>
          <a:p>
            <a:endParaRPr/>
          </a:p>
        </p:txBody>
      </p:sp>
      <p:sp>
        <p:nvSpPr>
          <p:cNvPr id="16" name="object 16"/>
          <p:cNvSpPr/>
          <p:nvPr/>
        </p:nvSpPr>
        <p:spPr>
          <a:xfrm>
            <a:off x="2639060" y="4189476"/>
            <a:ext cx="77470" cy="36830"/>
          </a:xfrm>
          <a:custGeom>
            <a:avLst/>
            <a:gdLst/>
            <a:ahLst/>
            <a:cxnLst/>
            <a:rect l="l" t="t" r="r" b="b"/>
            <a:pathLst>
              <a:path w="77469" h="36829">
                <a:moveTo>
                  <a:pt x="19812" y="0"/>
                </a:moveTo>
                <a:lnTo>
                  <a:pt x="8508" y="3810"/>
                </a:lnTo>
                <a:lnTo>
                  <a:pt x="5714" y="5080"/>
                </a:lnTo>
                <a:lnTo>
                  <a:pt x="3809" y="8890"/>
                </a:lnTo>
                <a:lnTo>
                  <a:pt x="1904" y="11430"/>
                </a:lnTo>
                <a:lnTo>
                  <a:pt x="0" y="19050"/>
                </a:lnTo>
                <a:lnTo>
                  <a:pt x="888" y="22860"/>
                </a:lnTo>
                <a:lnTo>
                  <a:pt x="1904" y="25400"/>
                </a:lnTo>
                <a:lnTo>
                  <a:pt x="3809" y="29210"/>
                </a:lnTo>
                <a:lnTo>
                  <a:pt x="5714" y="31750"/>
                </a:lnTo>
                <a:lnTo>
                  <a:pt x="8508" y="34290"/>
                </a:lnTo>
                <a:lnTo>
                  <a:pt x="16001" y="36830"/>
                </a:lnTo>
                <a:lnTo>
                  <a:pt x="23621" y="36830"/>
                </a:lnTo>
                <a:lnTo>
                  <a:pt x="31241" y="34290"/>
                </a:lnTo>
                <a:lnTo>
                  <a:pt x="34035" y="31750"/>
                </a:lnTo>
                <a:lnTo>
                  <a:pt x="76962" y="31750"/>
                </a:lnTo>
                <a:lnTo>
                  <a:pt x="75564" y="21590"/>
                </a:lnTo>
                <a:lnTo>
                  <a:pt x="74675" y="17780"/>
                </a:lnTo>
                <a:lnTo>
                  <a:pt x="72770" y="12700"/>
                </a:lnTo>
                <a:lnTo>
                  <a:pt x="68960" y="10160"/>
                </a:lnTo>
                <a:lnTo>
                  <a:pt x="66166" y="7619"/>
                </a:lnTo>
                <a:lnTo>
                  <a:pt x="60451" y="6350"/>
                </a:lnTo>
                <a:lnTo>
                  <a:pt x="56768" y="5080"/>
                </a:lnTo>
                <a:lnTo>
                  <a:pt x="34035" y="5080"/>
                </a:lnTo>
                <a:lnTo>
                  <a:pt x="31241" y="3810"/>
                </a:lnTo>
                <a:lnTo>
                  <a:pt x="19812" y="0"/>
                </a:lnTo>
                <a:close/>
              </a:path>
            </a:pathLst>
          </a:custGeom>
          <a:solidFill>
            <a:srgbClr val="81BB00"/>
          </a:solidFill>
        </p:spPr>
        <p:txBody>
          <a:bodyPr wrap="square" lIns="0" tIns="0" rIns="0" bIns="0" rtlCol="0"/>
          <a:lstStyle/>
          <a:p>
            <a:endParaRPr/>
          </a:p>
        </p:txBody>
      </p:sp>
      <p:sp>
        <p:nvSpPr>
          <p:cNvPr id="17" name="object 17"/>
          <p:cNvSpPr/>
          <p:nvPr/>
        </p:nvSpPr>
        <p:spPr>
          <a:xfrm>
            <a:off x="2467864" y="3528059"/>
            <a:ext cx="74930" cy="81280"/>
          </a:xfrm>
          <a:custGeom>
            <a:avLst/>
            <a:gdLst/>
            <a:ahLst/>
            <a:cxnLst/>
            <a:rect l="l" t="t" r="r" b="b"/>
            <a:pathLst>
              <a:path w="74930" h="81279">
                <a:moveTo>
                  <a:pt x="37465" y="0"/>
                </a:moveTo>
                <a:lnTo>
                  <a:pt x="3302" y="25018"/>
                </a:lnTo>
                <a:lnTo>
                  <a:pt x="0" y="40131"/>
                </a:lnTo>
                <a:lnTo>
                  <a:pt x="762" y="48260"/>
                </a:lnTo>
                <a:lnTo>
                  <a:pt x="30099" y="80390"/>
                </a:lnTo>
                <a:lnTo>
                  <a:pt x="37465" y="81279"/>
                </a:lnTo>
                <a:lnTo>
                  <a:pt x="44831" y="80390"/>
                </a:lnTo>
                <a:lnTo>
                  <a:pt x="74168" y="48260"/>
                </a:lnTo>
                <a:lnTo>
                  <a:pt x="74930" y="40131"/>
                </a:lnTo>
                <a:lnTo>
                  <a:pt x="74168" y="32130"/>
                </a:lnTo>
                <a:lnTo>
                  <a:pt x="44831" y="888"/>
                </a:lnTo>
                <a:lnTo>
                  <a:pt x="37465" y="0"/>
                </a:lnTo>
                <a:close/>
              </a:path>
            </a:pathLst>
          </a:custGeom>
          <a:solidFill>
            <a:srgbClr val="002776"/>
          </a:solidFill>
        </p:spPr>
        <p:txBody>
          <a:bodyPr wrap="square" lIns="0" tIns="0" rIns="0" bIns="0" rtlCol="0"/>
          <a:lstStyle/>
          <a:p>
            <a:endParaRPr/>
          </a:p>
        </p:txBody>
      </p:sp>
      <p:sp>
        <p:nvSpPr>
          <p:cNvPr id="18" name="object 18"/>
          <p:cNvSpPr/>
          <p:nvPr/>
        </p:nvSpPr>
        <p:spPr>
          <a:xfrm>
            <a:off x="2597530" y="3540505"/>
            <a:ext cx="74295" cy="81280"/>
          </a:xfrm>
          <a:custGeom>
            <a:avLst/>
            <a:gdLst/>
            <a:ahLst/>
            <a:cxnLst/>
            <a:rect l="l" t="t" r="r" b="b"/>
            <a:pathLst>
              <a:path w="74294" h="81279">
                <a:moveTo>
                  <a:pt x="36575" y="0"/>
                </a:moveTo>
                <a:lnTo>
                  <a:pt x="3175" y="24130"/>
                </a:lnTo>
                <a:lnTo>
                  <a:pt x="0" y="40259"/>
                </a:lnTo>
                <a:lnTo>
                  <a:pt x="762" y="49149"/>
                </a:lnTo>
                <a:lnTo>
                  <a:pt x="29337" y="80391"/>
                </a:lnTo>
                <a:lnTo>
                  <a:pt x="36575" y="81280"/>
                </a:lnTo>
                <a:lnTo>
                  <a:pt x="44704" y="80391"/>
                </a:lnTo>
                <a:lnTo>
                  <a:pt x="73279" y="49149"/>
                </a:lnTo>
                <a:lnTo>
                  <a:pt x="74168" y="40259"/>
                </a:lnTo>
                <a:lnTo>
                  <a:pt x="73279" y="32258"/>
                </a:lnTo>
                <a:lnTo>
                  <a:pt x="44704" y="889"/>
                </a:lnTo>
                <a:lnTo>
                  <a:pt x="36575" y="0"/>
                </a:lnTo>
                <a:close/>
              </a:path>
            </a:pathLst>
          </a:custGeom>
          <a:solidFill>
            <a:srgbClr val="002776"/>
          </a:solidFill>
        </p:spPr>
        <p:txBody>
          <a:bodyPr wrap="square" lIns="0" tIns="0" rIns="0" bIns="0" rtlCol="0"/>
          <a:lstStyle/>
          <a:p>
            <a:endParaRPr/>
          </a:p>
        </p:txBody>
      </p:sp>
      <p:sp>
        <p:nvSpPr>
          <p:cNvPr id="19" name="object 19"/>
          <p:cNvSpPr/>
          <p:nvPr/>
        </p:nvSpPr>
        <p:spPr>
          <a:xfrm>
            <a:off x="2467101" y="3680714"/>
            <a:ext cx="80010" cy="359410"/>
          </a:xfrm>
          <a:custGeom>
            <a:avLst/>
            <a:gdLst/>
            <a:ahLst/>
            <a:cxnLst/>
            <a:rect l="l" t="t" r="r" b="b"/>
            <a:pathLst>
              <a:path w="80010" h="359410">
                <a:moveTo>
                  <a:pt x="78993" y="0"/>
                </a:moveTo>
                <a:lnTo>
                  <a:pt x="0" y="0"/>
                </a:lnTo>
                <a:lnTo>
                  <a:pt x="0" y="318897"/>
                </a:lnTo>
                <a:lnTo>
                  <a:pt x="13843" y="355473"/>
                </a:lnTo>
                <a:lnTo>
                  <a:pt x="19558" y="357250"/>
                </a:lnTo>
                <a:lnTo>
                  <a:pt x="23622" y="359029"/>
                </a:lnTo>
                <a:lnTo>
                  <a:pt x="57785" y="359029"/>
                </a:lnTo>
                <a:lnTo>
                  <a:pt x="61849" y="357250"/>
                </a:lnTo>
                <a:lnTo>
                  <a:pt x="79756" y="315213"/>
                </a:lnTo>
                <a:lnTo>
                  <a:pt x="79756" y="130429"/>
                </a:lnTo>
                <a:lnTo>
                  <a:pt x="78993" y="0"/>
                </a:lnTo>
                <a:close/>
              </a:path>
            </a:pathLst>
          </a:custGeom>
          <a:solidFill>
            <a:srgbClr val="002776"/>
          </a:solidFill>
        </p:spPr>
        <p:txBody>
          <a:bodyPr wrap="square" lIns="0" tIns="0" rIns="0" bIns="0" rtlCol="0"/>
          <a:lstStyle/>
          <a:p>
            <a:endParaRPr/>
          </a:p>
        </p:txBody>
      </p:sp>
      <p:sp>
        <p:nvSpPr>
          <p:cNvPr id="20" name="object 20"/>
          <p:cNvSpPr/>
          <p:nvPr/>
        </p:nvSpPr>
        <p:spPr>
          <a:xfrm>
            <a:off x="2594229" y="3687064"/>
            <a:ext cx="82550" cy="349250"/>
          </a:xfrm>
          <a:custGeom>
            <a:avLst/>
            <a:gdLst/>
            <a:ahLst/>
            <a:cxnLst/>
            <a:rect l="l" t="t" r="r" b="b"/>
            <a:pathLst>
              <a:path w="82550" h="349250">
                <a:moveTo>
                  <a:pt x="81533" y="0"/>
                </a:moveTo>
                <a:lnTo>
                  <a:pt x="0" y="0"/>
                </a:lnTo>
                <a:lnTo>
                  <a:pt x="762" y="307975"/>
                </a:lnTo>
                <a:lnTo>
                  <a:pt x="16256" y="345567"/>
                </a:lnTo>
                <a:lnTo>
                  <a:pt x="25272" y="349123"/>
                </a:lnTo>
                <a:lnTo>
                  <a:pt x="60325" y="349123"/>
                </a:lnTo>
                <a:lnTo>
                  <a:pt x="81406" y="305308"/>
                </a:lnTo>
                <a:lnTo>
                  <a:pt x="82295" y="249047"/>
                </a:lnTo>
                <a:lnTo>
                  <a:pt x="82168" y="124079"/>
                </a:lnTo>
                <a:lnTo>
                  <a:pt x="81533" y="0"/>
                </a:lnTo>
                <a:close/>
              </a:path>
            </a:pathLst>
          </a:custGeom>
          <a:solidFill>
            <a:srgbClr val="002776"/>
          </a:solidFill>
        </p:spPr>
        <p:txBody>
          <a:bodyPr wrap="square" lIns="0" tIns="0" rIns="0" bIns="0" rtlCol="0"/>
          <a:lstStyle/>
          <a:p>
            <a:endParaRPr/>
          </a:p>
        </p:txBody>
      </p:sp>
      <p:sp>
        <p:nvSpPr>
          <p:cNvPr id="21" name="object 21"/>
          <p:cNvSpPr/>
          <p:nvPr/>
        </p:nvSpPr>
        <p:spPr>
          <a:xfrm>
            <a:off x="2356230" y="3700398"/>
            <a:ext cx="61594" cy="300990"/>
          </a:xfrm>
          <a:custGeom>
            <a:avLst/>
            <a:gdLst/>
            <a:ahLst/>
            <a:cxnLst/>
            <a:rect l="l" t="t" r="r" b="b"/>
            <a:pathLst>
              <a:path w="61594" h="300989">
                <a:moveTo>
                  <a:pt x="61087" y="0"/>
                </a:moveTo>
                <a:lnTo>
                  <a:pt x="762" y="0"/>
                </a:lnTo>
                <a:lnTo>
                  <a:pt x="126" y="235712"/>
                </a:lnTo>
                <a:lnTo>
                  <a:pt x="0" y="273303"/>
                </a:lnTo>
                <a:lnTo>
                  <a:pt x="762" y="282194"/>
                </a:lnTo>
                <a:lnTo>
                  <a:pt x="16256" y="300989"/>
                </a:lnTo>
                <a:lnTo>
                  <a:pt x="45593" y="300989"/>
                </a:lnTo>
                <a:lnTo>
                  <a:pt x="61087" y="132206"/>
                </a:lnTo>
                <a:lnTo>
                  <a:pt x="61087" y="0"/>
                </a:lnTo>
                <a:close/>
              </a:path>
            </a:pathLst>
          </a:custGeom>
          <a:solidFill>
            <a:srgbClr val="002776"/>
          </a:solidFill>
        </p:spPr>
        <p:txBody>
          <a:bodyPr wrap="square" lIns="0" tIns="0" rIns="0" bIns="0" rtlCol="0"/>
          <a:lstStyle/>
          <a:p>
            <a:endParaRPr/>
          </a:p>
        </p:txBody>
      </p:sp>
      <p:sp>
        <p:nvSpPr>
          <p:cNvPr id="22" name="object 22"/>
          <p:cNvSpPr/>
          <p:nvPr/>
        </p:nvSpPr>
        <p:spPr>
          <a:xfrm>
            <a:off x="2726308" y="3700398"/>
            <a:ext cx="60325" cy="292100"/>
          </a:xfrm>
          <a:custGeom>
            <a:avLst/>
            <a:gdLst/>
            <a:ahLst/>
            <a:cxnLst/>
            <a:rect l="l" t="t" r="r" b="b"/>
            <a:pathLst>
              <a:path w="60325" h="292100">
                <a:moveTo>
                  <a:pt x="60325" y="0"/>
                </a:moveTo>
                <a:lnTo>
                  <a:pt x="0" y="0"/>
                </a:lnTo>
                <a:lnTo>
                  <a:pt x="0" y="267843"/>
                </a:lnTo>
                <a:lnTo>
                  <a:pt x="13843" y="291973"/>
                </a:lnTo>
                <a:lnTo>
                  <a:pt x="45593" y="291973"/>
                </a:lnTo>
                <a:lnTo>
                  <a:pt x="60325" y="254507"/>
                </a:lnTo>
                <a:lnTo>
                  <a:pt x="60325" y="0"/>
                </a:lnTo>
                <a:close/>
              </a:path>
            </a:pathLst>
          </a:custGeom>
          <a:solidFill>
            <a:srgbClr val="002776"/>
          </a:solidFill>
        </p:spPr>
        <p:txBody>
          <a:bodyPr wrap="square" lIns="0" tIns="0" rIns="0" bIns="0" rtlCol="0"/>
          <a:lstStyle/>
          <a:p>
            <a:endParaRPr/>
          </a:p>
        </p:txBody>
      </p:sp>
      <p:sp>
        <p:nvSpPr>
          <p:cNvPr id="23" name="object 23"/>
          <p:cNvSpPr/>
          <p:nvPr/>
        </p:nvSpPr>
        <p:spPr>
          <a:xfrm>
            <a:off x="2319527" y="3663822"/>
            <a:ext cx="499109" cy="165735"/>
          </a:xfrm>
          <a:custGeom>
            <a:avLst/>
            <a:gdLst/>
            <a:ahLst/>
            <a:cxnLst/>
            <a:rect l="l" t="t" r="r" b="b"/>
            <a:pathLst>
              <a:path w="499110" h="165735">
                <a:moveTo>
                  <a:pt x="92075" y="0"/>
                </a:moveTo>
                <a:lnTo>
                  <a:pt x="34163" y="0"/>
                </a:lnTo>
                <a:lnTo>
                  <a:pt x="27686" y="888"/>
                </a:lnTo>
                <a:lnTo>
                  <a:pt x="762" y="34797"/>
                </a:lnTo>
                <a:lnTo>
                  <a:pt x="0" y="43687"/>
                </a:lnTo>
                <a:lnTo>
                  <a:pt x="0" y="155320"/>
                </a:lnTo>
                <a:lnTo>
                  <a:pt x="1651" y="159765"/>
                </a:lnTo>
                <a:lnTo>
                  <a:pt x="3302" y="162432"/>
                </a:lnTo>
                <a:lnTo>
                  <a:pt x="5715" y="164337"/>
                </a:lnTo>
                <a:lnTo>
                  <a:pt x="8128" y="165226"/>
                </a:lnTo>
                <a:lnTo>
                  <a:pt x="15494" y="165226"/>
                </a:lnTo>
                <a:lnTo>
                  <a:pt x="22860" y="147319"/>
                </a:lnTo>
                <a:lnTo>
                  <a:pt x="23622" y="36575"/>
                </a:lnTo>
                <a:lnTo>
                  <a:pt x="133731" y="36575"/>
                </a:lnTo>
                <a:lnTo>
                  <a:pt x="133604" y="16890"/>
                </a:lnTo>
                <a:lnTo>
                  <a:pt x="498602" y="16890"/>
                </a:lnTo>
                <a:lnTo>
                  <a:pt x="497205" y="13334"/>
                </a:lnTo>
                <a:lnTo>
                  <a:pt x="493141" y="6222"/>
                </a:lnTo>
                <a:lnTo>
                  <a:pt x="490982" y="3556"/>
                </a:lnTo>
                <a:lnTo>
                  <a:pt x="114046" y="3556"/>
                </a:lnTo>
                <a:lnTo>
                  <a:pt x="109220" y="1777"/>
                </a:lnTo>
                <a:lnTo>
                  <a:pt x="102743" y="888"/>
                </a:lnTo>
                <a:lnTo>
                  <a:pt x="92075" y="0"/>
                </a:lnTo>
                <a:close/>
              </a:path>
            </a:pathLst>
          </a:custGeom>
          <a:solidFill>
            <a:srgbClr val="002776"/>
          </a:solidFill>
        </p:spPr>
        <p:txBody>
          <a:bodyPr wrap="square" lIns="0" tIns="0" rIns="0" bIns="0" rtlCol="0"/>
          <a:lstStyle/>
          <a:p>
            <a:endParaRPr/>
          </a:p>
        </p:txBody>
      </p:sp>
      <p:sp>
        <p:nvSpPr>
          <p:cNvPr id="24" name="object 24"/>
          <p:cNvSpPr/>
          <p:nvPr/>
        </p:nvSpPr>
        <p:spPr>
          <a:xfrm>
            <a:off x="2432050" y="3700398"/>
            <a:ext cx="22225" cy="128905"/>
          </a:xfrm>
          <a:custGeom>
            <a:avLst/>
            <a:gdLst/>
            <a:ahLst/>
            <a:cxnLst/>
            <a:rect l="l" t="t" r="r" b="b"/>
            <a:pathLst>
              <a:path w="22225" h="128904">
                <a:moveTo>
                  <a:pt x="21208" y="0"/>
                </a:moveTo>
                <a:lnTo>
                  <a:pt x="0" y="0"/>
                </a:lnTo>
                <a:lnTo>
                  <a:pt x="0" y="116077"/>
                </a:lnTo>
                <a:lnTo>
                  <a:pt x="6476" y="128650"/>
                </a:lnTo>
                <a:lnTo>
                  <a:pt x="13843" y="128650"/>
                </a:lnTo>
                <a:lnTo>
                  <a:pt x="15493" y="127762"/>
                </a:lnTo>
                <a:lnTo>
                  <a:pt x="17906" y="126745"/>
                </a:lnTo>
                <a:lnTo>
                  <a:pt x="19557" y="124968"/>
                </a:lnTo>
                <a:lnTo>
                  <a:pt x="21081" y="120523"/>
                </a:lnTo>
                <a:lnTo>
                  <a:pt x="21843" y="115188"/>
                </a:lnTo>
                <a:lnTo>
                  <a:pt x="21970" y="110743"/>
                </a:lnTo>
                <a:lnTo>
                  <a:pt x="21208" y="0"/>
                </a:lnTo>
                <a:close/>
              </a:path>
            </a:pathLst>
          </a:custGeom>
          <a:solidFill>
            <a:srgbClr val="002776"/>
          </a:solidFill>
        </p:spPr>
        <p:txBody>
          <a:bodyPr wrap="square" lIns="0" tIns="0" rIns="0" bIns="0" rtlCol="0"/>
          <a:lstStyle/>
          <a:p>
            <a:endParaRPr/>
          </a:p>
        </p:txBody>
      </p:sp>
      <p:sp>
        <p:nvSpPr>
          <p:cNvPr id="25" name="object 25"/>
          <p:cNvSpPr/>
          <p:nvPr/>
        </p:nvSpPr>
        <p:spPr>
          <a:xfrm>
            <a:off x="2559939" y="3680714"/>
            <a:ext cx="260350" cy="148590"/>
          </a:xfrm>
          <a:custGeom>
            <a:avLst/>
            <a:gdLst/>
            <a:ahLst/>
            <a:cxnLst/>
            <a:rect l="l" t="t" r="r" b="b"/>
            <a:pathLst>
              <a:path w="260350" h="148589">
                <a:moveTo>
                  <a:pt x="258191" y="0"/>
                </a:moveTo>
                <a:lnTo>
                  <a:pt x="0" y="0"/>
                </a:lnTo>
                <a:lnTo>
                  <a:pt x="127" y="131318"/>
                </a:lnTo>
                <a:lnTo>
                  <a:pt x="762" y="137541"/>
                </a:lnTo>
                <a:lnTo>
                  <a:pt x="888" y="141986"/>
                </a:lnTo>
                <a:lnTo>
                  <a:pt x="2540" y="144653"/>
                </a:lnTo>
                <a:lnTo>
                  <a:pt x="3302" y="146431"/>
                </a:lnTo>
                <a:lnTo>
                  <a:pt x="8128" y="148336"/>
                </a:lnTo>
                <a:lnTo>
                  <a:pt x="13843" y="148336"/>
                </a:lnTo>
                <a:lnTo>
                  <a:pt x="15493" y="147447"/>
                </a:lnTo>
                <a:lnTo>
                  <a:pt x="18796" y="143763"/>
                </a:lnTo>
                <a:lnTo>
                  <a:pt x="19558" y="138430"/>
                </a:lnTo>
                <a:lnTo>
                  <a:pt x="20319" y="132206"/>
                </a:lnTo>
                <a:lnTo>
                  <a:pt x="20447" y="6350"/>
                </a:lnTo>
                <a:lnTo>
                  <a:pt x="260350" y="6350"/>
                </a:lnTo>
                <a:lnTo>
                  <a:pt x="260096" y="4444"/>
                </a:lnTo>
                <a:lnTo>
                  <a:pt x="258191" y="0"/>
                </a:lnTo>
                <a:close/>
              </a:path>
            </a:pathLst>
          </a:custGeom>
          <a:solidFill>
            <a:srgbClr val="002776"/>
          </a:solidFill>
        </p:spPr>
        <p:txBody>
          <a:bodyPr wrap="square" lIns="0" tIns="0" rIns="0" bIns="0" rtlCol="0"/>
          <a:lstStyle/>
          <a:p>
            <a:endParaRPr/>
          </a:p>
        </p:txBody>
      </p:sp>
      <p:sp>
        <p:nvSpPr>
          <p:cNvPr id="26" name="object 26"/>
          <p:cNvSpPr/>
          <p:nvPr/>
        </p:nvSpPr>
        <p:spPr>
          <a:xfrm>
            <a:off x="2690367" y="3687064"/>
            <a:ext cx="132080" cy="142240"/>
          </a:xfrm>
          <a:custGeom>
            <a:avLst/>
            <a:gdLst/>
            <a:ahLst/>
            <a:cxnLst/>
            <a:rect l="l" t="t" r="r" b="b"/>
            <a:pathLst>
              <a:path w="132080" h="142239">
                <a:moveTo>
                  <a:pt x="129920" y="0"/>
                </a:moveTo>
                <a:lnTo>
                  <a:pt x="0" y="0"/>
                </a:lnTo>
                <a:lnTo>
                  <a:pt x="126" y="125856"/>
                </a:lnTo>
                <a:lnTo>
                  <a:pt x="7365" y="141986"/>
                </a:lnTo>
                <a:lnTo>
                  <a:pt x="14731" y="141986"/>
                </a:lnTo>
                <a:lnTo>
                  <a:pt x="22098" y="76708"/>
                </a:lnTo>
                <a:lnTo>
                  <a:pt x="22098" y="13335"/>
                </a:lnTo>
                <a:lnTo>
                  <a:pt x="131699" y="13335"/>
                </a:lnTo>
                <a:lnTo>
                  <a:pt x="131318" y="8000"/>
                </a:lnTo>
                <a:lnTo>
                  <a:pt x="129920" y="0"/>
                </a:lnTo>
                <a:close/>
              </a:path>
            </a:pathLst>
          </a:custGeom>
          <a:solidFill>
            <a:srgbClr val="002776"/>
          </a:solidFill>
        </p:spPr>
        <p:txBody>
          <a:bodyPr wrap="square" lIns="0" tIns="0" rIns="0" bIns="0" rtlCol="0"/>
          <a:lstStyle/>
          <a:p>
            <a:endParaRPr/>
          </a:p>
        </p:txBody>
      </p:sp>
      <p:sp>
        <p:nvSpPr>
          <p:cNvPr id="27" name="object 27"/>
          <p:cNvSpPr/>
          <p:nvPr/>
        </p:nvSpPr>
        <p:spPr>
          <a:xfrm>
            <a:off x="2801239" y="3700398"/>
            <a:ext cx="21590" cy="128905"/>
          </a:xfrm>
          <a:custGeom>
            <a:avLst/>
            <a:gdLst/>
            <a:ahLst/>
            <a:cxnLst/>
            <a:rect l="l" t="t" r="r" b="b"/>
            <a:pathLst>
              <a:path w="21589" h="128904">
                <a:moveTo>
                  <a:pt x="20828" y="0"/>
                </a:moveTo>
                <a:lnTo>
                  <a:pt x="0" y="0"/>
                </a:lnTo>
                <a:lnTo>
                  <a:pt x="0" y="115188"/>
                </a:lnTo>
                <a:lnTo>
                  <a:pt x="888" y="120523"/>
                </a:lnTo>
                <a:lnTo>
                  <a:pt x="3302" y="124968"/>
                </a:lnTo>
                <a:lnTo>
                  <a:pt x="6477" y="127762"/>
                </a:lnTo>
                <a:lnTo>
                  <a:pt x="10668" y="128650"/>
                </a:lnTo>
                <a:lnTo>
                  <a:pt x="15493" y="127762"/>
                </a:lnTo>
                <a:lnTo>
                  <a:pt x="18796" y="124968"/>
                </a:lnTo>
                <a:lnTo>
                  <a:pt x="20447" y="121412"/>
                </a:lnTo>
                <a:lnTo>
                  <a:pt x="21209" y="116077"/>
                </a:lnTo>
                <a:lnTo>
                  <a:pt x="21209" y="3556"/>
                </a:lnTo>
                <a:lnTo>
                  <a:pt x="20828" y="0"/>
                </a:lnTo>
                <a:close/>
              </a:path>
            </a:pathLst>
          </a:custGeom>
          <a:solidFill>
            <a:srgbClr val="002776"/>
          </a:solidFill>
        </p:spPr>
        <p:txBody>
          <a:bodyPr wrap="square" lIns="0" tIns="0" rIns="0" bIns="0" rtlCol="0"/>
          <a:lstStyle/>
          <a:p>
            <a:endParaRPr/>
          </a:p>
        </p:txBody>
      </p:sp>
      <p:sp>
        <p:nvSpPr>
          <p:cNvPr id="28" name="object 28"/>
          <p:cNvSpPr/>
          <p:nvPr/>
        </p:nvSpPr>
        <p:spPr>
          <a:xfrm>
            <a:off x="2433573" y="3649979"/>
            <a:ext cx="377190" cy="0"/>
          </a:xfrm>
          <a:custGeom>
            <a:avLst/>
            <a:gdLst/>
            <a:ahLst/>
            <a:cxnLst/>
            <a:rect l="l" t="t" r="r" b="b"/>
            <a:pathLst>
              <a:path w="377189">
                <a:moveTo>
                  <a:pt x="0" y="0"/>
                </a:moveTo>
                <a:lnTo>
                  <a:pt x="376936" y="0"/>
                </a:lnTo>
              </a:path>
            </a:pathLst>
          </a:custGeom>
          <a:ln w="34798">
            <a:solidFill>
              <a:srgbClr val="002776"/>
            </a:solidFill>
          </a:ln>
        </p:spPr>
        <p:txBody>
          <a:bodyPr wrap="square" lIns="0" tIns="0" rIns="0" bIns="0" rtlCol="0"/>
          <a:lstStyle/>
          <a:p>
            <a:endParaRPr/>
          </a:p>
        </p:txBody>
      </p:sp>
      <p:sp>
        <p:nvSpPr>
          <p:cNvPr id="29" name="object 29"/>
          <p:cNvSpPr/>
          <p:nvPr/>
        </p:nvSpPr>
        <p:spPr>
          <a:xfrm>
            <a:off x="2706751" y="3656647"/>
            <a:ext cx="93980" cy="0"/>
          </a:xfrm>
          <a:custGeom>
            <a:avLst/>
            <a:gdLst/>
            <a:ahLst/>
            <a:cxnLst/>
            <a:rect l="l" t="t" r="r" b="b"/>
            <a:pathLst>
              <a:path w="93980">
                <a:moveTo>
                  <a:pt x="0" y="0"/>
                </a:moveTo>
                <a:lnTo>
                  <a:pt x="93725" y="0"/>
                </a:lnTo>
              </a:path>
            </a:pathLst>
          </a:custGeom>
          <a:ln w="3682">
            <a:solidFill>
              <a:srgbClr val="002776"/>
            </a:solidFill>
          </a:ln>
        </p:spPr>
        <p:txBody>
          <a:bodyPr wrap="square" lIns="0" tIns="0" rIns="0" bIns="0" rtlCol="0"/>
          <a:lstStyle/>
          <a:p>
            <a:endParaRPr/>
          </a:p>
        </p:txBody>
      </p:sp>
      <p:sp>
        <p:nvSpPr>
          <p:cNvPr id="30" name="object 30"/>
          <p:cNvSpPr/>
          <p:nvPr/>
        </p:nvSpPr>
        <p:spPr>
          <a:xfrm>
            <a:off x="2354579" y="3579876"/>
            <a:ext cx="62230" cy="69215"/>
          </a:xfrm>
          <a:custGeom>
            <a:avLst/>
            <a:gdLst/>
            <a:ahLst/>
            <a:cxnLst/>
            <a:rect l="l" t="t" r="r" b="b"/>
            <a:pathLst>
              <a:path w="62230" h="69214">
                <a:moveTo>
                  <a:pt x="31750" y="0"/>
                </a:moveTo>
                <a:lnTo>
                  <a:pt x="762" y="27686"/>
                </a:lnTo>
                <a:lnTo>
                  <a:pt x="0" y="33909"/>
                </a:lnTo>
                <a:lnTo>
                  <a:pt x="762" y="41021"/>
                </a:lnTo>
                <a:lnTo>
                  <a:pt x="2412" y="47243"/>
                </a:lnTo>
                <a:lnTo>
                  <a:pt x="5714" y="52705"/>
                </a:lnTo>
                <a:lnTo>
                  <a:pt x="8889" y="58928"/>
                </a:lnTo>
                <a:lnTo>
                  <a:pt x="18795" y="66040"/>
                </a:lnTo>
                <a:lnTo>
                  <a:pt x="24383" y="67818"/>
                </a:lnTo>
                <a:lnTo>
                  <a:pt x="31750" y="68706"/>
                </a:lnTo>
                <a:lnTo>
                  <a:pt x="37464" y="67818"/>
                </a:lnTo>
                <a:lnTo>
                  <a:pt x="61975" y="33909"/>
                </a:lnTo>
                <a:lnTo>
                  <a:pt x="61087" y="27686"/>
                </a:lnTo>
                <a:lnTo>
                  <a:pt x="37464" y="888"/>
                </a:lnTo>
                <a:lnTo>
                  <a:pt x="31750" y="0"/>
                </a:lnTo>
                <a:close/>
              </a:path>
            </a:pathLst>
          </a:custGeom>
          <a:solidFill>
            <a:srgbClr val="002776"/>
          </a:solidFill>
        </p:spPr>
        <p:txBody>
          <a:bodyPr wrap="square" lIns="0" tIns="0" rIns="0" bIns="0" rtlCol="0"/>
          <a:lstStyle/>
          <a:p>
            <a:endParaRPr/>
          </a:p>
        </p:txBody>
      </p:sp>
      <p:sp>
        <p:nvSpPr>
          <p:cNvPr id="31" name="object 31"/>
          <p:cNvSpPr/>
          <p:nvPr/>
        </p:nvSpPr>
        <p:spPr>
          <a:xfrm>
            <a:off x="2571369" y="3643693"/>
            <a:ext cx="128905" cy="0"/>
          </a:xfrm>
          <a:custGeom>
            <a:avLst/>
            <a:gdLst/>
            <a:ahLst/>
            <a:cxnLst/>
            <a:rect l="l" t="t" r="r" b="b"/>
            <a:pathLst>
              <a:path w="128905">
                <a:moveTo>
                  <a:pt x="0" y="0"/>
                </a:moveTo>
                <a:lnTo>
                  <a:pt x="128778" y="0"/>
                </a:lnTo>
              </a:path>
            </a:pathLst>
          </a:custGeom>
          <a:ln w="9778">
            <a:solidFill>
              <a:srgbClr val="002776"/>
            </a:solidFill>
          </a:ln>
        </p:spPr>
        <p:txBody>
          <a:bodyPr wrap="square" lIns="0" tIns="0" rIns="0" bIns="0" rtlCol="0"/>
          <a:lstStyle/>
          <a:p>
            <a:endParaRPr/>
          </a:p>
        </p:txBody>
      </p:sp>
      <p:sp>
        <p:nvSpPr>
          <p:cNvPr id="32" name="object 32"/>
          <p:cNvSpPr/>
          <p:nvPr/>
        </p:nvSpPr>
        <p:spPr>
          <a:xfrm>
            <a:off x="2723769" y="3569970"/>
            <a:ext cx="61594" cy="69215"/>
          </a:xfrm>
          <a:custGeom>
            <a:avLst/>
            <a:gdLst/>
            <a:ahLst/>
            <a:cxnLst/>
            <a:rect l="l" t="t" r="r" b="b"/>
            <a:pathLst>
              <a:path w="61594" h="69214">
                <a:moveTo>
                  <a:pt x="30987" y="0"/>
                </a:moveTo>
                <a:lnTo>
                  <a:pt x="24511" y="888"/>
                </a:lnTo>
                <a:lnTo>
                  <a:pt x="18795" y="2793"/>
                </a:lnTo>
                <a:lnTo>
                  <a:pt x="13969" y="6350"/>
                </a:lnTo>
                <a:lnTo>
                  <a:pt x="8255" y="9905"/>
                </a:lnTo>
                <a:lnTo>
                  <a:pt x="4953" y="16128"/>
                </a:lnTo>
                <a:lnTo>
                  <a:pt x="1650" y="21462"/>
                </a:lnTo>
                <a:lnTo>
                  <a:pt x="0" y="27685"/>
                </a:lnTo>
                <a:lnTo>
                  <a:pt x="0" y="41147"/>
                </a:lnTo>
                <a:lnTo>
                  <a:pt x="1650" y="47370"/>
                </a:lnTo>
                <a:lnTo>
                  <a:pt x="30987" y="68833"/>
                </a:lnTo>
                <a:lnTo>
                  <a:pt x="42418" y="65277"/>
                </a:lnTo>
                <a:lnTo>
                  <a:pt x="61213" y="34925"/>
                </a:lnTo>
                <a:lnTo>
                  <a:pt x="60325" y="27685"/>
                </a:lnTo>
                <a:lnTo>
                  <a:pt x="36703" y="888"/>
                </a:lnTo>
                <a:lnTo>
                  <a:pt x="30987" y="0"/>
                </a:lnTo>
                <a:close/>
              </a:path>
            </a:pathLst>
          </a:custGeom>
          <a:solidFill>
            <a:srgbClr val="002776"/>
          </a:solidFill>
        </p:spPr>
        <p:txBody>
          <a:bodyPr wrap="square" lIns="0" tIns="0" rIns="0" bIns="0" rtlCol="0"/>
          <a:lstStyle/>
          <a:p>
            <a:endParaRPr/>
          </a:p>
        </p:txBody>
      </p:sp>
      <p:sp>
        <p:nvSpPr>
          <p:cNvPr id="33" name="object 33"/>
          <p:cNvSpPr/>
          <p:nvPr/>
        </p:nvSpPr>
        <p:spPr>
          <a:xfrm>
            <a:off x="2286000" y="3962400"/>
            <a:ext cx="2971800" cy="762000"/>
          </a:xfrm>
          <a:custGeom>
            <a:avLst/>
            <a:gdLst/>
            <a:ahLst/>
            <a:cxnLst/>
            <a:rect l="l" t="t" r="r" b="b"/>
            <a:pathLst>
              <a:path w="2971800" h="762000">
                <a:moveTo>
                  <a:pt x="0" y="762000"/>
                </a:moveTo>
                <a:lnTo>
                  <a:pt x="2971800" y="762000"/>
                </a:lnTo>
                <a:lnTo>
                  <a:pt x="2971800" y="0"/>
                </a:lnTo>
                <a:lnTo>
                  <a:pt x="0" y="0"/>
                </a:lnTo>
                <a:lnTo>
                  <a:pt x="0" y="762000"/>
                </a:lnTo>
                <a:close/>
              </a:path>
            </a:pathLst>
          </a:custGeom>
          <a:solidFill>
            <a:srgbClr val="FFFFFF"/>
          </a:solidFill>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43</a:t>
            </a:fld>
            <a:endParaRPr dirty="0"/>
          </a:p>
        </p:txBody>
      </p:sp>
    </p:spTree>
    <p:extLst>
      <p:ext uri="{BB962C8B-B14F-4D97-AF65-F5344CB8AC3E}">
        <p14:creationId xmlns:p14="http://schemas.microsoft.com/office/powerpoint/2010/main" val="3418373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666742" cy="369332"/>
          </a:xfrm>
          <a:prstGeom prst="rect">
            <a:avLst/>
          </a:prstGeom>
        </p:spPr>
        <p:txBody>
          <a:bodyPr vert="horz" wrap="square" lIns="0" tIns="0" rIns="0" bIns="0" rtlCol="0">
            <a:spAutoFit/>
          </a:bodyPr>
          <a:lstStyle/>
          <a:p>
            <a:pPr marL="12700">
              <a:lnSpc>
                <a:spcPct val="100000"/>
              </a:lnSpc>
            </a:pPr>
            <a:r>
              <a:rPr lang="en-US" spc="-5" dirty="0"/>
              <a:t>Notification Requirements</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44</a:t>
            </a:fld>
            <a:endParaRPr dirty="0"/>
          </a:p>
        </p:txBody>
      </p:sp>
      <p:sp>
        <p:nvSpPr>
          <p:cNvPr id="3" name="object 3"/>
          <p:cNvSpPr txBox="1"/>
          <p:nvPr/>
        </p:nvSpPr>
        <p:spPr>
          <a:xfrm>
            <a:off x="566737" y="1676400"/>
            <a:ext cx="8010525" cy="3385542"/>
          </a:xfrm>
          <a:prstGeom prst="rect">
            <a:avLst/>
          </a:prstGeom>
        </p:spPr>
        <p:txBody>
          <a:bodyPr vert="horz" wrap="square" lIns="0" tIns="0" rIns="0" bIns="0" rtlCol="0">
            <a:spAutoFit/>
          </a:bodyPr>
          <a:lstStyle/>
          <a:p>
            <a:r>
              <a:rPr lang="en-US" sz="2000" b="1" dirty="0">
                <a:solidFill>
                  <a:schemeClr val="tx1"/>
                </a:solidFill>
              </a:rPr>
              <a:t>Family/Guardian Notification </a:t>
            </a:r>
            <a:r>
              <a:rPr lang="en-US" sz="2000" dirty="0">
                <a:solidFill>
                  <a:schemeClr val="tx1"/>
                </a:solidFill>
              </a:rPr>
              <a:t>– Whenever a major level review incident occurs, the guardian of the individual should receive immediate verbal notification that the incident has occurred. For minor level of review incidents, there should be a discussion with the guardian as to what, when and how they wish to be notified. That discussion and the guardian’s decision should be noted in the individual’s record. Written reports should be sent to guardians only upon their request and not as a routine practice</a:t>
            </a:r>
          </a:p>
          <a:p>
            <a:endParaRPr lang="en-US" sz="2000" b="1" dirty="0"/>
          </a:p>
          <a:p>
            <a:r>
              <a:rPr lang="en-US" sz="2000" b="1" dirty="0">
                <a:solidFill>
                  <a:schemeClr val="tx1"/>
                </a:solidFill>
              </a:rPr>
              <a:t>For DCF Filings: </a:t>
            </a:r>
            <a:r>
              <a:rPr lang="en-US" sz="2000" dirty="0">
                <a:solidFill>
                  <a:schemeClr val="tx1"/>
                </a:solidFill>
              </a:rPr>
              <a:t>The filing of an incident report does not relieve mandated reporters of their responsibility to report suspected abuse or neglect directly to DCF.  </a:t>
            </a:r>
            <a:endParaRPr sz="2000" dirty="0">
              <a:latin typeface="Arial"/>
              <a:cs typeface="Arial"/>
            </a:endParaRPr>
          </a:p>
        </p:txBody>
      </p:sp>
    </p:spTree>
    <p:extLst>
      <p:ext uri="{BB962C8B-B14F-4D97-AF65-F5344CB8AC3E}">
        <p14:creationId xmlns:p14="http://schemas.microsoft.com/office/powerpoint/2010/main" val="3069381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7" y="322834"/>
            <a:ext cx="7138543" cy="369332"/>
          </a:xfrm>
          <a:prstGeom prst="rect">
            <a:avLst/>
          </a:prstGeom>
        </p:spPr>
        <p:txBody>
          <a:bodyPr vert="horz" wrap="square" lIns="0" tIns="0" rIns="0" bIns="0" rtlCol="0">
            <a:spAutoFit/>
          </a:bodyPr>
          <a:lstStyle/>
          <a:p>
            <a:pPr marL="12700">
              <a:lnSpc>
                <a:spcPct val="100000"/>
              </a:lnSpc>
            </a:pPr>
            <a:r>
              <a:rPr lang="en-US" sz="2400" dirty="0">
                <a:solidFill>
                  <a:schemeClr val="tx1"/>
                </a:solidFill>
              </a:rPr>
              <a:t>Common Reasons for an Incident Report</a:t>
            </a:r>
            <a:endParaRPr spc="-5"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45</a:t>
            </a:fld>
            <a:endParaRPr dirty="0"/>
          </a:p>
        </p:txBody>
      </p:sp>
      <p:sp>
        <p:nvSpPr>
          <p:cNvPr id="3" name="object 3"/>
          <p:cNvSpPr txBox="1"/>
          <p:nvPr/>
        </p:nvSpPr>
        <p:spPr>
          <a:xfrm>
            <a:off x="457200" y="1905000"/>
            <a:ext cx="8010525" cy="2769989"/>
          </a:xfrm>
          <a:prstGeom prst="rect">
            <a:avLst/>
          </a:prstGeom>
        </p:spPr>
        <p:txBody>
          <a:bodyPr vert="horz" wrap="square" lIns="0" tIns="0" rIns="0" bIns="0" rtlCol="0">
            <a:spAutoFit/>
          </a:bodyPr>
          <a:lstStyle/>
          <a:p>
            <a:pPr algn="l"/>
            <a:r>
              <a:rPr lang="en-US" sz="2000" b="1" dirty="0">
                <a:solidFill>
                  <a:schemeClr val="tx1"/>
                </a:solidFill>
              </a:rPr>
              <a:t>1. </a:t>
            </a:r>
            <a:r>
              <a:rPr lang="en-US" sz="2000" dirty="0">
                <a:solidFill>
                  <a:schemeClr val="tx1"/>
                </a:solidFill>
              </a:rPr>
              <a:t>A DCF filing by any Waiver staff</a:t>
            </a:r>
          </a:p>
          <a:p>
            <a:pPr algn="l"/>
            <a:r>
              <a:rPr lang="en-US" sz="2000" b="1" dirty="0">
                <a:solidFill>
                  <a:schemeClr val="tx1"/>
                </a:solidFill>
              </a:rPr>
              <a:t>2. </a:t>
            </a:r>
            <a:r>
              <a:rPr lang="en-US" sz="2000" dirty="0">
                <a:solidFill>
                  <a:schemeClr val="tx1"/>
                </a:solidFill>
              </a:rPr>
              <a:t>An injury to the child while Waiver services are</a:t>
            </a:r>
          </a:p>
          <a:p>
            <a:pPr algn="l"/>
            <a:r>
              <a:rPr lang="en-US" sz="2000" dirty="0">
                <a:solidFill>
                  <a:schemeClr val="tx1"/>
                </a:solidFill>
              </a:rPr>
              <a:t>     being provided</a:t>
            </a:r>
          </a:p>
          <a:p>
            <a:pPr algn="l"/>
            <a:r>
              <a:rPr lang="en-US" sz="2000" b="1" dirty="0">
                <a:solidFill>
                  <a:schemeClr val="tx1"/>
                </a:solidFill>
              </a:rPr>
              <a:t>3. </a:t>
            </a:r>
            <a:r>
              <a:rPr lang="en-US" sz="2000" dirty="0">
                <a:solidFill>
                  <a:schemeClr val="tx1"/>
                </a:solidFill>
              </a:rPr>
              <a:t>An injury to a Waiver provider requiring medical</a:t>
            </a:r>
          </a:p>
          <a:p>
            <a:pPr algn="l"/>
            <a:r>
              <a:rPr lang="en-US" sz="2000" dirty="0">
                <a:solidFill>
                  <a:schemeClr val="tx1"/>
                </a:solidFill>
              </a:rPr>
              <a:t>     treatment</a:t>
            </a:r>
          </a:p>
          <a:p>
            <a:pPr algn="l"/>
            <a:r>
              <a:rPr lang="en-US" sz="2000" b="1" dirty="0">
                <a:solidFill>
                  <a:schemeClr val="tx1"/>
                </a:solidFill>
              </a:rPr>
              <a:t>4. </a:t>
            </a:r>
            <a:r>
              <a:rPr lang="en-US" sz="2000" dirty="0">
                <a:solidFill>
                  <a:schemeClr val="tx1"/>
                </a:solidFill>
              </a:rPr>
              <a:t>Loss of line of sight on Waiver participant during</a:t>
            </a:r>
          </a:p>
          <a:p>
            <a:pPr algn="l"/>
            <a:r>
              <a:rPr lang="en-US" sz="2000" dirty="0">
                <a:solidFill>
                  <a:schemeClr val="tx1"/>
                </a:solidFill>
              </a:rPr>
              <a:t>     a Waiver Session (i.e. the child bolts and the</a:t>
            </a:r>
          </a:p>
          <a:p>
            <a:pPr algn="l"/>
            <a:r>
              <a:rPr lang="en-US" sz="2000" dirty="0">
                <a:solidFill>
                  <a:schemeClr val="tx1"/>
                </a:solidFill>
              </a:rPr>
              <a:t>     provider loses sight of the child) </a:t>
            </a:r>
          </a:p>
          <a:p>
            <a:pPr algn="l"/>
            <a:r>
              <a:rPr lang="en-US" sz="2000" b="1" dirty="0">
                <a:solidFill>
                  <a:schemeClr val="tx1"/>
                </a:solidFill>
              </a:rPr>
              <a:t>5.  </a:t>
            </a:r>
            <a:r>
              <a:rPr lang="en-US" sz="2000" dirty="0">
                <a:solidFill>
                  <a:schemeClr val="tx1"/>
                </a:solidFill>
              </a:rPr>
              <a:t>An emergency restraint by a Waiver provider</a:t>
            </a:r>
            <a:endParaRPr lang="en-US" sz="2000" b="1" dirty="0">
              <a:solidFill>
                <a:schemeClr val="tx1"/>
              </a:solidFill>
            </a:endParaRPr>
          </a:p>
        </p:txBody>
      </p:sp>
    </p:spTree>
    <p:extLst>
      <p:ext uri="{BB962C8B-B14F-4D97-AF65-F5344CB8AC3E}">
        <p14:creationId xmlns:p14="http://schemas.microsoft.com/office/powerpoint/2010/main" val="811301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235" y="3893820"/>
            <a:ext cx="7067550" cy="738664"/>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 </a:t>
            </a:r>
            <a:r>
              <a:rPr lang="en-US" sz="2400" b="1" spc="-5" dirty="0">
                <a:solidFill>
                  <a:srgbClr val="FFFFFF"/>
                </a:solidFill>
                <a:latin typeface="Arial"/>
                <a:cs typeface="Arial"/>
              </a:rPr>
              <a:t>Report Submission and Finalization  Demo</a:t>
            </a:r>
            <a:endParaRPr sz="2400" dirty="0">
              <a:latin typeface="Arial"/>
              <a:cs typeface="Arial"/>
            </a:endParaRPr>
          </a:p>
        </p:txBody>
      </p:sp>
    </p:spTree>
    <p:extLst>
      <p:ext uri="{BB962C8B-B14F-4D97-AF65-F5344CB8AC3E}">
        <p14:creationId xmlns:p14="http://schemas.microsoft.com/office/powerpoint/2010/main" val="773466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235" y="3893820"/>
            <a:ext cx="7067550" cy="738664"/>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Incident Management </a:t>
            </a:r>
            <a:r>
              <a:rPr lang="en-US" sz="2400" b="1" spc="-5" dirty="0">
                <a:solidFill>
                  <a:srgbClr val="FFFFFF"/>
                </a:solidFill>
                <a:latin typeface="Arial"/>
                <a:cs typeface="Arial"/>
              </a:rPr>
              <a:t>Area Office / Clinical Manager Review</a:t>
            </a:r>
            <a:endParaRPr sz="2400" dirty="0">
              <a:latin typeface="Arial"/>
              <a:cs typeface="Arial"/>
            </a:endParaRPr>
          </a:p>
        </p:txBody>
      </p:sp>
    </p:spTree>
    <p:extLst>
      <p:ext uri="{BB962C8B-B14F-4D97-AF65-F5344CB8AC3E}">
        <p14:creationId xmlns:p14="http://schemas.microsoft.com/office/powerpoint/2010/main" val="3981448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4010" y="263652"/>
            <a:ext cx="3720465" cy="382270"/>
          </a:xfrm>
          <a:prstGeom prst="rect">
            <a:avLst/>
          </a:prstGeom>
        </p:spPr>
        <p:txBody>
          <a:bodyPr vert="horz" wrap="square" lIns="0" tIns="0" rIns="0" bIns="0" rtlCol="0">
            <a:spAutoFit/>
          </a:bodyPr>
          <a:lstStyle/>
          <a:p>
            <a:pPr marL="12700">
              <a:lnSpc>
                <a:spcPct val="100000"/>
              </a:lnSpc>
            </a:pPr>
            <a:r>
              <a:rPr spc="-5" dirty="0"/>
              <a:t>Incident Reporting</a:t>
            </a:r>
            <a:r>
              <a:rPr spc="-105" dirty="0"/>
              <a:t> </a:t>
            </a:r>
            <a:r>
              <a:rPr spc="-5" dirty="0"/>
              <a:t>Timeline</a:t>
            </a:r>
          </a:p>
        </p:txBody>
      </p:sp>
      <p:sp>
        <p:nvSpPr>
          <p:cNvPr id="3" name="object 3"/>
          <p:cNvSpPr/>
          <p:nvPr/>
        </p:nvSpPr>
        <p:spPr>
          <a:xfrm>
            <a:off x="653795" y="3150107"/>
            <a:ext cx="228600" cy="1936750"/>
          </a:xfrm>
          <a:custGeom>
            <a:avLst/>
            <a:gdLst/>
            <a:ahLst/>
            <a:cxnLst/>
            <a:rect l="l" t="t" r="r" b="b"/>
            <a:pathLst>
              <a:path w="228600" h="1936750">
                <a:moveTo>
                  <a:pt x="0" y="1936623"/>
                </a:moveTo>
                <a:lnTo>
                  <a:pt x="228599" y="1936623"/>
                </a:lnTo>
                <a:lnTo>
                  <a:pt x="228599" y="0"/>
                </a:lnTo>
                <a:lnTo>
                  <a:pt x="0" y="0"/>
                </a:lnTo>
                <a:lnTo>
                  <a:pt x="0" y="1936623"/>
                </a:lnTo>
                <a:close/>
              </a:path>
            </a:pathLst>
          </a:custGeom>
          <a:solidFill>
            <a:srgbClr val="002776"/>
          </a:solidFill>
        </p:spPr>
        <p:txBody>
          <a:bodyPr wrap="square" lIns="0" tIns="0" rIns="0" bIns="0" rtlCol="0"/>
          <a:lstStyle/>
          <a:p>
            <a:endParaRPr/>
          </a:p>
        </p:txBody>
      </p:sp>
      <p:sp>
        <p:nvSpPr>
          <p:cNvPr id="4" name="object 4"/>
          <p:cNvSpPr/>
          <p:nvPr/>
        </p:nvSpPr>
        <p:spPr>
          <a:xfrm>
            <a:off x="653795" y="3150107"/>
            <a:ext cx="228600" cy="1936750"/>
          </a:xfrm>
          <a:custGeom>
            <a:avLst/>
            <a:gdLst/>
            <a:ahLst/>
            <a:cxnLst/>
            <a:rect l="l" t="t" r="r" b="b"/>
            <a:pathLst>
              <a:path w="228600" h="1936750">
                <a:moveTo>
                  <a:pt x="0" y="1936623"/>
                </a:moveTo>
                <a:lnTo>
                  <a:pt x="228599" y="1936623"/>
                </a:lnTo>
                <a:lnTo>
                  <a:pt x="228599" y="0"/>
                </a:lnTo>
                <a:lnTo>
                  <a:pt x="0" y="0"/>
                </a:lnTo>
                <a:lnTo>
                  <a:pt x="0" y="1936623"/>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630994" y="3704102"/>
            <a:ext cx="242570" cy="842010"/>
          </a:xfrm>
          <a:prstGeom prst="rect">
            <a:avLst/>
          </a:prstGeom>
        </p:spPr>
        <p:txBody>
          <a:bodyPr vert="vert270" wrap="square" lIns="0" tIns="13970" rIns="0" bIns="0" rtlCol="0">
            <a:spAutoFit/>
          </a:bodyPr>
          <a:lstStyle/>
          <a:p>
            <a:pPr marL="12700">
              <a:lnSpc>
                <a:spcPct val="100000"/>
              </a:lnSpc>
              <a:spcBef>
                <a:spcPts val="110"/>
              </a:spcBef>
            </a:pPr>
            <a:r>
              <a:rPr sz="1400" spc="-145" dirty="0">
                <a:solidFill>
                  <a:srgbClr val="FFFFFF"/>
                </a:solidFill>
                <a:latin typeface="Verdana"/>
                <a:cs typeface="Verdana"/>
              </a:rPr>
              <a:t>W</a:t>
            </a:r>
            <a:r>
              <a:rPr sz="1400" spc="-5" dirty="0">
                <a:solidFill>
                  <a:srgbClr val="FFFFFF"/>
                </a:solidFill>
                <a:latin typeface="Verdana"/>
                <a:cs typeface="Verdana"/>
              </a:rPr>
              <a:t>o</a:t>
            </a:r>
            <a:r>
              <a:rPr sz="1400" dirty="0">
                <a:solidFill>
                  <a:srgbClr val="FFFFFF"/>
                </a:solidFill>
                <a:latin typeface="Verdana"/>
                <a:cs typeface="Verdana"/>
              </a:rPr>
              <a:t>r</a:t>
            </a:r>
            <a:r>
              <a:rPr sz="1400" spc="-5" dirty="0">
                <a:solidFill>
                  <a:srgbClr val="FFFFFF"/>
                </a:solidFill>
                <a:latin typeface="Verdana"/>
                <a:cs typeface="Verdana"/>
              </a:rPr>
              <a:t>kf</a:t>
            </a:r>
            <a:r>
              <a:rPr sz="1400" spc="20" dirty="0">
                <a:solidFill>
                  <a:srgbClr val="FFFFFF"/>
                </a:solidFill>
                <a:latin typeface="Verdana"/>
                <a:cs typeface="Verdana"/>
              </a:rPr>
              <a:t>l</a:t>
            </a:r>
            <a:r>
              <a:rPr sz="1400" spc="-5" dirty="0">
                <a:solidFill>
                  <a:srgbClr val="FFFFFF"/>
                </a:solidFill>
                <a:latin typeface="Verdana"/>
                <a:cs typeface="Verdana"/>
              </a:rPr>
              <a:t>ow</a:t>
            </a:r>
            <a:endParaRPr sz="1400">
              <a:latin typeface="Verdana"/>
              <a:cs typeface="Verdana"/>
            </a:endParaRPr>
          </a:p>
        </p:txBody>
      </p:sp>
      <p:sp>
        <p:nvSpPr>
          <p:cNvPr id="6" name="object 6"/>
          <p:cNvSpPr/>
          <p:nvPr/>
        </p:nvSpPr>
        <p:spPr>
          <a:xfrm>
            <a:off x="1160525" y="3670553"/>
            <a:ext cx="1653539" cy="0"/>
          </a:xfrm>
          <a:custGeom>
            <a:avLst/>
            <a:gdLst/>
            <a:ahLst/>
            <a:cxnLst/>
            <a:rect l="l" t="t" r="r" b="b"/>
            <a:pathLst>
              <a:path w="1653539">
                <a:moveTo>
                  <a:pt x="0" y="0"/>
                </a:moveTo>
                <a:lnTo>
                  <a:pt x="1653159" y="0"/>
                </a:lnTo>
              </a:path>
            </a:pathLst>
          </a:custGeom>
          <a:ln w="38100">
            <a:solidFill>
              <a:srgbClr val="808080"/>
            </a:solidFill>
          </a:ln>
        </p:spPr>
        <p:txBody>
          <a:bodyPr wrap="square" lIns="0" tIns="0" rIns="0" bIns="0" rtlCol="0"/>
          <a:lstStyle/>
          <a:p>
            <a:endParaRPr/>
          </a:p>
        </p:txBody>
      </p:sp>
      <p:sp>
        <p:nvSpPr>
          <p:cNvPr id="7" name="object 7"/>
          <p:cNvSpPr txBox="1"/>
          <p:nvPr/>
        </p:nvSpPr>
        <p:spPr>
          <a:xfrm>
            <a:off x="1512188" y="3694429"/>
            <a:ext cx="92900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 1 day /</a:t>
            </a:r>
            <a:r>
              <a:rPr sz="1100" i="1" spc="-250" dirty="0">
                <a:latin typeface="Arial"/>
                <a:cs typeface="Arial"/>
              </a:rPr>
              <a:t> </a:t>
            </a:r>
            <a:r>
              <a:rPr sz="1100" i="1" spc="-5" dirty="0">
                <a:latin typeface="Arial"/>
                <a:cs typeface="Arial"/>
              </a:rPr>
              <a:t>major</a:t>
            </a:r>
            <a:endParaRPr sz="1100">
              <a:latin typeface="Arial"/>
              <a:cs typeface="Arial"/>
            </a:endParaRPr>
          </a:p>
        </p:txBody>
      </p:sp>
      <p:sp>
        <p:nvSpPr>
          <p:cNvPr id="8" name="object 8"/>
          <p:cNvSpPr/>
          <p:nvPr/>
        </p:nvSpPr>
        <p:spPr>
          <a:xfrm>
            <a:off x="2864357" y="3827526"/>
            <a:ext cx="1732914" cy="0"/>
          </a:xfrm>
          <a:custGeom>
            <a:avLst/>
            <a:gdLst/>
            <a:ahLst/>
            <a:cxnLst/>
            <a:rect l="l" t="t" r="r" b="b"/>
            <a:pathLst>
              <a:path w="1732914">
                <a:moveTo>
                  <a:pt x="0" y="0"/>
                </a:moveTo>
                <a:lnTo>
                  <a:pt x="1732533" y="0"/>
                </a:lnTo>
              </a:path>
            </a:pathLst>
          </a:custGeom>
          <a:ln w="38100">
            <a:solidFill>
              <a:srgbClr val="808080"/>
            </a:solidFill>
          </a:ln>
        </p:spPr>
        <p:txBody>
          <a:bodyPr wrap="square" lIns="0" tIns="0" rIns="0" bIns="0" rtlCol="0"/>
          <a:lstStyle/>
          <a:p>
            <a:endParaRPr/>
          </a:p>
        </p:txBody>
      </p:sp>
      <p:sp>
        <p:nvSpPr>
          <p:cNvPr id="9" name="object 9"/>
          <p:cNvSpPr txBox="1"/>
          <p:nvPr/>
        </p:nvSpPr>
        <p:spPr>
          <a:xfrm>
            <a:off x="3481578" y="3617848"/>
            <a:ext cx="53784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p:txBody>
      </p:sp>
      <p:sp>
        <p:nvSpPr>
          <p:cNvPr id="10" name="object 10"/>
          <p:cNvSpPr/>
          <p:nvPr/>
        </p:nvSpPr>
        <p:spPr>
          <a:xfrm>
            <a:off x="4595621" y="4051553"/>
            <a:ext cx="1731010" cy="0"/>
          </a:xfrm>
          <a:custGeom>
            <a:avLst/>
            <a:gdLst/>
            <a:ahLst/>
            <a:cxnLst/>
            <a:rect l="l" t="t" r="r" b="b"/>
            <a:pathLst>
              <a:path w="1731010">
                <a:moveTo>
                  <a:pt x="0" y="0"/>
                </a:moveTo>
                <a:lnTo>
                  <a:pt x="1731010" y="0"/>
                </a:lnTo>
              </a:path>
            </a:pathLst>
          </a:custGeom>
          <a:ln w="38100">
            <a:solidFill>
              <a:srgbClr val="808080"/>
            </a:solidFill>
          </a:ln>
        </p:spPr>
        <p:txBody>
          <a:bodyPr wrap="square" lIns="0" tIns="0" rIns="0" bIns="0" rtlCol="0"/>
          <a:lstStyle/>
          <a:p>
            <a:endParaRPr/>
          </a:p>
        </p:txBody>
      </p:sp>
      <p:sp>
        <p:nvSpPr>
          <p:cNvPr id="11" name="object 11"/>
          <p:cNvSpPr txBox="1"/>
          <p:nvPr/>
        </p:nvSpPr>
        <p:spPr>
          <a:xfrm>
            <a:off x="5901944" y="4403216"/>
            <a:ext cx="849630" cy="530225"/>
          </a:xfrm>
          <a:prstGeom prst="rect">
            <a:avLst/>
          </a:prstGeom>
        </p:spPr>
        <p:txBody>
          <a:bodyPr vert="horz" wrap="square" lIns="0" tIns="0" rIns="0" bIns="0" rtlCol="0">
            <a:spAutoFit/>
          </a:bodyPr>
          <a:lstStyle/>
          <a:p>
            <a:pPr marL="146685" marR="130810" algn="ctr">
              <a:lnSpc>
                <a:spcPts val="1400"/>
              </a:lnSpc>
            </a:pPr>
            <a:r>
              <a:rPr sz="1200" spc="5" dirty="0">
                <a:solidFill>
                  <a:srgbClr val="002776"/>
                </a:solidFill>
                <a:latin typeface="Arial"/>
                <a:cs typeface="Arial"/>
              </a:rPr>
              <a:t>A</a:t>
            </a:r>
            <a:r>
              <a:rPr sz="1200" spc="-5" dirty="0">
                <a:solidFill>
                  <a:srgbClr val="002776"/>
                </a:solidFill>
                <a:latin typeface="Arial"/>
                <a:cs typeface="Arial"/>
              </a:rPr>
              <a:t>pp</a:t>
            </a:r>
            <a:r>
              <a:rPr sz="1200" dirty="0">
                <a:solidFill>
                  <a:srgbClr val="002776"/>
                </a:solidFill>
                <a:latin typeface="Arial"/>
                <a:cs typeface="Arial"/>
              </a:rPr>
              <a:t>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a:latin typeface="Arial"/>
              <a:cs typeface="Arial"/>
            </a:endParaRPr>
          </a:p>
          <a:p>
            <a:pPr algn="ctr">
              <a:lnSpc>
                <a:spcPts val="1255"/>
              </a:lnSpc>
            </a:pPr>
            <a:r>
              <a:rPr sz="1200" dirty="0">
                <a:solidFill>
                  <a:srgbClr val="002776"/>
                </a:solidFill>
                <a:latin typeface="Arial"/>
                <a:cs typeface="Arial"/>
              </a:rPr>
              <a:t>Not</a:t>
            </a:r>
            <a:r>
              <a:rPr sz="1200" spc="-275" dirty="0">
                <a:solidFill>
                  <a:srgbClr val="002776"/>
                </a:solidFill>
                <a:latin typeface="Arial"/>
                <a:cs typeface="Arial"/>
              </a:rPr>
              <a:t> </a:t>
            </a:r>
            <a:r>
              <a:rPr sz="1200" spc="-5" dirty="0">
                <a:solidFill>
                  <a:srgbClr val="002776"/>
                </a:solidFill>
                <a:latin typeface="Arial"/>
                <a:cs typeface="Arial"/>
              </a:rPr>
              <a:t>Approve</a:t>
            </a:r>
            <a:endParaRPr sz="1200">
              <a:latin typeface="Arial"/>
              <a:cs typeface="Arial"/>
            </a:endParaRPr>
          </a:p>
        </p:txBody>
      </p:sp>
      <p:sp>
        <p:nvSpPr>
          <p:cNvPr id="12" name="object 12"/>
          <p:cNvSpPr/>
          <p:nvPr/>
        </p:nvSpPr>
        <p:spPr>
          <a:xfrm>
            <a:off x="6336029" y="4269485"/>
            <a:ext cx="1731010" cy="0"/>
          </a:xfrm>
          <a:custGeom>
            <a:avLst/>
            <a:gdLst/>
            <a:ahLst/>
            <a:cxnLst/>
            <a:rect l="l" t="t" r="r" b="b"/>
            <a:pathLst>
              <a:path w="1731009">
                <a:moveTo>
                  <a:pt x="0" y="0"/>
                </a:moveTo>
                <a:lnTo>
                  <a:pt x="1731010" y="0"/>
                </a:lnTo>
              </a:path>
            </a:pathLst>
          </a:custGeom>
          <a:ln w="38100">
            <a:solidFill>
              <a:srgbClr val="808080"/>
            </a:solidFill>
          </a:ln>
        </p:spPr>
        <p:txBody>
          <a:bodyPr wrap="square" lIns="0" tIns="0" rIns="0" bIns="0" rtlCol="0"/>
          <a:lstStyle/>
          <a:p>
            <a:endParaRPr/>
          </a:p>
        </p:txBody>
      </p:sp>
      <p:sp>
        <p:nvSpPr>
          <p:cNvPr id="13" name="object 13"/>
          <p:cNvSpPr/>
          <p:nvPr/>
        </p:nvSpPr>
        <p:spPr>
          <a:xfrm>
            <a:off x="7975092" y="4177284"/>
            <a:ext cx="184150" cy="184150"/>
          </a:xfrm>
          <a:custGeom>
            <a:avLst/>
            <a:gdLst/>
            <a:ahLst/>
            <a:cxnLst/>
            <a:rect l="l" t="t" r="r" b="b"/>
            <a:pathLst>
              <a:path w="184150" h="184150">
                <a:moveTo>
                  <a:pt x="91693" y="0"/>
                </a:moveTo>
                <a:lnTo>
                  <a:pt x="0" y="92583"/>
                </a:lnTo>
                <a:lnTo>
                  <a:pt x="92328" y="184023"/>
                </a:lnTo>
                <a:lnTo>
                  <a:pt x="184023" y="91440"/>
                </a:lnTo>
                <a:lnTo>
                  <a:pt x="91693" y="0"/>
                </a:lnTo>
                <a:close/>
              </a:path>
            </a:pathLst>
          </a:custGeom>
          <a:solidFill>
            <a:srgbClr val="002776"/>
          </a:solidFill>
        </p:spPr>
        <p:txBody>
          <a:bodyPr wrap="square" lIns="0" tIns="0" rIns="0" bIns="0" rtlCol="0"/>
          <a:lstStyle/>
          <a:p>
            <a:endParaRPr/>
          </a:p>
        </p:txBody>
      </p:sp>
      <p:sp>
        <p:nvSpPr>
          <p:cNvPr id="14" name="object 14"/>
          <p:cNvSpPr/>
          <p:nvPr/>
        </p:nvSpPr>
        <p:spPr>
          <a:xfrm>
            <a:off x="7975854" y="4178046"/>
            <a:ext cx="184150" cy="184150"/>
          </a:xfrm>
          <a:custGeom>
            <a:avLst/>
            <a:gdLst/>
            <a:ahLst/>
            <a:cxnLst/>
            <a:rect l="l" t="t" r="r" b="b"/>
            <a:pathLst>
              <a:path w="184150" h="184150">
                <a:moveTo>
                  <a:pt x="91694" y="0"/>
                </a:moveTo>
                <a:lnTo>
                  <a:pt x="184023" y="91439"/>
                </a:lnTo>
                <a:lnTo>
                  <a:pt x="92328" y="184022"/>
                </a:lnTo>
                <a:lnTo>
                  <a:pt x="0" y="92582"/>
                </a:lnTo>
                <a:lnTo>
                  <a:pt x="91694" y="0"/>
                </a:lnTo>
                <a:close/>
              </a:path>
            </a:pathLst>
          </a:custGeom>
          <a:ln w="25908">
            <a:solidFill>
              <a:srgbClr val="002776"/>
            </a:solidFill>
          </a:ln>
        </p:spPr>
        <p:txBody>
          <a:bodyPr wrap="square" lIns="0" tIns="0" rIns="0" bIns="0" rtlCol="0"/>
          <a:lstStyle/>
          <a:p>
            <a:endParaRPr/>
          </a:p>
        </p:txBody>
      </p:sp>
      <p:sp>
        <p:nvSpPr>
          <p:cNvPr id="15" name="object 15"/>
          <p:cNvSpPr txBox="1"/>
          <p:nvPr/>
        </p:nvSpPr>
        <p:spPr>
          <a:xfrm>
            <a:off x="7642352" y="4403216"/>
            <a:ext cx="848994" cy="530225"/>
          </a:xfrm>
          <a:prstGeom prst="rect">
            <a:avLst/>
          </a:prstGeom>
        </p:spPr>
        <p:txBody>
          <a:bodyPr vert="horz" wrap="square" lIns="0" tIns="0" rIns="0" bIns="0" rtlCol="0">
            <a:spAutoFit/>
          </a:bodyPr>
          <a:lstStyle/>
          <a:p>
            <a:pPr marL="146685" marR="130810" algn="ctr">
              <a:lnSpc>
                <a:spcPts val="1400"/>
              </a:lnSpc>
            </a:pPr>
            <a:r>
              <a:rPr sz="1200" dirty="0">
                <a:solidFill>
                  <a:srgbClr val="002776"/>
                </a:solidFill>
                <a:latin typeface="Arial"/>
                <a:cs typeface="Arial"/>
              </a:rPr>
              <a:t>A</a:t>
            </a:r>
            <a:r>
              <a:rPr sz="1200" spc="-5" dirty="0">
                <a:solidFill>
                  <a:srgbClr val="002776"/>
                </a:solidFill>
                <a:latin typeface="Arial"/>
                <a:cs typeface="Arial"/>
              </a:rPr>
              <a:t>pp</a:t>
            </a:r>
            <a:r>
              <a:rPr sz="1200" dirty="0">
                <a:solidFill>
                  <a:srgbClr val="002776"/>
                </a:solidFill>
                <a:latin typeface="Arial"/>
                <a:cs typeface="Arial"/>
              </a:rPr>
              <a:t>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a:latin typeface="Arial"/>
              <a:cs typeface="Arial"/>
            </a:endParaRPr>
          </a:p>
          <a:p>
            <a:pPr algn="ctr">
              <a:lnSpc>
                <a:spcPts val="1255"/>
              </a:lnSpc>
            </a:pPr>
            <a:r>
              <a:rPr sz="1200" dirty="0">
                <a:solidFill>
                  <a:srgbClr val="002776"/>
                </a:solidFill>
                <a:latin typeface="Arial"/>
                <a:cs typeface="Arial"/>
              </a:rPr>
              <a:t>Not</a:t>
            </a:r>
            <a:r>
              <a:rPr sz="1200" spc="-275" dirty="0">
                <a:solidFill>
                  <a:srgbClr val="002776"/>
                </a:solidFill>
                <a:latin typeface="Arial"/>
                <a:cs typeface="Arial"/>
              </a:rPr>
              <a:t> </a:t>
            </a:r>
            <a:r>
              <a:rPr sz="1200" spc="-5" dirty="0">
                <a:solidFill>
                  <a:srgbClr val="002776"/>
                </a:solidFill>
                <a:latin typeface="Arial"/>
                <a:cs typeface="Arial"/>
              </a:rPr>
              <a:t>Approve</a:t>
            </a:r>
            <a:endParaRPr sz="1200">
              <a:latin typeface="Arial"/>
              <a:cs typeface="Arial"/>
            </a:endParaRPr>
          </a:p>
        </p:txBody>
      </p:sp>
      <p:sp>
        <p:nvSpPr>
          <p:cNvPr id="16" name="object 16"/>
          <p:cNvSpPr txBox="1"/>
          <p:nvPr/>
        </p:nvSpPr>
        <p:spPr>
          <a:xfrm>
            <a:off x="5212841" y="3833114"/>
            <a:ext cx="2299970" cy="400685"/>
          </a:xfrm>
          <a:prstGeom prst="rect">
            <a:avLst/>
          </a:prstGeom>
        </p:spPr>
        <p:txBody>
          <a:bodyPr vert="horz" wrap="square" lIns="0" tIns="0" rIns="0" bIns="0" rtlCol="0">
            <a:spAutoFit/>
          </a:bodyPr>
          <a:lstStyle/>
          <a:p>
            <a:pPr marL="12700">
              <a:lnSpc>
                <a:spcPct val="100000"/>
              </a:lnSpc>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a:p>
            <a:pPr marR="5080" algn="r">
              <a:lnSpc>
                <a:spcPct val="100000"/>
              </a:lnSpc>
              <a:spcBef>
                <a:spcPts val="395"/>
              </a:spcBef>
            </a:pPr>
            <a:r>
              <a:rPr sz="1100" i="1" dirty="0">
                <a:latin typeface="Arial"/>
                <a:cs typeface="Arial"/>
              </a:rPr>
              <a:t>≤ 7</a:t>
            </a:r>
            <a:r>
              <a:rPr sz="1100" i="1" spc="-225" dirty="0">
                <a:latin typeface="Arial"/>
                <a:cs typeface="Arial"/>
              </a:rPr>
              <a:t> </a:t>
            </a:r>
            <a:r>
              <a:rPr sz="1100" i="1" dirty="0">
                <a:latin typeface="Arial"/>
                <a:cs typeface="Arial"/>
              </a:rPr>
              <a:t>days</a:t>
            </a:r>
            <a:endParaRPr sz="1100">
              <a:latin typeface="Arial"/>
              <a:cs typeface="Arial"/>
            </a:endParaRPr>
          </a:p>
        </p:txBody>
      </p:sp>
      <p:sp>
        <p:nvSpPr>
          <p:cNvPr id="17" name="object 17"/>
          <p:cNvSpPr/>
          <p:nvPr/>
        </p:nvSpPr>
        <p:spPr>
          <a:xfrm>
            <a:off x="882396" y="2935223"/>
            <a:ext cx="7880350" cy="212090"/>
          </a:xfrm>
          <a:custGeom>
            <a:avLst/>
            <a:gdLst/>
            <a:ahLst/>
            <a:cxnLst/>
            <a:rect l="l" t="t" r="r" b="b"/>
            <a:pathLst>
              <a:path w="7880350" h="212089">
                <a:moveTo>
                  <a:pt x="0" y="211581"/>
                </a:moveTo>
                <a:lnTo>
                  <a:pt x="0" y="0"/>
                </a:lnTo>
                <a:lnTo>
                  <a:pt x="7880223" y="0"/>
                </a:lnTo>
                <a:lnTo>
                  <a:pt x="7880223" y="211581"/>
                </a:lnTo>
              </a:path>
            </a:pathLst>
          </a:custGeom>
          <a:ln w="9144">
            <a:solidFill>
              <a:srgbClr val="002776"/>
            </a:solidFill>
          </a:ln>
        </p:spPr>
        <p:txBody>
          <a:bodyPr wrap="square" lIns="0" tIns="0" rIns="0" bIns="0" rtlCol="0"/>
          <a:lstStyle/>
          <a:p>
            <a:endParaRPr/>
          </a:p>
        </p:txBody>
      </p:sp>
      <p:sp>
        <p:nvSpPr>
          <p:cNvPr id="18" name="object 18"/>
          <p:cNvSpPr/>
          <p:nvPr/>
        </p:nvSpPr>
        <p:spPr>
          <a:xfrm>
            <a:off x="1121663" y="2817876"/>
            <a:ext cx="158750" cy="236220"/>
          </a:xfrm>
          <a:custGeom>
            <a:avLst/>
            <a:gdLst/>
            <a:ahLst/>
            <a:cxnLst/>
            <a:rect l="l" t="t" r="r" b="b"/>
            <a:pathLst>
              <a:path w="158750" h="236219">
                <a:moveTo>
                  <a:pt x="0" y="236220"/>
                </a:moveTo>
                <a:lnTo>
                  <a:pt x="158242" y="236220"/>
                </a:lnTo>
                <a:lnTo>
                  <a:pt x="158242" y="0"/>
                </a:lnTo>
                <a:lnTo>
                  <a:pt x="0" y="0"/>
                </a:lnTo>
                <a:lnTo>
                  <a:pt x="0" y="236220"/>
                </a:lnTo>
                <a:close/>
              </a:path>
            </a:pathLst>
          </a:custGeom>
          <a:solidFill>
            <a:srgbClr val="002776"/>
          </a:solidFill>
        </p:spPr>
        <p:txBody>
          <a:bodyPr wrap="square" lIns="0" tIns="0" rIns="0" bIns="0" rtlCol="0"/>
          <a:lstStyle/>
          <a:p>
            <a:endParaRPr/>
          </a:p>
        </p:txBody>
      </p:sp>
      <p:sp>
        <p:nvSpPr>
          <p:cNvPr id="19" name="object 19"/>
          <p:cNvSpPr/>
          <p:nvPr/>
        </p:nvSpPr>
        <p:spPr>
          <a:xfrm>
            <a:off x="2852927" y="2817876"/>
            <a:ext cx="158750" cy="236220"/>
          </a:xfrm>
          <a:custGeom>
            <a:avLst/>
            <a:gdLst/>
            <a:ahLst/>
            <a:cxnLst/>
            <a:rect l="l" t="t" r="r" b="b"/>
            <a:pathLst>
              <a:path w="158750" h="236219">
                <a:moveTo>
                  <a:pt x="0" y="236220"/>
                </a:moveTo>
                <a:lnTo>
                  <a:pt x="158242" y="236220"/>
                </a:lnTo>
                <a:lnTo>
                  <a:pt x="158242" y="0"/>
                </a:lnTo>
                <a:lnTo>
                  <a:pt x="0" y="0"/>
                </a:lnTo>
                <a:lnTo>
                  <a:pt x="0" y="236220"/>
                </a:lnTo>
                <a:close/>
              </a:path>
            </a:pathLst>
          </a:custGeom>
          <a:solidFill>
            <a:srgbClr val="002776"/>
          </a:solidFill>
        </p:spPr>
        <p:txBody>
          <a:bodyPr wrap="square" lIns="0" tIns="0" rIns="0" bIns="0" rtlCol="0"/>
          <a:lstStyle/>
          <a:p>
            <a:endParaRPr/>
          </a:p>
        </p:txBody>
      </p:sp>
      <p:sp>
        <p:nvSpPr>
          <p:cNvPr id="20" name="object 20"/>
          <p:cNvSpPr/>
          <p:nvPr/>
        </p:nvSpPr>
        <p:spPr>
          <a:xfrm>
            <a:off x="4584191" y="2817876"/>
            <a:ext cx="158750" cy="236220"/>
          </a:xfrm>
          <a:custGeom>
            <a:avLst/>
            <a:gdLst/>
            <a:ahLst/>
            <a:cxnLst/>
            <a:rect l="l" t="t" r="r" b="b"/>
            <a:pathLst>
              <a:path w="158750" h="236219">
                <a:moveTo>
                  <a:pt x="0" y="236220"/>
                </a:moveTo>
                <a:lnTo>
                  <a:pt x="158241" y="236220"/>
                </a:lnTo>
                <a:lnTo>
                  <a:pt x="158241" y="0"/>
                </a:lnTo>
                <a:lnTo>
                  <a:pt x="0" y="0"/>
                </a:lnTo>
                <a:lnTo>
                  <a:pt x="0" y="236220"/>
                </a:lnTo>
                <a:close/>
              </a:path>
            </a:pathLst>
          </a:custGeom>
          <a:solidFill>
            <a:srgbClr val="002776"/>
          </a:solidFill>
        </p:spPr>
        <p:txBody>
          <a:bodyPr wrap="square" lIns="0" tIns="0" rIns="0" bIns="0" rtlCol="0"/>
          <a:lstStyle/>
          <a:p>
            <a:endParaRPr/>
          </a:p>
        </p:txBody>
      </p:sp>
      <p:sp>
        <p:nvSpPr>
          <p:cNvPr id="21" name="object 21"/>
          <p:cNvSpPr/>
          <p:nvPr/>
        </p:nvSpPr>
        <p:spPr>
          <a:xfrm>
            <a:off x="6219444" y="2825495"/>
            <a:ext cx="156845" cy="236220"/>
          </a:xfrm>
          <a:custGeom>
            <a:avLst/>
            <a:gdLst/>
            <a:ahLst/>
            <a:cxnLst/>
            <a:rect l="l" t="t" r="r" b="b"/>
            <a:pathLst>
              <a:path w="156845" h="236219">
                <a:moveTo>
                  <a:pt x="0" y="236220"/>
                </a:moveTo>
                <a:lnTo>
                  <a:pt x="156463" y="236220"/>
                </a:lnTo>
                <a:lnTo>
                  <a:pt x="156463" y="0"/>
                </a:lnTo>
                <a:lnTo>
                  <a:pt x="0" y="0"/>
                </a:lnTo>
                <a:lnTo>
                  <a:pt x="0" y="236220"/>
                </a:lnTo>
                <a:close/>
              </a:path>
            </a:pathLst>
          </a:custGeom>
          <a:solidFill>
            <a:srgbClr val="002776"/>
          </a:solidFill>
        </p:spPr>
        <p:txBody>
          <a:bodyPr wrap="square" lIns="0" tIns="0" rIns="0" bIns="0" rtlCol="0"/>
          <a:lstStyle/>
          <a:p>
            <a:endParaRPr/>
          </a:p>
        </p:txBody>
      </p:sp>
      <p:sp>
        <p:nvSpPr>
          <p:cNvPr id="22" name="object 22"/>
          <p:cNvSpPr/>
          <p:nvPr/>
        </p:nvSpPr>
        <p:spPr>
          <a:xfrm>
            <a:off x="8048243" y="2817876"/>
            <a:ext cx="156845" cy="236220"/>
          </a:xfrm>
          <a:custGeom>
            <a:avLst/>
            <a:gdLst/>
            <a:ahLst/>
            <a:cxnLst/>
            <a:rect l="l" t="t" r="r" b="b"/>
            <a:pathLst>
              <a:path w="156845" h="236219">
                <a:moveTo>
                  <a:pt x="0" y="236220"/>
                </a:moveTo>
                <a:lnTo>
                  <a:pt x="156464" y="236220"/>
                </a:lnTo>
                <a:lnTo>
                  <a:pt x="156464" y="0"/>
                </a:lnTo>
                <a:lnTo>
                  <a:pt x="0" y="0"/>
                </a:lnTo>
                <a:lnTo>
                  <a:pt x="0" y="236220"/>
                </a:lnTo>
                <a:close/>
              </a:path>
            </a:pathLst>
          </a:custGeom>
          <a:solidFill>
            <a:srgbClr val="002776"/>
          </a:solidFill>
        </p:spPr>
        <p:txBody>
          <a:bodyPr wrap="square" lIns="0" tIns="0" rIns="0" bIns="0" rtlCol="0"/>
          <a:lstStyle/>
          <a:p>
            <a:endParaRPr/>
          </a:p>
        </p:txBody>
      </p:sp>
      <p:sp>
        <p:nvSpPr>
          <p:cNvPr id="23" name="object 23"/>
          <p:cNvSpPr txBox="1"/>
          <p:nvPr/>
        </p:nvSpPr>
        <p:spPr>
          <a:xfrm>
            <a:off x="818184" y="2308351"/>
            <a:ext cx="843280" cy="365760"/>
          </a:xfrm>
          <a:prstGeom prst="rect">
            <a:avLst/>
          </a:prstGeom>
        </p:spPr>
        <p:txBody>
          <a:bodyPr vert="horz" wrap="square" lIns="0" tIns="0" rIns="0" bIns="0" rtlCol="0">
            <a:spAutoFit/>
          </a:bodyPr>
          <a:lstStyle/>
          <a:p>
            <a:pPr marL="12700" marR="5080" indent="116839">
              <a:lnSpc>
                <a:spcPts val="1400"/>
              </a:lnSpc>
            </a:pPr>
            <a:r>
              <a:rPr sz="1200" b="1" dirty="0">
                <a:solidFill>
                  <a:srgbClr val="002776"/>
                </a:solidFill>
                <a:latin typeface="Arial"/>
                <a:cs typeface="Arial"/>
              </a:rPr>
              <a:t>Incident  </a:t>
            </a:r>
            <a:r>
              <a:rPr sz="1200" b="1" spc="-20" dirty="0">
                <a:solidFill>
                  <a:srgbClr val="002776"/>
                </a:solidFill>
                <a:latin typeface="Arial"/>
                <a:cs typeface="Arial"/>
              </a:rPr>
              <a:t>D</a:t>
            </a:r>
            <a:r>
              <a:rPr sz="1200" b="1" dirty="0">
                <a:solidFill>
                  <a:srgbClr val="002776"/>
                </a:solidFill>
                <a:latin typeface="Arial"/>
                <a:cs typeface="Arial"/>
              </a:rPr>
              <a:t>i</a:t>
            </a:r>
            <a:r>
              <a:rPr sz="1200" b="1" spc="5" dirty="0">
                <a:solidFill>
                  <a:srgbClr val="002776"/>
                </a:solidFill>
                <a:latin typeface="Arial"/>
                <a:cs typeface="Arial"/>
              </a:rPr>
              <a:t>s</a:t>
            </a:r>
            <a:r>
              <a:rPr sz="1200" b="1" dirty="0">
                <a:solidFill>
                  <a:srgbClr val="002776"/>
                </a:solidFill>
                <a:latin typeface="Arial"/>
                <a:cs typeface="Arial"/>
              </a:rPr>
              <a:t>c</a:t>
            </a:r>
            <a:r>
              <a:rPr sz="1200" b="1" spc="-5" dirty="0">
                <a:solidFill>
                  <a:srgbClr val="002776"/>
                </a:solidFill>
                <a:latin typeface="Arial"/>
                <a:cs typeface="Arial"/>
              </a:rPr>
              <a:t>o</a:t>
            </a:r>
            <a:r>
              <a:rPr sz="1200" b="1" spc="-50" dirty="0">
                <a:solidFill>
                  <a:srgbClr val="002776"/>
                </a:solidFill>
                <a:latin typeface="Arial"/>
                <a:cs typeface="Arial"/>
              </a:rPr>
              <a:t>v</a:t>
            </a:r>
            <a:r>
              <a:rPr sz="1200" b="1" spc="-5" dirty="0">
                <a:solidFill>
                  <a:srgbClr val="002776"/>
                </a:solidFill>
                <a:latin typeface="Arial"/>
                <a:cs typeface="Arial"/>
              </a:rPr>
              <a:t>er</a:t>
            </a:r>
            <a:r>
              <a:rPr sz="1200" b="1" dirty="0">
                <a:solidFill>
                  <a:srgbClr val="002776"/>
                </a:solidFill>
                <a:latin typeface="Arial"/>
                <a:cs typeface="Arial"/>
              </a:rPr>
              <a:t>ed</a:t>
            </a:r>
            <a:endParaRPr sz="1200">
              <a:latin typeface="Arial"/>
              <a:cs typeface="Arial"/>
            </a:endParaRPr>
          </a:p>
        </p:txBody>
      </p:sp>
      <p:sp>
        <p:nvSpPr>
          <p:cNvPr id="24" name="object 24"/>
          <p:cNvSpPr txBox="1"/>
          <p:nvPr/>
        </p:nvSpPr>
        <p:spPr>
          <a:xfrm>
            <a:off x="2461641" y="2028809"/>
            <a:ext cx="949325" cy="726440"/>
          </a:xfrm>
          <a:prstGeom prst="rect">
            <a:avLst/>
          </a:prstGeom>
        </p:spPr>
        <p:txBody>
          <a:bodyPr vert="horz" wrap="square" lIns="0" tIns="0" rIns="0" bIns="0" rtlCol="0">
            <a:spAutoFit/>
          </a:bodyPr>
          <a:lstStyle/>
          <a:p>
            <a:pPr marL="12065" marR="5080" indent="-2540" algn="ctr">
              <a:lnSpc>
                <a:spcPct val="97300"/>
              </a:lnSpc>
            </a:pPr>
            <a:r>
              <a:rPr sz="1200" b="1" spc="-5" dirty="0">
                <a:solidFill>
                  <a:srgbClr val="002776"/>
                </a:solidFill>
                <a:latin typeface="Arial"/>
                <a:cs typeface="Arial"/>
              </a:rPr>
              <a:t>Supports  Broker  </a:t>
            </a:r>
            <a:r>
              <a:rPr sz="1200" b="1" dirty="0">
                <a:solidFill>
                  <a:srgbClr val="002776"/>
                </a:solidFill>
                <a:latin typeface="Arial"/>
                <a:cs typeface="Arial"/>
              </a:rPr>
              <a:t>Submits  Initial</a:t>
            </a:r>
            <a:r>
              <a:rPr sz="1200" b="1" spc="-165" dirty="0">
                <a:solidFill>
                  <a:srgbClr val="002776"/>
                </a:solidFill>
                <a:latin typeface="Arial"/>
                <a:cs typeface="Arial"/>
              </a:rPr>
              <a:t> </a:t>
            </a:r>
            <a:r>
              <a:rPr sz="1200" b="1" dirty="0">
                <a:solidFill>
                  <a:srgbClr val="002776"/>
                </a:solidFill>
                <a:latin typeface="Arial"/>
                <a:cs typeface="Arial"/>
              </a:rPr>
              <a:t>Report</a:t>
            </a:r>
            <a:endParaRPr sz="1200">
              <a:latin typeface="Arial"/>
              <a:cs typeface="Arial"/>
            </a:endParaRPr>
          </a:p>
        </p:txBody>
      </p:sp>
      <p:sp>
        <p:nvSpPr>
          <p:cNvPr id="25" name="object 25"/>
          <p:cNvSpPr txBox="1"/>
          <p:nvPr/>
        </p:nvSpPr>
        <p:spPr>
          <a:xfrm>
            <a:off x="4142613" y="2052487"/>
            <a:ext cx="1014730" cy="725805"/>
          </a:xfrm>
          <a:prstGeom prst="rect">
            <a:avLst/>
          </a:prstGeom>
        </p:spPr>
        <p:txBody>
          <a:bodyPr vert="horz" wrap="square" lIns="0" tIns="0" rIns="0" bIns="0" rtlCol="0">
            <a:spAutoFit/>
          </a:bodyPr>
          <a:lstStyle/>
          <a:p>
            <a:pPr marL="12700" marR="5080" indent="-635" algn="ctr">
              <a:lnSpc>
                <a:spcPct val="97200"/>
              </a:lnSpc>
            </a:pPr>
            <a:r>
              <a:rPr sz="1200" b="1" spc="-5" dirty="0">
                <a:solidFill>
                  <a:srgbClr val="002776"/>
                </a:solidFill>
                <a:latin typeface="Arial"/>
                <a:cs typeface="Arial"/>
              </a:rPr>
              <a:t>Supports  Broker  </a:t>
            </a:r>
            <a:r>
              <a:rPr sz="1200" b="1" dirty="0">
                <a:solidFill>
                  <a:srgbClr val="002776"/>
                </a:solidFill>
                <a:latin typeface="Arial"/>
                <a:cs typeface="Arial"/>
              </a:rPr>
              <a:t>Submits</a:t>
            </a:r>
            <a:r>
              <a:rPr sz="1200" b="1" spc="-185" dirty="0">
                <a:solidFill>
                  <a:srgbClr val="002776"/>
                </a:solidFill>
                <a:latin typeface="Arial"/>
                <a:cs typeface="Arial"/>
              </a:rPr>
              <a:t> </a:t>
            </a:r>
            <a:r>
              <a:rPr sz="1200" b="1" dirty="0">
                <a:solidFill>
                  <a:srgbClr val="002776"/>
                </a:solidFill>
                <a:latin typeface="Arial"/>
                <a:cs typeface="Arial"/>
              </a:rPr>
              <a:t>Final  Report</a:t>
            </a:r>
            <a:endParaRPr sz="1200" dirty="0">
              <a:latin typeface="Arial"/>
              <a:cs typeface="Arial"/>
            </a:endParaRPr>
          </a:p>
        </p:txBody>
      </p:sp>
      <p:sp>
        <p:nvSpPr>
          <p:cNvPr id="26" name="object 26"/>
          <p:cNvSpPr txBox="1"/>
          <p:nvPr/>
        </p:nvSpPr>
        <p:spPr>
          <a:xfrm>
            <a:off x="5929376" y="1847088"/>
            <a:ext cx="726440" cy="922019"/>
          </a:xfrm>
          <a:prstGeom prst="rect">
            <a:avLst/>
          </a:prstGeom>
        </p:spPr>
        <p:txBody>
          <a:bodyPr vert="horz" wrap="square" lIns="0" tIns="0" rIns="0" bIns="0" rtlCol="0">
            <a:spAutoFit/>
          </a:bodyPr>
          <a:lstStyle/>
          <a:p>
            <a:pPr marR="1905" algn="ctr">
              <a:lnSpc>
                <a:spcPct val="100000"/>
              </a:lnSpc>
            </a:pPr>
            <a:r>
              <a:rPr sz="1200" b="1" spc="-20" dirty="0">
                <a:solidFill>
                  <a:srgbClr val="002776"/>
                </a:solidFill>
                <a:latin typeface="Arial"/>
                <a:cs typeface="Arial"/>
              </a:rPr>
              <a:t>DDS</a:t>
            </a:r>
            <a:endParaRPr sz="1200">
              <a:latin typeface="Arial"/>
              <a:cs typeface="Arial"/>
            </a:endParaRPr>
          </a:p>
          <a:p>
            <a:pPr marL="12700" marR="5080" algn="ctr">
              <a:lnSpc>
                <a:spcPct val="97300"/>
              </a:lnSpc>
              <a:spcBef>
                <a:spcPts val="95"/>
              </a:spcBef>
            </a:pPr>
            <a:r>
              <a:rPr sz="1200" b="1" spc="-20" dirty="0">
                <a:solidFill>
                  <a:srgbClr val="002776"/>
                </a:solidFill>
                <a:latin typeface="Arial"/>
                <a:cs typeface="Arial"/>
              </a:rPr>
              <a:t>C</a:t>
            </a:r>
            <a:r>
              <a:rPr sz="1200" b="1" spc="-5" dirty="0">
                <a:solidFill>
                  <a:srgbClr val="002776"/>
                </a:solidFill>
                <a:latin typeface="Arial"/>
                <a:cs typeface="Arial"/>
              </a:rPr>
              <a:t>onduc</a:t>
            </a:r>
            <a:r>
              <a:rPr sz="1200" b="1" dirty="0">
                <a:solidFill>
                  <a:srgbClr val="002776"/>
                </a:solidFill>
                <a:latin typeface="Arial"/>
                <a:cs typeface="Arial"/>
              </a:rPr>
              <a:t>ts  </a:t>
            </a:r>
            <a:r>
              <a:rPr sz="1200" b="1" spc="-5" dirty="0">
                <a:solidFill>
                  <a:srgbClr val="002776"/>
                </a:solidFill>
                <a:latin typeface="Arial"/>
                <a:cs typeface="Arial"/>
              </a:rPr>
              <a:t>Clinical  Manager  Review</a:t>
            </a:r>
            <a:endParaRPr sz="1200">
              <a:latin typeface="Arial"/>
              <a:cs typeface="Arial"/>
            </a:endParaRPr>
          </a:p>
        </p:txBody>
      </p:sp>
      <p:sp>
        <p:nvSpPr>
          <p:cNvPr id="27" name="object 27"/>
          <p:cNvSpPr txBox="1"/>
          <p:nvPr/>
        </p:nvSpPr>
        <p:spPr>
          <a:xfrm>
            <a:off x="6685915" y="1004046"/>
            <a:ext cx="1156970" cy="726440"/>
          </a:xfrm>
          <a:prstGeom prst="rect">
            <a:avLst/>
          </a:prstGeom>
        </p:spPr>
        <p:txBody>
          <a:bodyPr vert="horz" wrap="square" lIns="0" tIns="0" rIns="0" bIns="0" rtlCol="0">
            <a:spAutoFit/>
          </a:bodyPr>
          <a:lstStyle/>
          <a:p>
            <a:pPr marL="12065" marR="5080" algn="ctr">
              <a:lnSpc>
                <a:spcPct val="97300"/>
              </a:lnSpc>
            </a:pPr>
            <a:r>
              <a:rPr sz="1200" b="1" spc="-5" dirty="0">
                <a:solidFill>
                  <a:srgbClr val="002776"/>
                </a:solidFill>
                <a:latin typeface="Arial"/>
                <a:cs typeface="Arial"/>
              </a:rPr>
              <a:t>DDS</a:t>
            </a:r>
            <a:r>
              <a:rPr sz="1200" b="1" spc="-145" dirty="0">
                <a:solidFill>
                  <a:srgbClr val="002776"/>
                </a:solidFill>
                <a:latin typeface="Arial"/>
                <a:cs typeface="Arial"/>
              </a:rPr>
              <a:t> </a:t>
            </a:r>
            <a:r>
              <a:rPr sz="1200" b="1" spc="-5" dirty="0">
                <a:solidFill>
                  <a:srgbClr val="002776"/>
                </a:solidFill>
                <a:latin typeface="Arial"/>
                <a:cs typeface="Arial"/>
              </a:rPr>
              <a:t>Completes  </a:t>
            </a:r>
            <a:r>
              <a:rPr sz="1200" b="1" dirty="0">
                <a:solidFill>
                  <a:srgbClr val="002776"/>
                </a:solidFill>
                <a:latin typeface="Arial"/>
                <a:cs typeface="Arial"/>
              </a:rPr>
              <a:t>Follow-Up  </a:t>
            </a:r>
            <a:r>
              <a:rPr sz="1200" b="1" spc="-20" dirty="0">
                <a:solidFill>
                  <a:srgbClr val="002776"/>
                </a:solidFill>
                <a:latin typeface="Arial"/>
                <a:cs typeface="Arial"/>
              </a:rPr>
              <a:t>Action </a:t>
            </a:r>
            <a:r>
              <a:rPr sz="1200" b="1" dirty="0">
                <a:solidFill>
                  <a:srgbClr val="002776"/>
                </a:solidFill>
                <a:latin typeface="Arial"/>
                <a:cs typeface="Arial"/>
              </a:rPr>
              <a:t>Steps  </a:t>
            </a:r>
            <a:r>
              <a:rPr sz="1200" b="1" spc="-5" dirty="0">
                <a:solidFill>
                  <a:srgbClr val="002776"/>
                </a:solidFill>
                <a:latin typeface="Arial"/>
                <a:cs typeface="Arial"/>
              </a:rPr>
              <a:t>Document</a:t>
            </a:r>
            <a:endParaRPr sz="1200">
              <a:latin typeface="Arial"/>
              <a:cs typeface="Arial"/>
            </a:endParaRPr>
          </a:p>
        </p:txBody>
      </p:sp>
      <p:sp>
        <p:nvSpPr>
          <p:cNvPr id="28" name="object 28"/>
          <p:cNvSpPr/>
          <p:nvPr/>
        </p:nvSpPr>
        <p:spPr>
          <a:xfrm>
            <a:off x="7260335" y="2086355"/>
            <a:ext cx="0" cy="955675"/>
          </a:xfrm>
          <a:custGeom>
            <a:avLst/>
            <a:gdLst/>
            <a:ahLst/>
            <a:cxnLst/>
            <a:rect l="l" t="t" r="r" b="b"/>
            <a:pathLst>
              <a:path h="955675">
                <a:moveTo>
                  <a:pt x="0" y="0"/>
                </a:moveTo>
                <a:lnTo>
                  <a:pt x="0" y="955421"/>
                </a:lnTo>
              </a:path>
            </a:pathLst>
          </a:custGeom>
          <a:ln w="45720">
            <a:solidFill>
              <a:srgbClr val="002776"/>
            </a:solidFill>
          </a:ln>
        </p:spPr>
        <p:txBody>
          <a:bodyPr wrap="square" lIns="0" tIns="0" rIns="0" bIns="0" rtlCol="0"/>
          <a:lstStyle/>
          <a:p>
            <a:endParaRPr/>
          </a:p>
        </p:txBody>
      </p:sp>
      <p:sp>
        <p:nvSpPr>
          <p:cNvPr id="29" name="object 29"/>
          <p:cNvSpPr txBox="1"/>
          <p:nvPr/>
        </p:nvSpPr>
        <p:spPr>
          <a:xfrm>
            <a:off x="1512188" y="3444113"/>
            <a:ext cx="929005" cy="182245"/>
          </a:xfrm>
          <a:prstGeom prst="rect">
            <a:avLst/>
          </a:prstGeom>
        </p:spPr>
        <p:txBody>
          <a:bodyPr vert="horz" wrap="square" lIns="0" tIns="0" rIns="0" bIns="0" rtlCol="0">
            <a:spAutoFit/>
          </a:bodyPr>
          <a:lstStyle/>
          <a:p>
            <a:pPr marL="12700">
              <a:lnSpc>
                <a:spcPct val="100000"/>
              </a:lnSpc>
            </a:pPr>
            <a:r>
              <a:rPr sz="1100" i="1" dirty="0">
                <a:latin typeface="Arial"/>
                <a:cs typeface="Arial"/>
              </a:rPr>
              <a:t>≤</a:t>
            </a:r>
            <a:r>
              <a:rPr sz="1100" i="1" spc="-40" dirty="0">
                <a:latin typeface="Arial"/>
                <a:cs typeface="Arial"/>
              </a:rPr>
              <a:t> </a:t>
            </a:r>
            <a:r>
              <a:rPr sz="1100" i="1" dirty="0">
                <a:latin typeface="Arial"/>
                <a:cs typeface="Arial"/>
              </a:rPr>
              <a:t>3</a:t>
            </a:r>
            <a:r>
              <a:rPr sz="1100" i="1" spc="-35" dirty="0">
                <a:latin typeface="Arial"/>
                <a:cs typeface="Arial"/>
              </a:rPr>
              <a:t> </a:t>
            </a:r>
            <a:r>
              <a:rPr sz="1100" i="1" dirty="0">
                <a:latin typeface="Arial"/>
                <a:cs typeface="Arial"/>
              </a:rPr>
              <a:t>day</a:t>
            </a:r>
            <a:r>
              <a:rPr sz="1100" i="1" spc="-50" dirty="0">
                <a:latin typeface="Arial"/>
                <a:cs typeface="Arial"/>
              </a:rPr>
              <a:t> </a:t>
            </a:r>
            <a:r>
              <a:rPr sz="1100" i="1" dirty="0">
                <a:latin typeface="Arial"/>
                <a:cs typeface="Arial"/>
              </a:rPr>
              <a:t>/</a:t>
            </a:r>
            <a:r>
              <a:rPr sz="1100" i="1" spc="-140" dirty="0">
                <a:latin typeface="Arial"/>
                <a:cs typeface="Arial"/>
              </a:rPr>
              <a:t> </a:t>
            </a:r>
            <a:r>
              <a:rPr sz="1100" i="1" spc="-5" dirty="0">
                <a:latin typeface="Arial"/>
                <a:cs typeface="Arial"/>
              </a:rPr>
              <a:t>minor</a:t>
            </a:r>
            <a:endParaRPr sz="1100">
              <a:latin typeface="Arial"/>
              <a:cs typeface="Arial"/>
            </a:endParaRPr>
          </a:p>
        </p:txBody>
      </p:sp>
      <p:sp>
        <p:nvSpPr>
          <p:cNvPr id="30" name="object 30"/>
          <p:cNvSpPr txBox="1"/>
          <p:nvPr/>
        </p:nvSpPr>
        <p:spPr>
          <a:xfrm>
            <a:off x="920597" y="5272913"/>
            <a:ext cx="7765415" cy="1356360"/>
          </a:xfrm>
          <a:prstGeom prst="rect">
            <a:avLst/>
          </a:prstGeom>
        </p:spPr>
        <p:txBody>
          <a:bodyPr vert="horz" wrap="square" lIns="0" tIns="0" rIns="0" bIns="0" rtlCol="0">
            <a:spAutoFit/>
          </a:bodyPr>
          <a:lstStyle/>
          <a:p>
            <a:pPr marL="299085" marR="5080" indent="-286385">
              <a:lnSpc>
                <a:spcPct val="100000"/>
              </a:lnSpc>
              <a:buChar char="•"/>
              <a:tabLst>
                <a:tab pos="299085" algn="l"/>
                <a:tab pos="299720" algn="l"/>
              </a:tabLst>
            </a:pPr>
            <a:r>
              <a:rPr sz="1100" dirty="0">
                <a:latin typeface="Arial"/>
                <a:cs typeface="Arial"/>
              </a:rPr>
              <a:t>If</a:t>
            </a:r>
            <a:r>
              <a:rPr sz="1100" spc="-20" dirty="0">
                <a:latin typeface="Arial"/>
                <a:cs typeface="Arial"/>
              </a:rPr>
              <a:t> </a:t>
            </a:r>
            <a:r>
              <a:rPr sz="1100" dirty="0">
                <a:latin typeface="Arial"/>
                <a:cs typeface="Arial"/>
              </a:rPr>
              <a:t>the</a:t>
            </a:r>
            <a:r>
              <a:rPr sz="1100" spc="-10" dirty="0">
                <a:latin typeface="Arial"/>
                <a:cs typeface="Arial"/>
              </a:rPr>
              <a:t> </a:t>
            </a:r>
            <a:r>
              <a:rPr sz="1100" spc="-5" dirty="0">
                <a:latin typeface="Arial"/>
                <a:cs typeface="Arial"/>
              </a:rPr>
              <a:t>incident</a:t>
            </a:r>
            <a:r>
              <a:rPr sz="1100" spc="-35" dirty="0">
                <a:latin typeface="Arial"/>
                <a:cs typeface="Arial"/>
              </a:rPr>
              <a:t> </a:t>
            </a:r>
            <a:r>
              <a:rPr sz="1100" spc="-5" dirty="0">
                <a:latin typeface="Arial"/>
                <a:cs typeface="Arial"/>
              </a:rPr>
              <a:t>is</a:t>
            </a:r>
            <a:r>
              <a:rPr sz="1100" spc="-10" dirty="0">
                <a:latin typeface="Arial"/>
                <a:cs typeface="Arial"/>
              </a:rPr>
              <a:t> </a:t>
            </a:r>
            <a:r>
              <a:rPr sz="1100" b="1" dirty="0">
                <a:latin typeface="Arial"/>
                <a:cs typeface="Arial"/>
              </a:rPr>
              <a:t>minor</a:t>
            </a:r>
            <a:r>
              <a:rPr sz="1100" dirty="0">
                <a:latin typeface="Arial"/>
                <a:cs typeface="Arial"/>
              </a:rPr>
              <a:t>,</a:t>
            </a:r>
            <a:r>
              <a:rPr sz="1100" spc="-20" dirty="0">
                <a:latin typeface="Arial"/>
                <a:cs typeface="Arial"/>
              </a:rPr>
              <a:t> </a:t>
            </a:r>
            <a:r>
              <a:rPr sz="1100" dirty="0">
                <a:latin typeface="Arial"/>
                <a:cs typeface="Arial"/>
              </a:rPr>
              <a:t>the</a:t>
            </a:r>
            <a:r>
              <a:rPr sz="1100" spc="-10" dirty="0">
                <a:latin typeface="Arial"/>
                <a:cs typeface="Arial"/>
              </a:rPr>
              <a:t> </a:t>
            </a:r>
            <a:r>
              <a:rPr sz="1100" spc="-5" dirty="0">
                <a:latin typeface="Arial"/>
                <a:cs typeface="Arial"/>
              </a:rPr>
              <a:t>event</a:t>
            </a:r>
            <a:r>
              <a:rPr sz="1100" spc="-35" dirty="0">
                <a:latin typeface="Arial"/>
                <a:cs typeface="Arial"/>
              </a:rPr>
              <a:t> </a:t>
            </a:r>
            <a:r>
              <a:rPr sz="1100" spc="-5" dirty="0">
                <a:latin typeface="Arial"/>
                <a:cs typeface="Arial"/>
              </a:rPr>
              <a:t>is</a:t>
            </a:r>
            <a:r>
              <a:rPr sz="1100" dirty="0">
                <a:latin typeface="Arial"/>
                <a:cs typeface="Arial"/>
              </a:rPr>
              <a:t> </a:t>
            </a:r>
            <a:r>
              <a:rPr sz="1100" spc="-5" dirty="0">
                <a:latin typeface="Arial"/>
                <a:cs typeface="Arial"/>
              </a:rPr>
              <a:t>considered</a:t>
            </a:r>
            <a:r>
              <a:rPr sz="1100" spc="-55" dirty="0">
                <a:latin typeface="Arial"/>
                <a:cs typeface="Arial"/>
              </a:rPr>
              <a:t> </a:t>
            </a:r>
            <a:r>
              <a:rPr sz="1100" spc="-5" dirty="0">
                <a:latin typeface="Arial"/>
                <a:cs typeface="Arial"/>
              </a:rPr>
              <a:t>closed</a:t>
            </a:r>
            <a:r>
              <a:rPr sz="1100" spc="-30" dirty="0">
                <a:latin typeface="Arial"/>
                <a:cs typeface="Arial"/>
              </a:rPr>
              <a:t> </a:t>
            </a:r>
            <a:r>
              <a:rPr sz="1100" dirty="0">
                <a:latin typeface="Arial"/>
                <a:cs typeface="Arial"/>
              </a:rPr>
              <a:t>once</a:t>
            </a:r>
            <a:r>
              <a:rPr sz="1100" spc="-20" dirty="0">
                <a:latin typeface="Arial"/>
                <a:cs typeface="Arial"/>
              </a:rPr>
              <a:t> </a:t>
            </a:r>
            <a:r>
              <a:rPr sz="1100" dirty="0">
                <a:latin typeface="Arial"/>
                <a:cs typeface="Arial"/>
              </a:rPr>
              <a:t>the</a:t>
            </a:r>
            <a:r>
              <a:rPr sz="1100" spc="-15" dirty="0">
                <a:latin typeface="Arial"/>
                <a:cs typeface="Arial"/>
              </a:rPr>
              <a:t> </a:t>
            </a:r>
            <a:r>
              <a:rPr sz="1100" spc="-5" dirty="0">
                <a:latin typeface="Arial"/>
                <a:cs typeface="Arial"/>
              </a:rPr>
              <a:t>Clinical Manager</a:t>
            </a:r>
            <a:r>
              <a:rPr sz="1100" spc="-50" dirty="0">
                <a:latin typeface="Arial"/>
                <a:cs typeface="Arial"/>
              </a:rPr>
              <a:t> </a:t>
            </a:r>
            <a:r>
              <a:rPr sz="1100" spc="-5" dirty="0">
                <a:latin typeface="Arial"/>
                <a:cs typeface="Arial"/>
              </a:rPr>
              <a:t>finalizes</a:t>
            </a:r>
            <a:r>
              <a:rPr sz="1100" spc="-40" dirty="0">
                <a:latin typeface="Arial"/>
                <a:cs typeface="Arial"/>
              </a:rPr>
              <a:t> </a:t>
            </a:r>
            <a:r>
              <a:rPr sz="1100" dirty="0">
                <a:latin typeface="Arial"/>
                <a:cs typeface="Arial"/>
              </a:rPr>
              <a:t>and</a:t>
            </a:r>
            <a:r>
              <a:rPr sz="1100" spc="-30" dirty="0">
                <a:latin typeface="Arial"/>
                <a:cs typeface="Arial"/>
              </a:rPr>
              <a:t> </a:t>
            </a:r>
            <a:r>
              <a:rPr sz="1100" spc="-5" dirty="0">
                <a:latin typeface="Arial"/>
                <a:cs typeface="Arial"/>
              </a:rPr>
              <a:t>approves</a:t>
            </a:r>
            <a:r>
              <a:rPr sz="1100" spc="-40" dirty="0">
                <a:latin typeface="Arial"/>
                <a:cs typeface="Arial"/>
              </a:rPr>
              <a:t> </a:t>
            </a:r>
            <a:r>
              <a:rPr sz="1100" spc="-5" dirty="0">
                <a:latin typeface="Arial"/>
                <a:cs typeface="Arial"/>
              </a:rPr>
              <a:t>Clinical Manager  Review </a:t>
            </a:r>
            <a:r>
              <a:rPr sz="1100" dirty="0">
                <a:latin typeface="Arial"/>
                <a:cs typeface="Arial"/>
              </a:rPr>
              <a:t>and has not created a </a:t>
            </a:r>
            <a:r>
              <a:rPr sz="1100" spc="-5" dirty="0">
                <a:latin typeface="Arial"/>
                <a:cs typeface="Arial"/>
              </a:rPr>
              <a:t>Follow-Up Action </a:t>
            </a:r>
            <a:r>
              <a:rPr sz="1100" dirty="0">
                <a:latin typeface="Arial"/>
                <a:cs typeface="Arial"/>
              </a:rPr>
              <a:t>Steps</a:t>
            </a:r>
            <a:r>
              <a:rPr sz="1100" spc="-180" dirty="0">
                <a:latin typeface="Arial"/>
                <a:cs typeface="Arial"/>
              </a:rPr>
              <a:t> </a:t>
            </a:r>
            <a:r>
              <a:rPr sz="1100" spc="-5" dirty="0">
                <a:latin typeface="Arial"/>
                <a:cs typeface="Arial"/>
              </a:rPr>
              <a:t>document.</a:t>
            </a:r>
            <a:endParaRPr sz="1100">
              <a:latin typeface="Arial"/>
              <a:cs typeface="Arial"/>
            </a:endParaRPr>
          </a:p>
          <a:p>
            <a:pPr marL="299085" marR="233679" indent="-286385">
              <a:lnSpc>
                <a:spcPct val="100000"/>
              </a:lnSpc>
              <a:buChar char="•"/>
              <a:tabLst>
                <a:tab pos="299085" algn="l"/>
                <a:tab pos="299720" algn="l"/>
              </a:tabLst>
            </a:pPr>
            <a:r>
              <a:rPr sz="1100" dirty="0">
                <a:latin typeface="Arial"/>
                <a:cs typeface="Arial"/>
              </a:rPr>
              <a:t>If the </a:t>
            </a:r>
            <a:r>
              <a:rPr sz="1100" spc="-5" dirty="0">
                <a:latin typeface="Arial"/>
                <a:cs typeface="Arial"/>
              </a:rPr>
              <a:t>incident is </a:t>
            </a:r>
            <a:r>
              <a:rPr sz="1100" b="1" dirty="0">
                <a:latin typeface="Arial"/>
                <a:cs typeface="Arial"/>
              </a:rPr>
              <a:t>major</a:t>
            </a:r>
            <a:r>
              <a:rPr sz="1100" dirty="0">
                <a:latin typeface="Arial"/>
                <a:cs typeface="Arial"/>
              </a:rPr>
              <a:t>, the </a:t>
            </a:r>
            <a:r>
              <a:rPr sz="1100" spc="-5" dirty="0">
                <a:latin typeface="Arial"/>
                <a:cs typeface="Arial"/>
              </a:rPr>
              <a:t>event is considered closed </a:t>
            </a:r>
            <a:r>
              <a:rPr sz="1100" dirty="0">
                <a:latin typeface="Arial"/>
                <a:cs typeface="Arial"/>
              </a:rPr>
              <a:t>once the </a:t>
            </a:r>
            <a:r>
              <a:rPr sz="1100" spc="-5" dirty="0">
                <a:latin typeface="Arial"/>
                <a:cs typeface="Arial"/>
              </a:rPr>
              <a:t>Clinical Manager finalizes </a:t>
            </a:r>
            <a:r>
              <a:rPr sz="1100" dirty="0">
                <a:latin typeface="Arial"/>
                <a:cs typeface="Arial"/>
              </a:rPr>
              <a:t>and </a:t>
            </a:r>
            <a:r>
              <a:rPr sz="1100" spc="-5" dirty="0">
                <a:latin typeface="Arial"/>
                <a:cs typeface="Arial"/>
              </a:rPr>
              <a:t>approves </a:t>
            </a:r>
            <a:r>
              <a:rPr sz="1100" dirty="0">
                <a:latin typeface="Arial"/>
                <a:cs typeface="Arial"/>
              </a:rPr>
              <a:t>the </a:t>
            </a:r>
            <a:r>
              <a:rPr sz="1100" spc="-5" dirty="0">
                <a:latin typeface="Arial"/>
                <a:cs typeface="Arial"/>
              </a:rPr>
              <a:t>Clinical  </a:t>
            </a:r>
            <a:r>
              <a:rPr sz="1100" dirty="0">
                <a:latin typeface="Arial"/>
                <a:cs typeface="Arial"/>
              </a:rPr>
              <a:t>manager </a:t>
            </a:r>
            <a:r>
              <a:rPr sz="1100" spc="-5" dirty="0">
                <a:latin typeface="Arial"/>
                <a:cs typeface="Arial"/>
              </a:rPr>
              <a:t>Review </a:t>
            </a:r>
            <a:r>
              <a:rPr sz="1100" dirty="0">
                <a:latin typeface="Arial"/>
                <a:cs typeface="Arial"/>
              </a:rPr>
              <a:t>and the Autism Program </a:t>
            </a:r>
            <a:r>
              <a:rPr sz="1100" spc="-5" dirty="0">
                <a:latin typeface="Arial"/>
                <a:cs typeface="Arial"/>
              </a:rPr>
              <a:t>Director </a:t>
            </a:r>
            <a:r>
              <a:rPr sz="1100" spc="-20" dirty="0">
                <a:latin typeface="Arial"/>
                <a:cs typeface="Arial"/>
              </a:rPr>
              <a:t>Review, </a:t>
            </a:r>
            <a:r>
              <a:rPr sz="1100" dirty="0">
                <a:latin typeface="Arial"/>
                <a:cs typeface="Arial"/>
              </a:rPr>
              <a:t>and has not created a </a:t>
            </a:r>
            <a:r>
              <a:rPr sz="1100" spc="-5" dirty="0">
                <a:latin typeface="Arial"/>
                <a:cs typeface="Arial"/>
              </a:rPr>
              <a:t>Follow-Up Action </a:t>
            </a:r>
            <a:r>
              <a:rPr sz="1100" dirty="0">
                <a:latin typeface="Arial"/>
                <a:cs typeface="Arial"/>
              </a:rPr>
              <a:t>Steps</a:t>
            </a:r>
            <a:r>
              <a:rPr sz="1100" spc="60" dirty="0">
                <a:latin typeface="Arial"/>
                <a:cs typeface="Arial"/>
              </a:rPr>
              <a:t> </a:t>
            </a:r>
            <a:r>
              <a:rPr sz="1100" spc="-5" dirty="0">
                <a:latin typeface="Arial"/>
                <a:cs typeface="Arial"/>
              </a:rPr>
              <a:t>document.</a:t>
            </a:r>
            <a:endParaRPr sz="1100">
              <a:latin typeface="Arial"/>
              <a:cs typeface="Arial"/>
            </a:endParaRPr>
          </a:p>
          <a:p>
            <a:pPr marL="299085" marR="95885" indent="-286385" algn="just">
              <a:lnSpc>
                <a:spcPct val="100000"/>
              </a:lnSpc>
              <a:buChar char="•"/>
              <a:tabLst>
                <a:tab pos="299720" algn="l"/>
              </a:tabLst>
            </a:pPr>
            <a:r>
              <a:rPr sz="1100" dirty="0">
                <a:latin typeface="Arial"/>
                <a:cs typeface="Arial"/>
              </a:rPr>
              <a:t>The </a:t>
            </a:r>
            <a:r>
              <a:rPr sz="1100" spc="-5" dirty="0">
                <a:latin typeface="Arial"/>
                <a:cs typeface="Arial"/>
              </a:rPr>
              <a:t>Follow-Up Action Steps </a:t>
            </a:r>
            <a:r>
              <a:rPr sz="1100" spc="-10" dirty="0">
                <a:latin typeface="Arial"/>
                <a:cs typeface="Arial"/>
              </a:rPr>
              <a:t>document </a:t>
            </a:r>
            <a:r>
              <a:rPr sz="1100" spc="-5" dirty="0">
                <a:latin typeface="Arial"/>
                <a:cs typeface="Arial"/>
              </a:rPr>
              <a:t>is </a:t>
            </a:r>
            <a:r>
              <a:rPr sz="1100" dirty="0">
                <a:latin typeface="Arial"/>
                <a:cs typeface="Arial"/>
              </a:rPr>
              <a:t>a </a:t>
            </a:r>
            <a:r>
              <a:rPr sz="1100" spc="-5" dirty="0">
                <a:latin typeface="Arial"/>
                <a:cs typeface="Arial"/>
              </a:rPr>
              <a:t>mandatory </a:t>
            </a:r>
            <a:r>
              <a:rPr sz="1100" spc="-10" dirty="0">
                <a:latin typeface="Arial"/>
                <a:cs typeface="Arial"/>
              </a:rPr>
              <a:t>document if </a:t>
            </a:r>
            <a:r>
              <a:rPr sz="1100" spc="-5" dirty="0">
                <a:latin typeface="Arial"/>
                <a:cs typeface="Arial"/>
              </a:rPr>
              <a:t>the </a:t>
            </a:r>
            <a:r>
              <a:rPr sz="1100" spc="-10" dirty="0">
                <a:latin typeface="Arial"/>
                <a:cs typeface="Arial"/>
              </a:rPr>
              <a:t>Supports </a:t>
            </a:r>
            <a:r>
              <a:rPr sz="1100" spc="-5" dirty="0">
                <a:latin typeface="Arial"/>
                <a:cs typeface="Arial"/>
              </a:rPr>
              <a:t>Broker has </a:t>
            </a:r>
            <a:r>
              <a:rPr sz="1100" spc="-10" dirty="0">
                <a:latin typeface="Arial"/>
                <a:cs typeface="Arial"/>
              </a:rPr>
              <a:t>entered </a:t>
            </a:r>
            <a:r>
              <a:rPr sz="1100" spc="-5" dirty="0">
                <a:latin typeface="Arial"/>
                <a:cs typeface="Arial"/>
              </a:rPr>
              <a:t>action </a:t>
            </a:r>
            <a:r>
              <a:rPr sz="1100" spc="-10" dirty="0">
                <a:latin typeface="Arial"/>
                <a:cs typeface="Arial"/>
              </a:rPr>
              <a:t>steps </a:t>
            </a:r>
            <a:r>
              <a:rPr sz="1100" spc="-5" dirty="0">
                <a:latin typeface="Arial"/>
                <a:cs typeface="Arial"/>
              </a:rPr>
              <a:t>in the  </a:t>
            </a:r>
            <a:r>
              <a:rPr sz="1100" dirty="0">
                <a:latin typeface="Arial"/>
                <a:cs typeface="Arial"/>
              </a:rPr>
              <a:t>final </a:t>
            </a:r>
            <a:r>
              <a:rPr sz="1100" spc="-5" dirty="0">
                <a:latin typeface="Arial"/>
                <a:cs typeface="Arial"/>
              </a:rPr>
              <a:t>report, </a:t>
            </a:r>
            <a:r>
              <a:rPr sz="1100" spc="-10" dirty="0">
                <a:latin typeface="Arial"/>
                <a:cs typeface="Arial"/>
              </a:rPr>
              <a:t>or </a:t>
            </a:r>
            <a:r>
              <a:rPr sz="1100" spc="-5" dirty="0">
                <a:latin typeface="Arial"/>
                <a:cs typeface="Arial"/>
              </a:rPr>
              <a:t>regardless </a:t>
            </a:r>
            <a:r>
              <a:rPr sz="1100" spc="-15" dirty="0">
                <a:latin typeface="Arial"/>
                <a:cs typeface="Arial"/>
              </a:rPr>
              <a:t>of </a:t>
            </a:r>
            <a:r>
              <a:rPr sz="1100" spc="-5" dirty="0">
                <a:latin typeface="Arial"/>
                <a:cs typeface="Arial"/>
              </a:rPr>
              <a:t>entry </a:t>
            </a:r>
            <a:r>
              <a:rPr sz="1100" spc="-15" dirty="0">
                <a:latin typeface="Arial"/>
                <a:cs typeface="Arial"/>
              </a:rPr>
              <a:t>of </a:t>
            </a:r>
            <a:r>
              <a:rPr sz="1100" spc="-5" dirty="0">
                <a:latin typeface="Arial"/>
                <a:cs typeface="Arial"/>
              </a:rPr>
              <a:t>action steps by </a:t>
            </a:r>
            <a:r>
              <a:rPr sz="1100" dirty="0">
                <a:latin typeface="Arial"/>
                <a:cs typeface="Arial"/>
              </a:rPr>
              <a:t>a </a:t>
            </a:r>
            <a:r>
              <a:rPr sz="1100" spc="-10" dirty="0">
                <a:latin typeface="Arial"/>
                <a:cs typeface="Arial"/>
              </a:rPr>
              <a:t>Supports Broker, DDS determines </a:t>
            </a:r>
            <a:r>
              <a:rPr sz="1100" spc="-5" dirty="0">
                <a:latin typeface="Arial"/>
                <a:cs typeface="Arial"/>
              </a:rPr>
              <a:t>that there </a:t>
            </a:r>
            <a:r>
              <a:rPr sz="1100" dirty="0">
                <a:latin typeface="Arial"/>
                <a:cs typeface="Arial"/>
              </a:rPr>
              <a:t>are </a:t>
            </a:r>
            <a:r>
              <a:rPr sz="1100" spc="-5" dirty="0">
                <a:latin typeface="Arial"/>
                <a:cs typeface="Arial"/>
              </a:rPr>
              <a:t>additional action  </a:t>
            </a:r>
            <a:r>
              <a:rPr sz="1100" dirty="0">
                <a:latin typeface="Arial"/>
                <a:cs typeface="Arial"/>
              </a:rPr>
              <a:t>steps</a:t>
            </a:r>
            <a:r>
              <a:rPr sz="1100" spc="-15" dirty="0">
                <a:latin typeface="Arial"/>
                <a:cs typeface="Arial"/>
              </a:rPr>
              <a:t> </a:t>
            </a:r>
            <a:r>
              <a:rPr sz="1100" dirty="0">
                <a:latin typeface="Arial"/>
                <a:cs typeface="Arial"/>
              </a:rPr>
              <a:t>to</a:t>
            </a:r>
            <a:r>
              <a:rPr sz="1100" spc="-15" dirty="0">
                <a:latin typeface="Arial"/>
                <a:cs typeface="Arial"/>
              </a:rPr>
              <a:t> </a:t>
            </a:r>
            <a:r>
              <a:rPr sz="1100" spc="-5" dirty="0">
                <a:latin typeface="Arial"/>
                <a:cs typeface="Arial"/>
              </a:rPr>
              <a:t>be</a:t>
            </a:r>
            <a:r>
              <a:rPr sz="1100" spc="-15" dirty="0">
                <a:latin typeface="Arial"/>
                <a:cs typeface="Arial"/>
              </a:rPr>
              <a:t> </a:t>
            </a:r>
            <a:r>
              <a:rPr sz="1100" spc="-5" dirty="0">
                <a:latin typeface="Arial"/>
                <a:cs typeface="Arial"/>
              </a:rPr>
              <a:t>entered</a:t>
            </a:r>
            <a:r>
              <a:rPr sz="1100" spc="-40" dirty="0">
                <a:latin typeface="Arial"/>
                <a:cs typeface="Arial"/>
              </a:rPr>
              <a:t> </a:t>
            </a:r>
            <a:r>
              <a:rPr sz="1100" spc="-5" dirty="0">
                <a:latin typeface="Arial"/>
                <a:cs typeface="Arial"/>
              </a:rPr>
              <a:t>and</a:t>
            </a:r>
            <a:r>
              <a:rPr sz="1100" spc="-30" dirty="0">
                <a:latin typeface="Arial"/>
                <a:cs typeface="Arial"/>
              </a:rPr>
              <a:t> </a:t>
            </a:r>
            <a:r>
              <a:rPr sz="1100" spc="-5" dirty="0">
                <a:latin typeface="Arial"/>
                <a:cs typeface="Arial"/>
              </a:rPr>
              <a:t>have</a:t>
            </a:r>
            <a:r>
              <a:rPr sz="1100" spc="-15" dirty="0">
                <a:latin typeface="Arial"/>
                <a:cs typeface="Arial"/>
              </a:rPr>
              <a:t> </a:t>
            </a:r>
            <a:r>
              <a:rPr sz="1100" dirty="0">
                <a:latin typeface="Arial"/>
                <a:cs typeface="Arial"/>
              </a:rPr>
              <a:t>created</a:t>
            </a:r>
            <a:r>
              <a:rPr sz="1100" spc="-25" dirty="0">
                <a:latin typeface="Arial"/>
                <a:cs typeface="Arial"/>
              </a:rPr>
              <a:t> </a:t>
            </a:r>
            <a:r>
              <a:rPr sz="1100" dirty="0">
                <a:latin typeface="Arial"/>
                <a:cs typeface="Arial"/>
              </a:rPr>
              <a:t>a</a:t>
            </a:r>
            <a:r>
              <a:rPr sz="1100" spc="-5" dirty="0">
                <a:latin typeface="Arial"/>
                <a:cs typeface="Arial"/>
              </a:rPr>
              <a:t> corresponding</a:t>
            </a:r>
            <a:r>
              <a:rPr sz="1100" spc="-40" dirty="0">
                <a:latin typeface="Arial"/>
                <a:cs typeface="Arial"/>
              </a:rPr>
              <a:t> </a:t>
            </a:r>
            <a:r>
              <a:rPr sz="1100" spc="-5" dirty="0">
                <a:latin typeface="Arial"/>
                <a:cs typeface="Arial"/>
              </a:rPr>
              <a:t>Follow-Up</a:t>
            </a:r>
            <a:r>
              <a:rPr sz="1100" spc="-15" dirty="0">
                <a:latin typeface="Arial"/>
                <a:cs typeface="Arial"/>
              </a:rPr>
              <a:t> </a:t>
            </a:r>
            <a:r>
              <a:rPr sz="1100" spc="-5" dirty="0">
                <a:latin typeface="Arial"/>
                <a:cs typeface="Arial"/>
              </a:rPr>
              <a:t>Action </a:t>
            </a:r>
            <a:r>
              <a:rPr sz="1100" dirty="0">
                <a:latin typeface="Arial"/>
                <a:cs typeface="Arial"/>
              </a:rPr>
              <a:t>Steps</a:t>
            </a:r>
            <a:r>
              <a:rPr sz="1100" spc="-5" dirty="0">
                <a:latin typeface="Arial"/>
                <a:cs typeface="Arial"/>
              </a:rPr>
              <a:t> document</a:t>
            </a:r>
            <a:r>
              <a:rPr sz="1100" spc="-45" dirty="0">
                <a:latin typeface="Arial"/>
                <a:cs typeface="Arial"/>
              </a:rPr>
              <a:t> </a:t>
            </a:r>
            <a:r>
              <a:rPr sz="1100" spc="-5" dirty="0">
                <a:latin typeface="Arial"/>
                <a:cs typeface="Arial"/>
              </a:rPr>
              <a:t>in</a:t>
            </a:r>
            <a:r>
              <a:rPr sz="1100" spc="-15" dirty="0">
                <a:latin typeface="Arial"/>
                <a:cs typeface="Arial"/>
              </a:rPr>
              <a:t> </a:t>
            </a:r>
            <a:r>
              <a:rPr sz="1100" spc="-5" dirty="0">
                <a:latin typeface="Arial"/>
                <a:cs typeface="Arial"/>
              </a:rPr>
              <a:t>HCSIS.</a:t>
            </a:r>
            <a:endParaRPr sz="1100">
              <a:latin typeface="Arial"/>
              <a:cs typeface="Arial"/>
            </a:endParaRPr>
          </a:p>
          <a:p>
            <a:pPr marL="927100">
              <a:lnSpc>
                <a:spcPct val="100000"/>
              </a:lnSpc>
            </a:pPr>
            <a:r>
              <a:rPr sz="1100" b="1" dirty="0">
                <a:latin typeface="Arial"/>
                <a:cs typeface="Arial"/>
              </a:rPr>
              <a:t>Note: </a:t>
            </a:r>
            <a:r>
              <a:rPr sz="1100" dirty="0">
                <a:latin typeface="Arial"/>
                <a:cs typeface="Arial"/>
              </a:rPr>
              <a:t>The </a:t>
            </a:r>
            <a:r>
              <a:rPr sz="1100" spc="-5" dirty="0">
                <a:latin typeface="Arial"/>
                <a:cs typeface="Arial"/>
              </a:rPr>
              <a:t>Incident report </a:t>
            </a:r>
            <a:r>
              <a:rPr sz="1100" spc="-20" dirty="0">
                <a:latin typeface="Arial"/>
                <a:cs typeface="Arial"/>
              </a:rPr>
              <a:t>will </a:t>
            </a:r>
            <a:r>
              <a:rPr sz="1100" dirty="0">
                <a:latin typeface="Arial"/>
                <a:cs typeface="Arial"/>
              </a:rPr>
              <a:t>remain open </a:t>
            </a:r>
            <a:r>
              <a:rPr sz="1100" spc="-5" dirty="0">
                <a:latin typeface="Arial"/>
                <a:cs typeface="Arial"/>
              </a:rPr>
              <a:t>until </a:t>
            </a:r>
            <a:r>
              <a:rPr sz="1100" dirty="0">
                <a:latin typeface="Arial"/>
                <a:cs typeface="Arial"/>
              </a:rPr>
              <a:t>the </a:t>
            </a:r>
            <a:r>
              <a:rPr sz="1100" spc="-5" dirty="0">
                <a:latin typeface="Arial"/>
                <a:cs typeface="Arial"/>
              </a:rPr>
              <a:t>Follow-Up Action </a:t>
            </a:r>
            <a:r>
              <a:rPr sz="1100" dirty="0">
                <a:latin typeface="Arial"/>
                <a:cs typeface="Arial"/>
              </a:rPr>
              <a:t>Steps </a:t>
            </a:r>
            <a:r>
              <a:rPr sz="1100" spc="-5" dirty="0">
                <a:latin typeface="Arial"/>
                <a:cs typeface="Arial"/>
              </a:rPr>
              <a:t>document </a:t>
            </a:r>
            <a:r>
              <a:rPr sz="1100" dirty="0">
                <a:latin typeface="Arial"/>
                <a:cs typeface="Arial"/>
              </a:rPr>
              <a:t>has</a:t>
            </a:r>
            <a:r>
              <a:rPr sz="1100" spc="-195" dirty="0">
                <a:latin typeface="Arial"/>
                <a:cs typeface="Arial"/>
              </a:rPr>
              <a:t> </a:t>
            </a:r>
            <a:r>
              <a:rPr sz="1100" dirty="0">
                <a:latin typeface="Arial"/>
                <a:cs typeface="Arial"/>
              </a:rPr>
              <a:t>been </a:t>
            </a:r>
            <a:r>
              <a:rPr sz="1100" spc="-5" dirty="0">
                <a:latin typeface="Arial"/>
                <a:cs typeface="Arial"/>
              </a:rPr>
              <a:t>finalized.</a:t>
            </a:r>
            <a:endParaRPr sz="1100">
              <a:latin typeface="Arial"/>
              <a:cs typeface="Arial"/>
            </a:endParaRPr>
          </a:p>
        </p:txBody>
      </p:sp>
      <p:sp>
        <p:nvSpPr>
          <p:cNvPr id="31" name="object 31"/>
          <p:cNvSpPr txBox="1"/>
          <p:nvPr/>
        </p:nvSpPr>
        <p:spPr>
          <a:xfrm>
            <a:off x="653795" y="5233415"/>
            <a:ext cx="228600" cy="1472565"/>
          </a:xfrm>
          <a:prstGeom prst="rect">
            <a:avLst/>
          </a:prstGeom>
          <a:solidFill>
            <a:srgbClr val="002776"/>
          </a:solidFill>
          <a:ln w="9144">
            <a:solidFill>
              <a:srgbClr val="000000"/>
            </a:solidFill>
          </a:ln>
        </p:spPr>
        <p:txBody>
          <a:bodyPr vert="vert270" wrap="square" lIns="0" tIns="0" rIns="0" bIns="0" rtlCol="0">
            <a:spAutoFit/>
          </a:bodyPr>
          <a:lstStyle/>
          <a:p>
            <a:pPr marL="28575">
              <a:lnSpc>
                <a:spcPts val="1635"/>
              </a:lnSpc>
            </a:pPr>
            <a:r>
              <a:rPr sz="1400" dirty="0">
                <a:solidFill>
                  <a:srgbClr val="FFFFFF"/>
                </a:solidFill>
                <a:latin typeface="Verdana"/>
                <a:cs typeface="Verdana"/>
              </a:rPr>
              <a:t>C</a:t>
            </a:r>
            <a:r>
              <a:rPr sz="1400" spc="20" dirty="0">
                <a:solidFill>
                  <a:srgbClr val="FFFFFF"/>
                </a:solidFill>
                <a:latin typeface="Verdana"/>
                <a:cs typeface="Verdana"/>
              </a:rPr>
              <a:t>l</a:t>
            </a:r>
            <a:r>
              <a:rPr sz="1400" spc="-5" dirty="0">
                <a:solidFill>
                  <a:srgbClr val="FFFFFF"/>
                </a:solidFill>
                <a:latin typeface="Verdana"/>
                <a:cs typeface="Verdana"/>
              </a:rPr>
              <a:t>os</a:t>
            </a:r>
            <a:r>
              <a:rPr sz="1400" spc="20" dirty="0">
                <a:solidFill>
                  <a:srgbClr val="FFFFFF"/>
                </a:solidFill>
                <a:latin typeface="Verdana"/>
                <a:cs typeface="Verdana"/>
              </a:rPr>
              <a:t>i</a:t>
            </a:r>
            <a:r>
              <a:rPr sz="1400" spc="-15" dirty="0">
                <a:solidFill>
                  <a:srgbClr val="FFFFFF"/>
                </a:solidFill>
                <a:latin typeface="Verdana"/>
                <a:cs typeface="Verdana"/>
              </a:rPr>
              <a:t>n</a:t>
            </a:r>
            <a:r>
              <a:rPr sz="1400" dirty="0">
                <a:solidFill>
                  <a:srgbClr val="FFFFFF"/>
                </a:solidFill>
                <a:latin typeface="Verdana"/>
                <a:cs typeface="Verdana"/>
              </a:rPr>
              <a:t>g</a:t>
            </a:r>
            <a:r>
              <a:rPr sz="1400" spc="-75" dirty="0">
                <a:solidFill>
                  <a:srgbClr val="FFFFFF"/>
                </a:solidFill>
                <a:latin typeface="Verdana"/>
                <a:cs typeface="Verdana"/>
              </a:rPr>
              <a:t> </a:t>
            </a:r>
            <a:r>
              <a:rPr sz="1400" spc="-80" dirty="0">
                <a:solidFill>
                  <a:srgbClr val="FFFFFF"/>
                </a:solidFill>
                <a:latin typeface="Verdana"/>
                <a:cs typeface="Verdana"/>
              </a:rPr>
              <a:t>R</a:t>
            </a:r>
            <a:r>
              <a:rPr sz="1400" dirty="0">
                <a:solidFill>
                  <a:srgbClr val="FFFFFF"/>
                </a:solidFill>
                <a:latin typeface="Verdana"/>
                <a:cs typeface="Verdana"/>
              </a:rPr>
              <a:t>epo</a:t>
            </a:r>
            <a:r>
              <a:rPr sz="1400" spc="-5" dirty="0">
                <a:solidFill>
                  <a:srgbClr val="FFFFFF"/>
                </a:solidFill>
                <a:latin typeface="Verdana"/>
                <a:cs typeface="Verdana"/>
              </a:rPr>
              <a:t>rt</a:t>
            </a:r>
            <a:r>
              <a:rPr sz="1400" dirty="0">
                <a:solidFill>
                  <a:srgbClr val="FFFFFF"/>
                </a:solidFill>
                <a:latin typeface="Verdana"/>
                <a:cs typeface="Verdana"/>
              </a:rPr>
              <a:t>s</a:t>
            </a:r>
            <a:endParaRPr sz="1400">
              <a:latin typeface="Verdana"/>
              <a:cs typeface="Verdana"/>
            </a:endParaRPr>
          </a:p>
        </p:txBody>
      </p:sp>
      <p:sp>
        <p:nvSpPr>
          <p:cNvPr id="32" name="object 32"/>
          <p:cNvSpPr txBox="1"/>
          <p:nvPr/>
        </p:nvSpPr>
        <p:spPr>
          <a:xfrm>
            <a:off x="7590790" y="1840468"/>
            <a:ext cx="1080135" cy="904240"/>
          </a:xfrm>
          <a:prstGeom prst="rect">
            <a:avLst/>
          </a:prstGeom>
        </p:spPr>
        <p:txBody>
          <a:bodyPr vert="horz" wrap="square" lIns="0" tIns="0" rIns="0" bIns="0" rtlCol="0">
            <a:spAutoFit/>
          </a:bodyPr>
          <a:lstStyle/>
          <a:p>
            <a:pPr marL="12700" marR="5080" algn="ctr">
              <a:lnSpc>
                <a:spcPct val="97300"/>
              </a:lnSpc>
            </a:pPr>
            <a:r>
              <a:rPr sz="1200" b="1" spc="-5" dirty="0">
                <a:solidFill>
                  <a:srgbClr val="002776"/>
                </a:solidFill>
                <a:latin typeface="Arial"/>
                <a:cs typeface="Arial"/>
              </a:rPr>
              <a:t>DDS</a:t>
            </a:r>
            <a:r>
              <a:rPr sz="1200" b="1" spc="-150" dirty="0">
                <a:solidFill>
                  <a:srgbClr val="002776"/>
                </a:solidFill>
                <a:latin typeface="Arial"/>
                <a:cs typeface="Arial"/>
              </a:rPr>
              <a:t> </a:t>
            </a:r>
            <a:r>
              <a:rPr sz="1200" b="1" spc="-5" dirty="0">
                <a:solidFill>
                  <a:srgbClr val="002776"/>
                </a:solidFill>
                <a:latin typeface="Arial"/>
                <a:cs typeface="Arial"/>
              </a:rPr>
              <a:t>Conducts </a:t>
            </a:r>
            <a:r>
              <a:rPr sz="1200" b="1" dirty="0">
                <a:solidFill>
                  <a:srgbClr val="002776"/>
                </a:solidFill>
                <a:latin typeface="Arial"/>
                <a:cs typeface="Arial"/>
              </a:rPr>
              <a:t> </a:t>
            </a:r>
            <a:r>
              <a:rPr sz="1200" b="1" spc="-20" dirty="0">
                <a:solidFill>
                  <a:srgbClr val="002776"/>
                </a:solidFill>
                <a:latin typeface="Arial"/>
                <a:cs typeface="Arial"/>
              </a:rPr>
              <a:t>Autism  </a:t>
            </a:r>
            <a:r>
              <a:rPr sz="1200" b="1" spc="-5" dirty="0">
                <a:solidFill>
                  <a:srgbClr val="002776"/>
                </a:solidFill>
                <a:latin typeface="Arial"/>
                <a:cs typeface="Arial"/>
              </a:rPr>
              <a:t>Program  Director  Review</a:t>
            </a:r>
            <a:endParaRPr sz="1200">
              <a:latin typeface="Arial"/>
              <a:cs typeface="Arial"/>
            </a:endParaRPr>
          </a:p>
        </p:txBody>
      </p:sp>
      <p:sp>
        <p:nvSpPr>
          <p:cNvPr id="33" name="object 33"/>
          <p:cNvSpPr/>
          <p:nvPr/>
        </p:nvSpPr>
        <p:spPr>
          <a:xfrm>
            <a:off x="637031" y="5181600"/>
            <a:ext cx="8278495" cy="3175"/>
          </a:xfrm>
          <a:custGeom>
            <a:avLst/>
            <a:gdLst/>
            <a:ahLst/>
            <a:cxnLst/>
            <a:rect l="l" t="t" r="r" b="b"/>
            <a:pathLst>
              <a:path w="8278495" h="3175">
                <a:moveTo>
                  <a:pt x="0" y="0"/>
                </a:moveTo>
                <a:lnTo>
                  <a:pt x="8278114" y="2667"/>
                </a:lnTo>
              </a:path>
            </a:pathLst>
          </a:custGeom>
          <a:ln w="9144">
            <a:solidFill>
              <a:srgbClr val="002776"/>
            </a:solidFill>
            <a:prstDash val="sysDash"/>
          </a:ln>
        </p:spPr>
        <p:txBody>
          <a:bodyPr wrap="square" lIns="0" tIns="0" rIns="0" bIns="0" rtlCol="0"/>
          <a:lstStyle/>
          <a:p>
            <a:endParaRPr/>
          </a:p>
        </p:txBody>
      </p:sp>
      <p:sp>
        <p:nvSpPr>
          <p:cNvPr id="34" name="object 34"/>
          <p:cNvSpPr txBox="1"/>
          <p:nvPr/>
        </p:nvSpPr>
        <p:spPr>
          <a:xfrm>
            <a:off x="8656701" y="6626486"/>
            <a:ext cx="129539"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21</a:t>
            </a:r>
            <a:endParaRPr sz="800">
              <a:latin typeface="MS PGothic"/>
              <a:cs typeface="MS PGothic"/>
            </a:endParaRPr>
          </a:p>
        </p:txBody>
      </p:sp>
      <p:sp>
        <p:nvSpPr>
          <p:cNvPr id="35" name="object 6">
            <a:extLst>
              <a:ext uri="{FF2B5EF4-FFF2-40B4-BE49-F238E27FC236}">
                <a16:creationId xmlns:a16="http://schemas.microsoft.com/office/drawing/2014/main" id="{2A321CF8-A6A9-4DC7-BD85-1B5ABA0F9743}"/>
              </a:ext>
            </a:extLst>
          </p:cNvPr>
          <p:cNvSpPr/>
          <p:nvPr/>
        </p:nvSpPr>
        <p:spPr>
          <a:xfrm>
            <a:off x="5761861" y="1754378"/>
            <a:ext cx="1083917" cy="998600"/>
          </a:xfrm>
          <a:custGeom>
            <a:avLst/>
            <a:gdLst/>
            <a:ahLst/>
            <a:cxnLst/>
            <a:rect l="l" t="t" r="r" b="b"/>
            <a:pathLst>
              <a:path w="6086475" h="514985">
                <a:moveTo>
                  <a:pt x="0" y="514985"/>
                </a:moveTo>
                <a:lnTo>
                  <a:pt x="6086348" y="514985"/>
                </a:lnTo>
                <a:lnTo>
                  <a:pt x="6086348" y="0"/>
                </a:lnTo>
                <a:lnTo>
                  <a:pt x="0" y="0"/>
                </a:lnTo>
                <a:lnTo>
                  <a:pt x="0" y="514985"/>
                </a:lnTo>
                <a:close/>
              </a:path>
            </a:pathLst>
          </a:custGeom>
          <a:ln w="38100">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4189838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0"/>
            <a:ext cx="6096001" cy="1859483"/>
          </a:xfrm>
          <a:prstGeom prst="rect">
            <a:avLst/>
          </a:prstGeom>
        </p:spPr>
        <p:txBody>
          <a:bodyPr vert="horz" wrap="square" lIns="0" tIns="12700" rIns="0" bIns="0" rtlCol="0">
            <a:spAutoFit/>
          </a:bodyPr>
          <a:lstStyle/>
          <a:p>
            <a:pPr marL="12700">
              <a:lnSpc>
                <a:spcPct val="100000"/>
              </a:lnSpc>
              <a:spcBef>
                <a:spcPts val="100"/>
              </a:spcBef>
            </a:pPr>
            <a:r>
              <a:rPr spc="-20" dirty="0"/>
              <a:t>Switchboard </a:t>
            </a:r>
            <a:r>
              <a:rPr dirty="0"/>
              <a:t>for </a:t>
            </a:r>
            <a:r>
              <a:rPr spc="-5" dirty="0"/>
              <a:t>Area </a:t>
            </a:r>
            <a:r>
              <a:rPr dirty="0"/>
              <a:t>Office </a:t>
            </a:r>
            <a:r>
              <a:rPr spc="-20" dirty="0"/>
              <a:t>Management Review</a:t>
            </a:r>
            <a:r>
              <a:rPr lang="en-US" spc="-20" dirty="0"/>
              <a:t> Creation</a:t>
            </a:r>
            <a:br>
              <a:rPr lang="en-US" spc="-20" dirty="0"/>
            </a:br>
            <a:br>
              <a:rPr lang="en-US" spc="-20" dirty="0"/>
            </a:br>
            <a:br>
              <a:rPr lang="en-US" spc="-20" dirty="0"/>
            </a:br>
            <a:endParaRPr spc="-20" dirty="0"/>
          </a:p>
        </p:txBody>
      </p:sp>
      <p:sp>
        <p:nvSpPr>
          <p:cNvPr id="3" name="object 3"/>
          <p:cNvSpPr txBox="1"/>
          <p:nvPr/>
        </p:nvSpPr>
        <p:spPr>
          <a:xfrm>
            <a:off x="450369" y="1143187"/>
            <a:ext cx="8173084" cy="506101"/>
          </a:xfrm>
          <a:prstGeom prst="rect">
            <a:avLst/>
          </a:prstGeom>
        </p:spPr>
        <p:txBody>
          <a:bodyPr vert="horz" wrap="square" lIns="0" tIns="12700" rIns="0" bIns="0" rtlCol="0">
            <a:spAutoFit/>
          </a:bodyPr>
          <a:lstStyle/>
          <a:p>
            <a:pPr marL="12700" marR="5080">
              <a:lnSpc>
                <a:spcPct val="120000"/>
              </a:lnSpc>
              <a:spcBef>
                <a:spcPts val="100"/>
              </a:spcBef>
            </a:pPr>
            <a:r>
              <a:rPr lang="en-US" sz="1400" dirty="0">
                <a:latin typeface="Arial"/>
                <a:cs typeface="Arial"/>
              </a:rPr>
              <a:t>Clinical Manager will perform the Area office Management Review, once they receive an alert that an incident report has been finalized.</a:t>
            </a:r>
            <a:endParaRPr sz="1400" dirty="0">
              <a:latin typeface="Arial"/>
              <a:cs typeface="Arial"/>
            </a:endParaRPr>
          </a:p>
        </p:txBody>
      </p:sp>
      <p:sp>
        <p:nvSpPr>
          <p:cNvPr id="7" name="object 7"/>
          <p:cNvSpPr/>
          <p:nvPr/>
        </p:nvSpPr>
        <p:spPr>
          <a:xfrm>
            <a:off x="2057402" y="4800600"/>
            <a:ext cx="5029200" cy="478516"/>
          </a:xfrm>
          <a:custGeom>
            <a:avLst/>
            <a:gdLst/>
            <a:ahLst/>
            <a:cxnLst/>
            <a:rect l="l" t="t" r="r" b="b"/>
            <a:pathLst>
              <a:path w="6086475" h="636904">
                <a:moveTo>
                  <a:pt x="0" y="636879"/>
                </a:moveTo>
                <a:lnTo>
                  <a:pt x="6086348" y="636879"/>
                </a:lnTo>
                <a:lnTo>
                  <a:pt x="6086348" y="0"/>
                </a:lnTo>
                <a:lnTo>
                  <a:pt x="0" y="0"/>
                </a:lnTo>
                <a:lnTo>
                  <a:pt x="0" y="636879"/>
                </a:lnTo>
                <a:close/>
              </a:path>
            </a:pathLst>
          </a:custGeom>
          <a:ln w="19812">
            <a:solidFill>
              <a:srgbClr val="00AFEF"/>
            </a:solidFill>
          </a:ln>
        </p:spPr>
        <p:txBody>
          <a:bodyPr wrap="square" lIns="0" tIns="0" rIns="0" bIns="0" rtlCol="0"/>
          <a:lstStyle/>
          <a:p>
            <a:endParaRPr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49</a:t>
            </a:fld>
            <a:endParaRPr dirty="0"/>
          </a:p>
        </p:txBody>
      </p:sp>
      <p:pic>
        <p:nvPicPr>
          <p:cNvPr id="5" name="Picture 4">
            <a:extLst>
              <a:ext uri="{FF2B5EF4-FFF2-40B4-BE49-F238E27FC236}">
                <a16:creationId xmlns:a16="http://schemas.microsoft.com/office/drawing/2014/main" id="{54B91763-1284-4AEE-9826-831F273BAEC7}"/>
              </a:ext>
            </a:extLst>
          </p:cNvPr>
          <p:cNvPicPr>
            <a:picLocks noChangeAspect="1"/>
          </p:cNvPicPr>
          <p:nvPr/>
        </p:nvPicPr>
        <p:blipFill>
          <a:blip r:embed="rId2"/>
          <a:stretch>
            <a:fillRect/>
          </a:stretch>
        </p:blipFill>
        <p:spPr>
          <a:xfrm>
            <a:off x="249999" y="1981867"/>
            <a:ext cx="8644001" cy="3859498"/>
          </a:xfrm>
          <a:prstGeom prst="rect">
            <a:avLst/>
          </a:prstGeom>
        </p:spPr>
      </p:pic>
      <p:sp>
        <p:nvSpPr>
          <p:cNvPr id="13" name="object 6">
            <a:extLst>
              <a:ext uri="{FF2B5EF4-FFF2-40B4-BE49-F238E27FC236}">
                <a16:creationId xmlns:a16="http://schemas.microsoft.com/office/drawing/2014/main" id="{090D18D2-3665-4AFD-908A-9DE55A1C81F2}"/>
              </a:ext>
            </a:extLst>
          </p:cNvPr>
          <p:cNvSpPr/>
          <p:nvPr/>
        </p:nvSpPr>
        <p:spPr>
          <a:xfrm>
            <a:off x="1524000" y="4839366"/>
            <a:ext cx="3962400" cy="470180"/>
          </a:xfrm>
          <a:custGeom>
            <a:avLst/>
            <a:gdLst/>
            <a:ahLst/>
            <a:cxnLst/>
            <a:rect l="l" t="t" r="r" b="b"/>
            <a:pathLst>
              <a:path w="6086475" h="514985">
                <a:moveTo>
                  <a:pt x="0" y="514985"/>
                </a:moveTo>
                <a:lnTo>
                  <a:pt x="6086348" y="514985"/>
                </a:lnTo>
                <a:lnTo>
                  <a:pt x="6086348" y="0"/>
                </a:lnTo>
                <a:lnTo>
                  <a:pt x="0" y="0"/>
                </a:lnTo>
                <a:lnTo>
                  <a:pt x="0" y="514985"/>
                </a:lnTo>
                <a:close/>
              </a:path>
            </a:pathLst>
          </a:custGeom>
          <a:ln w="19812">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376882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05458" y="322834"/>
            <a:ext cx="2468245" cy="382270"/>
          </a:xfrm>
          <a:prstGeom prst="rect">
            <a:avLst/>
          </a:prstGeom>
        </p:spPr>
        <p:txBody>
          <a:bodyPr vert="horz" wrap="square" lIns="0" tIns="0" rIns="0" bIns="0" rtlCol="0">
            <a:spAutoFit/>
          </a:bodyPr>
          <a:lstStyle/>
          <a:p>
            <a:pPr marL="12700">
              <a:lnSpc>
                <a:spcPct val="100000"/>
              </a:lnSpc>
            </a:pPr>
            <a:r>
              <a:rPr spc="-5" dirty="0"/>
              <a:t>HCSIS</a:t>
            </a:r>
            <a:r>
              <a:rPr spc="-145" dirty="0"/>
              <a:t> </a:t>
            </a:r>
            <a:r>
              <a:rPr spc="-5" dirty="0"/>
              <a:t>Navigation</a:t>
            </a:r>
          </a:p>
        </p:txBody>
      </p:sp>
      <p:sp>
        <p:nvSpPr>
          <p:cNvPr id="4" name="object 4"/>
          <p:cNvSpPr txBox="1"/>
          <p:nvPr/>
        </p:nvSpPr>
        <p:spPr>
          <a:xfrm>
            <a:off x="459435" y="1941067"/>
            <a:ext cx="8126095" cy="492443"/>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Step 1: Using the DDS website, navigate to the </a:t>
            </a:r>
            <a:r>
              <a:rPr lang="en-US" sz="1600" spc="-5" dirty="0">
                <a:latin typeface="Arial"/>
                <a:cs typeface="Arial"/>
              </a:rPr>
              <a:t>“Log In to…” link, and then click to get to the </a:t>
            </a:r>
            <a:r>
              <a:rPr sz="1600" spc="-10" dirty="0">
                <a:latin typeface="Arial"/>
                <a:cs typeface="Arial"/>
              </a:rPr>
              <a:t>Virtual </a:t>
            </a:r>
            <a:r>
              <a:rPr sz="1600" spc="-20" dirty="0">
                <a:latin typeface="Arial"/>
                <a:cs typeface="Arial"/>
              </a:rPr>
              <a:t>Gateway </a:t>
            </a:r>
            <a:r>
              <a:rPr sz="1600" spc="-5" dirty="0">
                <a:latin typeface="Arial"/>
                <a:cs typeface="Arial"/>
              </a:rPr>
              <a:t>link:</a:t>
            </a:r>
            <a:r>
              <a:rPr sz="1600" spc="-40" dirty="0">
                <a:latin typeface="Arial"/>
                <a:cs typeface="Arial"/>
              </a:rPr>
              <a:t> </a:t>
            </a:r>
            <a:r>
              <a:rPr sz="1600" u="heavy" spc="-5" dirty="0">
                <a:solidFill>
                  <a:srgbClr val="00A0DE"/>
                </a:solidFill>
                <a:latin typeface="Arial"/>
                <a:cs typeface="Arial"/>
                <a:hlinkClick r:id="rId2"/>
              </a:rPr>
              <a:t>https://sso.hhs.state.ma.us</a:t>
            </a:r>
            <a:endParaRPr sz="1600" dirty="0">
              <a:latin typeface="Arial"/>
              <a:cs typeface="Arial"/>
            </a:endParaRPr>
          </a:p>
        </p:txBody>
      </p:sp>
      <p:sp>
        <p:nvSpPr>
          <p:cNvPr id="5" name="object 5"/>
          <p:cNvSpPr/>
          <p:nvPr/>
        </p:nvSpPr>
        <p:spPr>
          <a:xfrm>
            <a:off x="2388107"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solidFill>
            <a:srgbClr val="E2F4F9"/>
          </a:solidFill>
        </p:spPr>
        <p:txBody>
          <a:bodyPr wrap="square" lIns="0" tIns="0" rIns="0" bIns="0" rtlCol="0"/>
          <a:lstStyle/>
          <a:p>
            <a:endParaRPr/>
          </a:p>
        </p:txBody>
      </p:sp>
      <p:sp>
        <p:nvSpPr>
          <p:cNvPr id="6" name="object 6"/>
          <p:cNvSpPr/>
          <p:nvPr/>
        </p:nvSpPr>
        <p:spPr>
          <a:xfrm>
            <a:off x="2388107"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7" name="object 7"/>
          <p:cNvSpPr/>
          <p:nvPr/>
        </p:nvSpPr>
        <p:spPr>
          <a:xfrm>
            <a:off x="3528059" y="1143000"/>
            <a:ext cx="979805" cy="715010"/>
          </a:xfrm>
          <a:custGeom>
            <a:avLst/>
            <a:gdLst/>
            <a:ahLst/>
            <a:cxnLst/>
            <a:rect l="l" t="t" r="r" b="b"/>
            <a:pathLst>
              <a:path w="979804" h="715010">
                <a:moveTo>
                  <a:pt x="0" y="714501"/>
                </a:moveTo>
                <a:lnTo>
                  <a:pt x="979424" y="714501"/>
                </a:lnTo>
                <a:lnTo>
                  <a:pt x="979424" y="0"/>
                </a:lnTo>
                <a:lnTo>
                  <a:pt x="0" y="0"/>
                </a:lnTo>
                <a:lnTo>
                  <a:pt x="0" y="714501"/>
                </a:lnTo>
                <a:close/>
              </a:path>
            </a:pathLst>
          </a:custGeom>
          <a:ln w="12192">
            <a:solidFill>
              <a:srgbClr val="000000"/>
            </a:solidFill>
          </a:ln>
        </p:spPr>
        <p:txBody>
          <a:bodyPr wrap="square" lIns="0" tIns="0" rIns="0" bIns="0" rtlCol="0"/>
          <a:lstStyle/>
          <a:p>
            <a:endParaRPr/>
          </a:p>
        </p:txBody>
      </p:sp>
      <p:sp>
        <p:nvSpPr>
          <p:cNvPr id="8" name="object 8"/>
          <p:cNvSpPr txBox="1"/>
          <p:nvPr/>
        </p:nvSpPr>
        <p:spPr>
          <a:xfrm>
            <a:off x="2558542" y="1182115"/>
            <a:ext cx="646430" cy="624205"/>
          </a:xfrm>
          <a:prstGeom prst="rect">
            <a:avLst/>
          </a:prstGeom>
        </p:spPr>
        <p:txBody>
          <a:bodyPr vert="horz" wrap="square" lIns="0" tIns="0" rIns="0" bIns="0" rtlCol="0">
            <a:spAutoFit/>
          </a:bodyPr>
          <a:lstStyle/>
          <a:p>
            <a:pPr marL="12700" marR="5080" indent="-6350" algn="ctr">
              <a:lnSpc>
                <a:spcPct val="100000"/>
              </a:lnSpc>
            </a:pPr>
            <a:r>
              <a:rPr sz="1000" b="1" i="1" spc="-5" dirty="0">
                <a:solidFill>
                  <a:srgbClr val="091D5D"/>
                </a:solidFill>
                <a:latin typeface="Arial"/>
                <a:cs typeface="Arial"/>
              </a:rPr>
              <a:t>Step 1  </a:t>
            </a:r>
            <a:r>
              <a:rPr sz="1000" spc="-20" dirty="0">
                <a:solidFill>
                  <a:srgbClr val="002776"/>
                </a:solidFill>
                <a:latin typeface="Arial"/>
                <a:cs typeface="Arial"/>
              </a:rPr>
              <a:t>Navigate</a:t>
            </a:r>
            <a:r>
              <a:rPr sz="1000" spc="-114" dirty="0">
                <a:solidFill>
                  <a:srgbClr val="002776"/>
                </a:solidFill>
                <a:latin typeface="Arial"/>
                <a:cs typeface="Arial"/>
              </a:rPr>
              <a:t> </a:t>
            </a:r>
            <a:r>
              <a:rPr sz="1000" spc="-5" dirty="0">
                <a:solidFill>
                  <a:srgbClr val="002776"/>
                </a:solidFill>
                <a:latin typeface="Arial"/>
                <a:cs typeface="Arial"/>
              </a:rPr>
              <a:t>to  </a:t>
            </a:r>
            <a:r>
              <a:rPr sz="1000" spc="-20" dirty="0">
                <a:solidFill>
                  <a:srgbClr val="002776"/>
                </a:solidFill>
                <a:latin typeface="Arial"/>
                <a:cs typeface="Arial"/>
              </a:rPr>
              <a:t>Virtual  Gateway</a:t>
            </a:r>
            <a:endParaRPr sz="1000">
              <a:latin typeface="Arial"/>
              <a:cs typeface="Arial"/>
            </a:endParaRPr>
          </a:p>
        </p:txBody>
      </p:sp>
      <p:sp>
        <p:nvSpPr>
          <p:cNvPr id="9" name="object 9"/>
          <p:cNvSpPr txBox="1"/>
          <p:nvPr/>
        </p:nvSpPr>
        <p:spPr>
          <a:xfrm>
            <a:off x="3695827" y="1182370"/>
            <a:ext cx="652145" cy="548005"/>
          </a:xfrm>
          <a:prstGeom prst="rect">
            <a:avLst/>
          </a:prstGeom>
        </p:spPr>
        <p:txBody>
          <a:bodyPr vert="horz" wrap="square" lIns="0" tIns="0" rIns="0" bIns="0" rtlCol="0">
            <a:spAutoFit/>
          </a:bodyPr>
          <a:lstStyle/>
          <a:p>
            <a:pPr algn="ctr">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2</a:t>
            </a:r>
            <a:endParaRPr sz="1000">
              <a:latin typeface="Arial"/>
              <a:cs typeface="Arial"/>
            </a:endParaRPr>
          </a:p>
          <a:p>
            <a:pPr marL="12700" marR="5080" indent="2540" algn="ctr">
              <a:lnSpc>
                <a:spcPct val="100000"/>
              </a:lnSpc>
              <a:spcBef>
                <a:spcPts val="600"/>
              </a:spcBef>
            </a:pPr>
            <a:r>
              <a:rPr sz="1000" spc="-15" dirty="0">
                <a:solidFill>
                  <a:srgbClr val="002776"/>
                </a:solidFill>
                <a:latin typeface="Arial"/>
                <a:cs typeface="Arial"/>
              </a:rPr>
              <a:t>Enter</a:t>
            </a:r>
            <a:r>
              <a:rPr sz="1000" spc="-140" dirty="0">
                <a:solidFill>
                  <a:srgbClr val="002776"/>
                </a:solidFill>
                <a:latin typeface="Arial"/>
                <a:cs typeface="Arial"/>
              </a:rPr>
              <a:t> </a:t>
            </a:r>
            <a:r>
              <a:rPr sz="1000" spc="-20" dirty="0">
                <a:solidFill>
                  <a:srgbClr val="002776"/>
                </a:solidFill>
                <a:latin typeface="Arial"/>
                <a:cs typeface="Arial"/>
              </a:rPr>
              <a:t>Login </a:t>
            </a:r>
            <a:r>
              <a:rPr sz="1000" spc="-5" dirty="0">
                <a:solidFill>
                  <a:srgbClr val="002776"/>
                </a:solidFill>
                <a:latin typeface="Arial"/>
                <a:cs typeface="Arial"/>
              </a:rPr>
              <a:t> Cr</a:t>
            </a:r>
            <a:r>
              <a:rPr sz="1000" spc="-20" dirty="0">
                <a:solidFill>
                  <a:srgbClr val="002776"/>
                </a:solidFill>
                <a:latin typeface="Arial"/>
                <a:cs typeface="Arial"/>
              </a:rPr>
              <a:t>edent</a:t>
            </a:r>
            <a:r>
              <a:rPr sz="1000" spc="-25" dirty="0">
                <a:solidFill>
                  <a:srgbClr val="002776"/>
                </a:solidFill>
                <a:latin typeface="Arial"/>
                <a:cs typeface="Arial"/>
              </a:rPr>
              <a:t>i</a:t>
            </a:r>
            <a:r>
              <a:rPr sz="1000" spc="-20" dirty="0">
                <a:solidFill>
                  <a:srgbClr val="002776"/>
                </a:solidFill>
                <a:latin typeface="Arial"/>
                <a:cs typeface="Arial"/>
              </a:rPr>
              <a:t>a</a:t>
            </a:r>
            <a:r>
              <a:rPr sz="1000" spc="-25" dirty="0">
                <a:solidFill>
                  <a:srgbClr val="002776"/>
                </a:solidFill>
                <a:latin typeface="Arial"/>
                <a:cs typeface="Arial"/>
              </a:rPr>
              <a:t>l</a:t>
            </a:r>
            <a:r>
              <a:rPr sz="1000" spc="-5" dirty="0">
                <a:solidFill>
                  <a:srgbClr val="002776"/>
                </a:solidFill>
                <a:latin typeface="Arial"/>
                <a:cs typeface="Arial"/>
              </a:rPr>
              <a:t>s</a:t>
            </a:r>
            <a:endParaRPr sz="1000">
              <a:latin typeface="Arial"/>
              <a:cs typeface="Arial"/>
            </a:endParaRPr>
          </a:p>
        </p:txBody>
      </p:sp>
      <p:sp>
        <p:nvSpPr>
          <p:cNvPr id="10" name="object 10"/>
          <p:cNvSpPr/>
          <p:nvPr/>
        </p:nvSpPr>
        <p:spPr>
          <a:xfrm>
            <a:off x="4663440"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11" name="object 11"/>
          <p:cNvSpPr txBox="1"/>
          <p:nvPr/>
        </p:nvSpPr>
        <p:spPr>
          <a:xfrm>
            <a:off x="4757420" y="1182370"/>
            <a:ext cx="780415" cy="395605"/>
          </a:xfrm>
          <a:prstGeom prst="rect">
            <a:avLst/>
          </a:prstGeom>
        </p:spPr>
        <p:txBody>
          <a:bodyPr vert="horz" wrap="square" lIns="0" tIns="0" rIns="0" bIns="0" rtlCol="0">
            <a:spAutoFit/>
          </a:bodyPr>
          <a:lstStyle/>
          <a:p>
            <a:pPr marL="210185">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3</a:t>
            </a:r>
            <a:endParaRPr sz="1000">
              <a:latin typeface="Arial"/>
              <a:cs typeface="Arial"/>
            </a:endParaRPr>
          </a:p>
          <a:p>
            <a:pPr marL="12700">
              <a:lnSpc>
                <a:spcPct val="100000"/>
              </a:lnSpc>
              <a:spcBef>
                <a:spcPts val="600"/>
              </a:spcBef>
            </a:pPr>
            <a:r>
              <a:rPr sz="1000" spc="-20" dirty="0">
                <a:solidFill>
                  <a:srgbClr val="002776"/>
                </a:solidFill>
                <a:latin typeface="Arial"/>
                <a:cs typeface="Arial"/>
              </a:rPr>
              <a:t>Select</a:t>
            </a:r>
            <a:r>
              <a:rPr sz="1000" spc="-140" dirty="0">
                <a:solidFill>
                  <a:srgbClr val="002776"/>
                </a:solidFill>
                <a:latin typeface="Arial"/>
                <a:cs typeface="Arial"/>
              </a:rPr>
              <a:t> </a:t>
            </a:r>
            <a:r>
              <a:rPr sz="1000" spc="-5" dirty="0">
                <a:solidFill>
                  <a:srgbClr val="002776"/>
                </a:solidFill>
                <a:latin typeface="Arial"/>
                <a:cs typeface="Arial"/>
              </a:rPr>
              <a:t>HCSIS</a:t>
            </a:r>
            <a:endParaRPr sz="1000">
              <a:latin typeface="Arial"/>
              <a:cs typeface="Arial"/>
            </a:endParaRPr>
          </a:p>
        </p:txBody>
      </p:sp>
      <p:sp>
        <p:nvSpPr>
          <p:cNvPr id="12" name="object 12"/>
          <p:cNvSpPr/>
          <p:nvPr/>
        </p:nvSpPr>
        <p:spPr>
          <a:xfrm>
            <a:off x="4511040"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3" name="object 13"/>
          <p:cNvSpPr/>
          <p:nvPr/>
        </p:nvSpPr>
        <p:spPr>
          <a:xfrm>
            <a:off x="4590288"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14" name="object 14"/>
          <p:cNvSpPr/>
          <p:nvPr/>
        </p:nvSpPr>
        <p:spPr>
          <a:xfrm>
            <a:off x="3369564"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5" name="object 15"/>
          <p:cNvSpPr/>
          <p:nvPr/>
        </p:nvSpPr>
        <p:spPr>
          <a:xfrm>
            <a:off x="3448811"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16" name="object 16"/>
          <p:cNvSpPr txBox="1"/>
          <p:nvPr/>
        </p:nvSpPr>
        <p:spPr>
          <a:xfrm>
            <a:off x="5771388" y="1143000"/>
            <a:ext cx="982980" cy="715010"/>
          </a:xfrm>
          <a:prstGeom prst="rect">
            <a:avLst/>
          </a:prstGeom>
          <a:ln w="12192">
            <a:solidFill>
              <a:srgbClr val="000000"/>
            </a:solidFill>
          </a:ln>
        </p:spPr>
        <p:txBody>
          <a:bodyPr vert="horz" wrap="square" lIns="0" tIns="14604" rIns="0" bIns="0" rtlCol="0">
            <a:spAutoFit/>
          </a:bodyPr>
          <a:lstStyle/>
          <a:p>
            <a:pPr marL="131445" marR="141605" indent="160020">
              <a:lnSpc>
                <a:spcPct val="102099"/>
              </a:lnSpc>
              <a:spcBef>
                <a:spcPts val="114"/>
              </a:spcBef>
            </a:pPr>
            <a:r>
              <a:rPr sz="1000" b="1" i="1" spc="-5" dirty="0">
                <a:solidFill>
                  <a:srgbClr val="091D5D"/>
                </a:solidFill>
                <a:latin typeface="Arial"/>
                <a:cs typeface="Arial"/>
              </a:rPr>
              <a:t>Step 4  </a:t>
            </a:r>
            <a:r>
              <a:rPr sz="1000" spc="-20" dirty="0">
                <a:solidFill>
                  <a:srgbClr val="002776"/>
                </a:solidFill>
                <a:latin typeface="Arial"/>
                <a:cs typeface="Arial"/>
              </a:rPr>
              <a:t>View </a:t>
            </a:r>
            <a:r>
              <a:rPr sz="1000" spc="-5" dirty="0">
                <a:solidFill>
                  <a:srgbClr val="002776"/>
                </a:solidFill>
                <a:latin typeface="Arial"/>
                <a:cs typeface="Arial"/>
              </a:rPr>
              <a:t>HCSIS  </a:t>
            </a:r>
            <a:r>
              <a:rPr sz="1000" dirty="0">
                <a:solidFill>
                  <a:srgbClr val="002776"/>
                </a:solidFill>
                <a:latin typeface="Arial"/>
                <a:cs typeface="Arial"/>
              </a:rPr>
              <a:t>Home</a:t>
            </a:r>
            <a:r>
              <a:rPr sz="1000" spc="-220" dirty="0">
                <a:solidFill>
                  <a:srgbClr val="002776"/>
                </a:solidFill>
                <a:latin typeface="Arial"/>
                <a:cs typeface="Arial"/>
              </a:rPr>
              <a:t> </a:t>
            </a:r>
            <a:r>
              <a:rPr sz="1000" spc="-15" dirty="0">
                <a:solidFill>
                  <a:srgbClr val="002776"/>
                </a:solidFill>
                <a:latin typeface="Arial"/>
                <a:cs typeface="Arial"/>
              </a:rPr>
              <a:t>Page</a:t>
            </a:r>
            <a:endParaRPr sz="1000">
              <a:latin typeface="Arial"/>
              <a:cs typeface="Arial"/>
            </a:endParaRPr>
          </a:p>
        </p:txBody>
      </p:sp>
      <p:sp>
        <p:nvSpPr>
          <p:cNvPr id="17" name="object 17"/>
          <p:cNvSpPr/>
          <p:nvPr/>
        </p:nvSpPr>
        <p:spPr>
          <a:xfrm>
            <a:off x="5618988"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8" name="object 18"/>
          <p:cNvSpPr/>
          <p:nvPr/>
        </p:nvSpPr>
        <p:spPr>
          <a:xfrm>
            <a:off x="5698235"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0" name="object 20"/>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5</a:t>
            </a:fld>
            <a:endParaRPr sz="800">
              <a:latin typeface="MS PGothic"/>
              <a:cs typeface="MS PGothic"/>
            </a:endParaRPr>
          </a:p>
        </p:txBody>
      </p:sp>
      <p:pic>
        <p:nvPicPr>
          <p:cNvPr id="22" name="Picture 21">
            <a:extLst>
              <a:ext uri="{FF2B5EF4-FFF2-40B4-BE49-F238E27FC236}">
                <a16:creationId xmlns:a16="http://schemas.microsoft.com/office/drawing/2014/main" id="{3033A8E9-74DA-4B77-BE09-E4AC2868E71B}"/>
              </a:ext>
            </a:extLst>
          </p:cNvPr>
          <p:cNvPicPr>
            <a:picLocks noChangeAspect="1"/>
          </p:cNvPicPr>
          <p:nvPr/>
        </p:nvPicPr>
        <p:blipFill>
          <a:blip r:embed="rId3"/>
          <a:stretch>
            <a:fillRect/>
          </a:stretch>
        </p:blipFill>
        <p:spPr>
          <a:xfrm>
            <a:off x="685800" y="2732531"/>
            <a:ext cx="7772400" cy="3341716"/>
          </a:xfrm>
          <a:prstGeom prst="rect">
            <a:avLst/>
          </a:prstGeom>
        </p:spPr>
      </p:pic>
      <p:sp>
        <p:nvSpPr>
          <p:cNvPr id="24" name="object 6">
            <a:extLst>
              <a:ext uri="{FF2B5EF4-FFF2-40B4-BE49-F238E27FC236}">
                <a16:creationId xmlns:a16="http://schemas.microsoft.com/office/drawing/2014/main" id="{626F3DDB-0AFF-4F3A-BA88-B8FFFAB2C06C}"/>
              </a:ext>
            </a:extLst>
          </p:cNvPr>
          <p:cNvSpPr/>
          <p:nvPr/>
        </p:nvSpPr>
        <p:spPr>
          <a:xfrm>
            <a:off x="7393119" y="3505199"/>
            <a:ext cx="1083917" cy="663573"/>
          </a:xfrm>
          <a:custGeom>
            <a:avLst/>
            <a:gdLst/>
            <a:ahLst/>
            <a:cxnLst/>
            <a:rect l="l" t="t" r="r" b="b"/>
            <a:pathLst>
              <a:path w="6086475" h="514985">
                <a:moveTo>
                  <a:pt x="0" y="514985"/>
                </a:moveTo>
                <a:lnTo>
                  <a:pt x="6086348" y="514985"/>
                </a:lnTo>
                <a:lnTo>
                  <a:pt x="6086348" y="0"/>
                </a:lnTo>
                <a:lnTo>
                  <a:pt x="0" y="0"/>
                </a:lnTo>
                <a:lnTo>
                  <a:pt x="0" y="514985"/>
                </a:lnTo>
                <a:close/>
              </a:path>
            </a:pathLst>
          </a:custGeom>
          <a:ln w="38100">
            <a:solidFill>
              <a:srgbClr val="00AFEF"/>
            </a:solidFill>
          </a:ln>
        </p:spPr>
        <p:txBody>
          <a:bodyPr wrap="square" lIns="0" tIns="0" rIns="0" bIns="0" rtlCol="0"/>
          <a:lstStyle/>
          <a:p>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D97BE-6C12-46D8-9BFB-1A429A556896}"/>
              </a:ext>
            </a:extLst>
          </p:cNvPr>
          <p:cNvPicPr>
            <a:picLocks noChangeAspect="1"/>
          </p:cNvPicPr>
          <p:nvPr/>
        </p:nvPicPr>
        <p:blipFill>
          <a:blip r:embed="rId3"/>
          <a:stretch>
            <a:fillRect/>
          </a:stretch>
        </p:blipFill>
        <p:spPr>
          <a:xfrm>
            <a:off x="914400" y="2631694"/>
            <a:ext cx="7315200" cy="4042102"/>
          </a:xfrm>
          <a:prstGeom prst="rect">
            <a:avLst/>
          </a:prstGeom>
        </p:spPr>
      </p:pic>
      <p:sp>
        <p:nvSpPr>
          <p:cNvPr id="2" name="object 2"/>
          <p:cNvSpPr txBox="1"/>
          <p:nvPr/>
        </p:nvSpPr>
        <p:spPr>
          <a:xfrm>
            <a:off x="535635" y="1102614"/>
            <a:ext cx="8321675" cy="1529080"/>
          </a:xfrm>
          <a:prstGeom prst="rect">
            <a:avLst/>
          </a:prstGeom>
        </p:spPr>
        <p:txBody>
          <a:bodyPr vert="horz" wrap="square" lIns="0" tIns="0" rIns="0" bIns="0" rtlCol="0">
            <a:spAutoFit/>
          </a:bodyPr>
          <a:lstStyle/>
          <a:p>
            <a:pPr marL="12700">
              <a:lnSpc>
                <a:spcPct val="100000"/>
              </a:lnSpc>
            </a:pPr>
            <a:r>
              <a:rPr sz="1600" spc="-5" dirty="0">
                <a:latin typeface="Arial"/>
                <a:cs typeface="Arial"/>
              </a:rPr>
              <a:t>During the review for an incident, if the classification has been determined to be</a:t>
            </a:r>
            <a:r>
              <a:rPr sz="1600" spc="145" dirty="0">
                <a:latin typeface="Arial"/>
                <a:cs typeface="Arial"/>
              </a:rPr>
              <a:t> </a:t>
            </a:r>
            <a:r>
              <a:rPr sz="1600" spc="-5" dirty="0">
                <a:latin typeface="Arial"/>
                <a:cs typeface="Arial"/>
              </a:rPr>
              <a:t>incorrect,</a:t>
            </a:r>
            <a:endParaRPr sz="1600" dirty="0">
              <a:latin typeface="Arial"/>
              <a:cs typeface="Arial"/>
            </a:endParaRPr>
          </a:p>
          <a:p>
            <a:pPr marL="12700">
              <a:lnSpc>
                <a:spcPct val="100000"/>
              </a:lnSpc>
            </a:pPr>
            <a:r>
              <a:rPr sz="1600" spc="-5" dirty="0">
                <a:latin typeface="Arial"/>
                <a:cs typeface="Arial"/>
              </a:rPr>
              <a:t>Clinical </a:t>
            </a:r>
            <a:r>
              <a:rPr sz="1600" spc="-10" dirty="0">
                <a:latin typeface="Arial"/>
                <a:cs typeface="Arial"/>
              </a:rPr>
              <a:t>Managers </a:t>
            </a:r>
            <a:r>
              <a:rPr sz="1600" spc="-5" dirty="0">
                <a:latin typeface="Arial"/>
                <a:cs typeface="Arial"/>
              </a:rPr>
              <a:t>can </a:t>
            </a:r>
            <a:r>
              <a:rPr sz="1600" b="1" spc="-5" dirty="0">
                <a:latin typeface="Arial"/>
                <a:cs typeface="Arial"/>
              </a:rPr>
              <a:t>change </a:t>
            </a:r>
            <a:r>
              <a:rPr sz="1600" b="1" spc="-15" dirty="0">
                <a:latin typeface="Arial"/>
                <a:cs typeface="Arial"/>
              </a:rPr>
              <a:t>the </a:t>
            </a:r>
            <a:r>
              <a:rPr sz="1600" b="1" spc="-5" dirty="0">
                <a:latin typeface="Arial"/>
                <a:cs typeface="Arial"/>
              </a:rPr>
              <a:t>incident categories selected </a:t>
            </a:r>
            <a:r>
              <a:rPr sz="1600" b="1" spc="-15" dirty="0">
                <a:latin typeface="Arial"/>
                <a:cs typeface="Arial"/>
              </a:rPr>
              <a:t>for </a:t>
            </a:r>
            <a:r>
              <a:rPr sz="1600" b="1" spc="-5" dirty="0">
                <a:latin typeface="Arial"/>
                <a:cs typeface="Arial"/>
              </a:rPr>
              <a:t>that</a:t>
            </a:r>
            <a:r>
              <a:rPr sz="1600" b="1" spc="170" dirty="0">
                <a:latin typeface="Arial"/>
                <a:cs typeface="Arial"/>
              </a:rPr>
              <a:t> </a:t>
            </a:r>
            <a:r>
              <a:rPr sz="1600" b="1" spc="-5" dirty="0">
                <a:latin typeface="Arial"/>
                <a:cs typeface="Arial"/>
              </a:rPr>
              <a:t>incident</a:t>
            </a:r>
            <a:endParaRPr sz="1600" dirty="0">
              <a:latin typeface="Arial"/>
              <a:cs typeface="Arial"/>
            </a:endParaRPr>
          </a:p>
          <a:p>
            <a:pPr marL="12700">
              <a:lnSpc>
                <a:spcPct val="100000"/>
              </a:lnSpc>
              <a:spcBef>
                <a:spcPts val="395"/>
              </a:spcBef>
            </a:pPr>
            <a:r>
              <a:rPr sz="1600" spc="-5" dirty="0">
                <a:latin typeface="Arial"/>
                <a:cs typeface="Arial"/>
              </a:rPr>
              <a:t>or if the incident has been determined to be of a serious nature, the Clinical </a:t>
            </a:r>
            <a:r>
              <a:rPr sz="1600" spc="-10" dirty="0">
                <a:latin typeface="Arial"/>
                <a:cs typeface="Arial"/>
              </a:rPr>
              <a:t>Manager</a:t>
            </a:r>
            <a:r>
              <a:rPr sz="1600" spc="170" dirty="0">
                <a:latin typeface="Arial"/>
                <a:cs typeface="Arial"/>
              </a:rPr>
              <a:t> </a:t>
            </a:r>
            <a:r>
              <a:rPr sz="1600" spc="-5" dirty="0">
                <a:latin typeface="Arial"/>
                <a:cs typeface="Arial"/>
              </a:rPr>
              <a:t>can</a:t>
            </a:r>
            <a:endParaRPr sz="1600" dirty="0">
              <a:latin typeface="Arial"/>
              <a:cs typeface="Arial"/>
            </a:endParaRPr>
          </a:p>
          <a:p>
            <a:pPr marL="12700">
              <a:lnSpc>
                <a:spcPct val="100000"/>
              </a:lnSpc>
            </a:pPr>
            <a:r>
              <a:rPr sz="1600" b="1" spc="-5" dirty="0">
                <a:latin typeface="Arial"/>
                <a:cs typeface="Arial"/>
              </a:rPr>
              <a:t>escalate a </a:t>
            </a:r>
            <a:r>
              <a:rPr sz="1600" b="1" spc="-15" dirty="0">
                <a:latin typeface="Arial"/>
                <a:cs typeface="Arial"/>
              </a:rPr>
              <a:t>minor </a:t>
            </a:r>
            <a:r>
              <a:rPr sz="1600" b="1" spc="-5" dirty="0">
                <a:latin typeface="Arial"/>
                <a:cs typeface="Arial"/>
              </a:rPr>
              <a:t>incident to a major</a:t>
            </a:r>
            <a:r>
              <a:rPr sz="1600" b="1" spc="95" dirty="0">
                <a:latin typeface="Arial"/>
                <a:cs typeface="Arial"/>
              </a:rPr>
              <a:t> </a:t>
            </a:r>
            <a:r>
              <a:rPr sz="1600" b="1" spc="-5" dirty="0">
                <a:latin typeface="Arial"/>
                <a:cs typeface="Arial"/>
              </a:rPr>
              <a:t>incident.</a:t>
            </a:r>
            <a:endParaRPr sz="1600" dirty="0">
              <a:latin typeface="Arial"/>
              <a:cs typeface="Arial"/>
            </a:endParaRPr>
          </a:p>
          <a:p>
            <a:pPr marL="184785" marR="61594" indent="-172085">
              <a:lnSpc>
                <a:spcPct val="100000"/>
              </a:lnSpc>
              <a:buChar char="•"/>
              <a:tabLst>
                <a:tab pos="185420" algn="l"/>
              </a:tabLst>
            </a:pPr>
            <a:r>
              <a:rPr sz="1600" spc="-5" dirty="0">
                <a:latin typeface="Arial"/>
                <a:cs typeface="Arial"/>
              </a:rPr>
              <a:t>If DDS chooses to make either change, the </a:t>
            </a:r>
            <a:r>
              <a:rPr sz="1600" b="1" spc="-5" dirty="0">
                <a:latin typeface="Arial"/>
                <a:cs typeface="Arial"/>
              </a:rPr>
              <a:t>Support Broker </a:t>
            </a:r>
            <a:r>
              <a:rPr sz="1600" b="1" spc="10" dirty="0">
                <a:latin typeface="Arial"/>
                <a:cs typeface="Arial"/>
              </a:rPr>
              <a:t>who </a:t>
            </a:r>
            <a:r>
              <a:rPr sz="1600" b="1" spc="-5" dirty="0">
                <a:latin typeface="Arial"/>
                <a:cs typeface="Arial"/>
              </a:rPr>
              <a:t>submitted </a:t>
            </a:r>
            <a:r>
              <a:rPr sz="1600" b="1" spc="-15" dirty="0">
                <a:latin typeface="Arial"/>
                <a:cs typeface="Arial"/>
              </a:rPr>
              <a:t>the</a:t>
            </a:r>
            <a:r>
              <a:rPr sz="1600" b="1" spc="-120" dirty="0">
                <a:latin typeface="Arial"/>
                <a:cs typeface="Arial"/>
              </a:rPr>
              <a:t> </a:t>
            </a:r>
            <a:r>
              <a:rPr sz="1600" b="1" spc="-5" dirty="0">
                <a:latin typeface="Arial"/>
                <a:cs typeface="Arial"/>
              </a:rPr>
              <a:t>incident  </a:t>
            </a:r>
            <a:r>
              <a:rPr sz="1600" b="1" spc="5" dirty="0">
                <a:latin typeface="Arial"/>
                <a:cs typeface="Arial"/>
              </a:rPr>
              <a:t>will </a:t>
            </a:r>
            <a:r>
              <a:rPr sz="1600" b="1" spc="-20" dirty="0">
                <a:latin typeface="Arial"/>
                <a:cs typeface="Arial"/>
              </a:rPr>
              <a:t>receive </a:t>
            </a:r>
            <a:r>
              <a:rPr sz="1600" b="1" spc="-5" dirty="0">
                <a:latin typeface="Arial"/>
                <a:cs typeface="Arial"/>
              </a:rPr>
              <a:t>an</a:t>
            </a:r>
            <a:r>
              <a:rPr sz="1600" b="1" spc="-15" dirty="0">
                <a:latin typeface="Arial"/>
                <a:cs typeface="Arial"/>
              </a:rPr>
              <a:t> </a:t>
            </a:r>
            <a:r>
              <a:rPr sz="1600" b="1" spc="-5" dirty="0">
                <a:latin typeface="Arial"/>
                <a:cs typeface="Arial"/>
              </a:rPr>
              <a:t>alert</a:t>
            </a:r>
            <a:endParaRPr sz="1600" dirty="0">
              <a:latin typeface="Arial"/>
              <a:cs typeface="Arial"/>
            </a:endParaRPr>
          </a:p>
        </p:txBody>
      </p:sp>
      <p:sp>
        <p:nvSpPr>
          <p:cNvPr id="3" name="object 3"/>
          <p:cNvSpPr txBox="1">
            <a:spLocks noGrp="1"/>
          </p:cNvSpPr>
          <p:nvPr>
            <p:ph type="title"/>
          </p:nvPr>
        </p:nvSpPr>
        <p:spPr>
          <a:xfrm>
            <a:off x="1505458" y="322834"/>
            <a:ext cx="3799204" cy="382270"/>
          </a:xfrm>
          <a:prstGeom prst="rect">
            <a:avLst/>
          </a:prstGeom>
        </p:spPr>
        <p:txBody>
          <a:bodyPr vert="horz" wrap="square" lIns="0" tIns="0" rIns="0" bIns="0" rtlCol="0">
            <a:spAutoFit/>
          </a:bodyPr>
          <a:lstStyle/>
          <a:p>
            <a:pPr marL="12700">
              <a:lnSpc>
                <a:spcPct val="100000"/>
              </a:lnSpc>
            </a:pPr>
            <a:r>
              <a:rPr spc="-5" dirty="0"/>
              <a:t>Changing Incident</a:t>
            </a:r>
            <a:r>
              <a:rPr spc="-25" dirty="0"/>
              <a:t> </a:t>
            </a:r>
            <a:r>
              <a:rPr spc="-5" dirty="0"/>
              <a:t>Category</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50</a:t>
            </a:fld>
            <a:endParaRPr dirty="0"/>
          </a:p>
        </p:txBody>
      </p:sp>
      <p:sp>
        <p:nvSpPr>
          <p:cNvPr id="16" name="Rectangle 15">
            <a:extLst>
              <a:ext uri="{FF2B5EF4-FFF2-40B4-BE49-F238E27FC236}">
                <a16:creationId xmlns:a16="http://schemas.microsoft.com/office/drawing/2014/main" id="{4AB17268-62BD-48C0-9744-21E600D37725}"/>
              </a:ext>
            </a:extLst>
          </p:cNvPr>
          <p:cNvSpPr/>
          <p:nvPr/>
        </p:nvSpPr>
        <p:spPr>
          <a:xfrm>
            <a:off x="938383" y="4342597"/>
            <a:ext cx="5211903" cy="333134"/>
          </a:xfrm>
          <a:prstGeom prst="rect">
            <a:avLst/>
          </a:prstGeom>
          <a:noFill/>
          <a:ln w="19050">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A3E0115-E730-40CA-87B1-49128B573A25}"/>
              </a:ext>
            </a:extLst>
          </p:cNvPr>
          <p:cNvSpPr/>
          <p:nvPr/>
        </p:nvSpPr>
        <p:spPr>
          <a:xfrm>
            <a:off x="938383" y="4670323"/>
            <a:ext cx="5211903" cy="270108"/>
          </a:xfrm>
          <a:prstGeom prst="rect">
            <a:avLst/>
          </a:prstGeom>
          <a:noFill/>
          <a:ln w="19050">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0046469B-A379-4A7F-B77D-CA20C635797C}"/>
              </a:ext>
            </a:extLst>
          </p:cNvPr>
          <p:cNvGrpSpPr/>
          <p:nvPr/>
        </p:nvGrpSpPr>
        <p:grpSpPr>
          <a:xfrm>
            <a:off x="616160" y="4283413"/>
            <a:ext cx="259992" cy="369332"/>
            <a:chOff x="262399" y="4342597"/>
            <a:chExt cx="259992" cy="369332"/>
          </a:xfrm>
        </p:grpSpPr>
        <p:sp>
          <p:nvSpPr>
            <p:cNvPr id="18" name="Oval 17">
              <a:extLst>
                <a:ext uri="{FF2B5EF4-FFF2-40B4-BE49-F238E27FC236}">
                  <a16:creationId xmlns:a16="http://schemas.microsoft.com/office/drawing/2014/main" id="{12D4B7C5-C555-4A67-8223-19719D5E39A1}"/>
                </a:ext>
              </a:extLst>
            </p:cNvPr>
            <p:cNvSpPr/>
            <p:nvPr/>
          </p:nvSpPr>
          <p:spPr>
            <a:xfrm>
              <a:off x="291556" y="4417365"/>
              <a:ext cx="230835" cy="230835"/>
            </a:xfrm>
            <a:prstGeom prst="ellipse">
              <a:avLst/>
            </a:prstGeom>
            <a:no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7E3E397-5265-4AB3-9F31-4D6094DACF46}"/>
                </a:ext>
              </a:extLst>
            </p:cNvPr>
            <p:cNvSpPr txBox="1"/>
            <p:nvPr/>
          </p:nvSpPr>
          <p:spPr>
            <a:xfrm>
              <a:off x="262399" y="4342597"/>
              <a:ext cx="230835" cy="369332"/>
            </a:xfrm>
            <a:prstGeom prst="rect">
              <a:avLst/>
            </a:prstGeom>
            <a:noFill/>
          </p:spPr>
          <p:txBody>
            <a:bodyPr wrap="square" rtlCol="0">
              <a:spAutoFit/>
            </a:bodyPr>
            <a:lstStyle/>
            <a:p>
              <a:r>
                <a:rPr lang="en-US" dirty="0">
                  <a:solidFill>
                    <a:srgbClr val="00AFEF"/>
                  </a:solidFill>
                </a:rPr>
                <a:t>1</a:t>
              </a:r>
            </a:p>
          </p:txBody>
        </p:sp>
      </p:grpSp>
      <p:grpSp>
        <p:nvGrpSpPr>
          <p:cNvPr id="22" name="Group 21">
            <a:extLst>
              <a:ext uri="{FF2B5EF4-FFF2-40B4-BE49-F238E27FC236}">
                <a16:creationId xmlns:a16="http://schemas.microsoft.com/office/drawing/2014/main" id="{BFAD8DE3-935D-4C33-A765-B54801D14B62}"/>
              </a:ext>
            </a:extLst>
          </p:cNvPr>
          <p:cNvGrpSpPr/>
          <p:nvPr/>
        </p:nvGrpSpPr>
        <p:grpSpPr>
          <a:xfrm>
            <a:off x="623131" y="4620711"/>
            <a:ext cx="262112" cy="369332"/>
            <a:chOff x="265620" y="4644708"/>
            <a:chExt cx="262112" cy="369332"/>
          </a:xfrm>
        </p:grpSpPr>
        <p:sp>
          <p:nvSpPr>
            <p:cNvPr id="19" name="Oval 18">
              <a:extLst>
                <a:ext uri="{FF2B5EF4-FFF2-40B4-BE49-F238E27FC236}">
                  <a16:creationId xmlns:a16="http://schemas.microsoft.com/office/drawing/2014/main" id="{0F86D5CF-AC95-4D0A-B3A5-2BF67F7EC7B3}"/>
                </a:ext>
              </a:extLst>
            </p:cNvPr>
            <p:cNvSpPr/>
            <p:nvPr/>
          </p:nvSpPr>
          <p:spPr>
            <a:xfrm>
              <a:off x="296897" y="4713957"/>
              <a:ext cx="230835" cy="230835"/>
            </a:xfrm>
            <a:prstGeom prst="ellipse">
              <a:avLst/>
            </a:prstGeom>
            <a:no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1AE9D40-4625-497A-8182-18BC09F80381}"/>
                </a:ext>
              </a:extLst>
            </p:cNvPr>
            <p:cNvSpPr txBox="1"/>
            <p:nvPr/>
          </p:nvSpPr>
          <p:spPr>
            <a:xfrm>
              <a:off x="265620" y="4644708"/>
              <a:ext cx="230835" cy="369332"/>
            </a:xfrm>
            <a:prstGeom prst="rect">
              <a:avLst/>
            </a:prstGeom>
            <a:noFill/>
          </p:spPr>
          <p:txBody>
            <a:bodyPr wrap="square" rtlCol="0">
              <a:spAutoFit/>
            </a:bodyPr>
            <a:lstStyle/>
            <a:p>
              <a:r>
                <a:rPr lang="en-US" dirty="0">
                  <a:solidFill>
                    <a:srgbClr val="00AFEF"/>
                  </a:solidFill>
                </a:rPr>
                <a:t>2</a:t>
              </a:r>
            </a:p>
          </p:txBody>
        </p:sp>
      </p:grpSp>
      <p:pic>
        <p:nvPicPr>
          <p:cNvPr id="4" name="Picture 3">
            <a:extLst>
              <a:ext uri="{FF2B5EF4-FFF2-40B4-BE49-F238E27FC236}">
                <a16:creationId xmlns:a16="http://schemas.microsoft.com/office/drawing/2014/main" id="{2A9CAF32-EDB6-4878-8CFF-469B863E732E}"/>
              </a:ext>
            </a:extLst>
          </p:cNvPr>
          <p:cNvPicPr>
            <a:picLocks noChangeAspect="1"/>
          </p:cNvPicPr>
          <p:nvPr/>
        </p:nvPicPr>
        <p:blipFill>
          <a:blip r:embed="rId4"/>
          <a:stretch>
            <a:fillRect/>
          </a:stretch>
        </p:blipFill>
        <p:spPr>
          <a:xfrm>
            <a:off x="914400" y="2642751"/>
            <a:ext cx="7291217" cy="588414"/>
          </a:xfrm>
          <a:prstGeom prst="rect">
            <a:avLst/>
          </a:prstGeom>
        </p:spPr>
      </p:pic>
    </p:spTree>
    <p:extLst>
      <p:ext uri="{BB962C8B-B14F-4D97-AF65-F5344CB8AC3E}">
        <p14:creationId xmlns:p14="http://schemas.microsoft.com/office/powerpoint/2010/main" val="60495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4EE928E-8C16-448C-9993-FB79FD30045A}"/>
              </a:ext>
            </a:extLst>
          </p:cNvPr>
          <p:cNvPicPr>
            <a:picLocks noChangeAspect="1"/>
          </p:cNvPicPr>
          <p:nvPr/>
        </p:nvPicPr>
        <p:blipFill rotWithShape="1">
          <a:blip r:embed="rId3"/>
          <a:srcRect t="15082"/>
          <a:stretch/>
        </p:blipFill>
        <p:spPr>
          <a:xfrm>
            <a:off x="1038872" y="3124200"/>
            <a:ext cx="7315200" cy="3432502"/>
          </a:xfrm>
          <a:prstGeom prst="rect">
            <a:avLst/>
          </a:prstGeom>
        </p:spPr>
      </p:pic>
      <p:sp>
        <p:nvSpPr>
          <p:cNvPr id="2" name="object 2"/>
          <p:cNvSpPr txBox="1"/>
          <p:nvPr/>
        </p:nvSpPr>
        <p:spPr>
          <a:xfrm>
            <a:off x="535635" y="1102614"/>
            <a:ext cx="8321675" cy="1969770"/>
          </a:xfrm>
          <a:prstGeom prst="rect">
            <a:avLst/>
          </a:prstGeom>
        </p:spPr>
        <p:txBody>
          <a:bodyPr vert="horz" wrap="square" lIns="0" tIns="0" rIns="0" bIns="0" rtlCol="0">
            <a:spAutoFit/>
          </a:bodyPr>
          <a:lstStyle/>
          <a:p>
            <a:pPr marL="12700">
              <a:lnSpc>
                <a:spcPct val="100000"/>
              </a:lnSpc>
            </a:pPr>
            <a:r>
              <a:rPr sz="1600" spc="-5" dirty="0">
                <a:latin typeface="Arial"/>
                <a:cs typeface="Arial"/>
              </a:rPr>
              <a:t>During the review for an incident, if </a:t>
            </a:r>
            <a:r>
              <a:rPr lang="en-US" sz="1600" spc="-5" dirty="0">
                <a:latin typeface="Arial"/>
                <a:cs typeface="Arial"/>
              </a:rPr>
              <a:t>the incident is considered to be of a highly serious nature, the Clinical Manager can recommend a Major Incident or incidents recategorized/escalated to a Major Incident be treated as a Critical Incident.</a:t>
            </a:r>
          </a:p>
          <a:p>
            <a:pPr marL="12700">
              <a:lnSpc>
                <a:spcPct val="100000"/>
              </a:lnSpc>
            </a:pPr>
            <a:r>
              <a:rPr lang="en-US" sz="1600" spc="-5" dirty="0">
                <a:latin typeface="Arial"/>
                <a:cs typeface="Arial"/>
              </a:rPr>
              <a:t>The Critical Incident status will help HCSIS users to more easily recognize significant incidents and identify behavioral patterns associated to an individual during review.</a:t>
            </a:r>
            <a:endParaRPr sz="1600" dirty="0">
              <a:latin typeface="Arial"/>
              <a:cs typeface="Arial"/>
            </a:endParaRPr>
          </a:p>
          <a:p>
            <a:pPr marL="184785" marR="61594" indent="-172085">
              <a:lnSpc>
                <a:spcPct val="100000"/>
              </a:lnSpc>
              <a:buChar char="•"/>
              <a:tabLst>
                <a:tab pos="185420" algn="l"/>
              </a:tabLst>
            </a:pPr>
            <a:r>
              <a:rPr lang="en-US" sz="1600" spc="-5" dirty="0">
                <a:latin typeface="Arial"/>
                <a:cs typeface="Arial"/>
              </a:rPr>
              <a:t>In the second-level of review, the Autism Program Director will be able to see the Clinical Manager’s recommendation and will make the final decision on whether the incident can be classified as a Critical Incident</a:t>
            </a:r>
            <a:endParaRPr sz="1600" dirty="0">
              <a:latin typeface="Arial"/>
              <a:cs typeface="Arial"/>
            </a:endParaRPr>
          </a:p>
        </p:txBody>
      </p:sp>
      <p:sp>
        <p:nvSpPr>
          <p:cNvPr id="3" name="object 3"/>
          <p:cNvSpPr txBox="1">
            <a:spLocks noGrp="1"/>
          </p:cNvSpPr>
          <p:nvPr>
            <p:ph type="title"/>
          </p:nvPr>
        </p:nvSpPr>
        <p:spPr>
          <a:xfrm>
            <a:off x="1505458" y="322834"/>
            <a:ext cx="3799204" cy="382270"/>
          </a:xfrm>
          <a:prstGeom prst="rect">
            <a:avLst/>
          </a:prstGeom>
        </p:spPr>
        <p:txBody>
          <a:bodyPr vert="horz" wrap="square" lIns="0" tIns="0" rIns="0" bIns="0" rtlCol="0">
            <a:spAutoFit/>
          </a:bodyPr>
          <a:lstStyle/>
          <a:p>
            <a:pPr marL="12700">
              <a:lnSpc>
                <a:spcPct val="100000"/>
              </a:lnSpc>
            </a:pPr>
            <a:r>
              <a:rPr lang="en-US" spc="-5" dirty="0"/>
              <a:t>Critical Incidents</a:t>
            </a:r>
            <a:endParaRPr spc="-5"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51</a:t>
            </a:fld>
            <a:endParaRPr dirty="0"/>
          </a:p>
        </p:txBody>
      </p:sp>
      <p:sp>
        <p:nvSpPr>
          <p:cNvPr id="16" name="Rectangle 15">
            <a:extLst>
              <a:ext uri="{FF2B5EF4-FFF2-40B4-BE49-F238E27FC236}">
                <a16:creationId xmlns:a16="http://schemas.microsoft.com/office/drawing/2014/main" id="{4AB17268-62BD-48C0-9744-21E600D37725}"/>
              </a:ext>
            </a:extLst>
          </p:cNvPr>
          <p:cNvSpPr/>
          <p:nvPr/>
        </p:nvSpPr>
        <p:spPr>
          <a:xfrm>
            <a:off x="1038873" y="4932681"/>
            <a:ext cx="3761728" cy="96519"/>
          </a:xfrm>
          <a:prstGeom prst="rect">
            <a:avLst/>
          </a:prstGeom>
          <a:noFill/>
          <a:ln w="12700">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3F6D06E-560D-4F89-8F9B-BE735DD45049}"/>
              </a:ext>
            </a:extLst>
          </p:cNvPr>
          <p:cNvGrpSpPr/>
          <p:nvPr/>
        </p:nvGrpSpPr>
        <p:grpSpPr>
          <a:xfrm>
            <a:off x="659932" y="4748015"/>
            <a:ext cx="259992" cy="369332"/>
            <a:chOff x="262399" y="4342597"/>
            <a:chExt cx="259992" cy="369332"/>
          </a:xfrm>
        </p:grpSpPr>
        <p:sp>
          <p:nvSpPr>
            <p:cNvPr id="25" name="Oval 24">
              <a:extLst>
                <a:ext uri="{FF2B5EF4-FFF2-40B4-BE49-F238E27FC236}">
                  <a16:creationId xmlns:a16="http://schemas.microsoft.com/office/drawing/2014/main" id="{9AB1F90F-43B7-436C-A2E0-8B261EC9C89E}"/>
                </a:ext>
              </a:extLst>
            </p:cNvPr>
            <p:cNvSpPr/>
            <p:nvPr/>
          </p:nvSpPr>
          <p:spPr>
            <a:xfrm>
              <a:off x="291556" y="4417365"/>
              <a:ext cx="230835" cy="230835"/>
            </a:xfrm>
            <a:prstGeom prst="ellipse">
              <a:avLst/>
            </a:prstGeom>
            <a:no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766F51D-81F0-46C2-80F1-CC9AD2CADF85}"/>
                </a:ext>
              </a:extLst>
            </p:cNvPr>
            <p:cNvSpPr txBox="1"/>
            <p:nvPr/>
          </p:nvSpPr>
          <p:spPr>
            <a:xfrm>
              <a:off x="262399" y="4342597"/>
              <a:ext cx="230835" cy="369332"/>
            </a:xfrm>
            <a:prstGeom prst="rect">
              <a:avLst/>
            </a:prstGeom>
            <a:noFill/>
          </p:spPr>
          <p:txBody>
            <a:bodyPr wrap="square" rtlCol="0">
              <a:spAutoFit/>
            </a:bodyPr>
            <a:lstStyle/>
            <a:p>
              <a:r>
                <a:rPr lang="en-US" dirty="0">
                  <a:solidFill>
                    <a:srgbClr val="00AFEF"/>
                  </a:solidFill>
                </a:rPr>
                <a:t>3</a:t>
              </a:r>
            </a:p>
          </p:txBody>
        </p:sp>
      </p:grpSp>
    </p:spTree>
    <p:extLst>
      <p:ext uri="{BB962C8B-B14F-4D97-AF65-F5344CB8AC3E}">
        <p14:creationId xmlns:p14="http://schemas.microsoft.com/office/powerpoint/2010/main" val="3574915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7F4CA-ABDA-483A-BF81-D3EE3EAC208F}"/>
              </a:ext>
            </a:extLst>
          </p:cNvPr>
          <p:cNvPicPr>
            <a:picLocks noChangeAspect="1"/>
          </p:cNvPicPr>
          <p:nvPr/>
        </p:nvPicPr>
        <p:blipFill>
          <a:blip r:embed="rId2"/>
          <a:stretch>
            <a:fillRect/>
          </a:stretch>
        </p:blipFill>
        <p:spPr>
          <a:xfrm>
            <a:off x="457200" y="2286000"/>
            <a:ext cx="8229600" cy="4291076"/>
          </a:xfrm>
          <a:prstGeom prst="rect">
            <a:avLst/>
          </a:prstGeom>
        </p:spPr>
      </p:pic>
      <p:sp>
        <p:nvSpPr>
          <p:cNvPr id="2" name="object 2"/>
          <p:cNvSpPr txBox="1">
            <a:spLocks noGrp="1"/>
          </p:cNvSpPr>
          <p:nvPr>
            <p:ph type="title"/>
          </p:nvPr>
        </p:nvSpPr>
        <p:spPr>
          <a:xfrm>
            <a:off x="1505458" y="322834"/>
            <a:ext cx="3492500" cy="382270"/>
          </a:xfrm>
          <a:prstGeom prst="rect">
            <a:avLst/>
          </a:prstGeom>
        </p:spPr>
        <p:txBody>
          <a:bodyPr vert="horz" wrap="square" lIns="0" tIns="0" rIns="0" bIns="0" rtlCol="0">
            <a:spAutoFit/>
          </a:bodyPr>
          <a:lstStyle/>
          <a:p>
            <a:pPr marL="12700">
              <a:lnSpc>
                <a:spcPct val="100000"/>
              </a:lnSpc>
            </a:pPr>
            <a:r>
              <a:rPr dirty="0"/>
              <a:t>Inadequate Actions</a:t>
            </a:r>
            <a:r>
              <a:rPr spc="-165" dirty="0"/>
              <a:t> </a:t>
            </a:r>
            <a:r>
              <a:rPr dirty="0"/>
              <a:t>Steps</a:t>
            </a:r>
          </a:p>
        </p:txBody>
      </p:sp>
      <p:sp>
        <p:nvSpPr>
          <p:cNvPr id="3" name="object 3"/>
          <p:cNvSpPr txBox="1"/>
          <p:nvPr/>
        </p:nvSpPr>
        <p:spPr>
          <a:xfrm>
            <a:off x="487476" y="1037463"/>
            <a:ext cx="8419465" cy="1077218"/>
          </a:xfrm>
          <a:prstGeom prst="rect">
            <a:avLst/>
          </a:prstGeom>
        </p:spPr>
        <p:txBody>
          <a:bodyPr vert="horz" wrap="square" lIns="0" tIns="0" rIns="0" bIns="0" rtlCol="0">
            <a:spAutoFit/>
          </a:bodyPr>
          <a:lstStyle/>
          <a:p>
            <a:pPr marL="12700" marR="5080">
              <a:lnSpc>
                <a:spcPct val="100000"/>
              </a:lnSpc>
            </a:pPr>
            <a:r>
              <a:rPr sz="1400" dirty="0">
                <a:latin typeface="Arial"/>
                <a:cs typeface="Arial"/>
              </a:rPr>
              <a:t>If the </a:t>
            </a:r>
            <a:r>
              <a:rPr sz="1400" spc="-5" dirty="0">
                <a:latin typeface="Arial"/>
                <a:cs typeface="Arial"/>
              </a:rPr>
              <a:t>follow-up actions </a:t>
            </a:r>
            <a:r>
              <a:rPr sz="1400" dirty="0">
                <a:latin typeface="Arial"/>
                <a:cs typeface="Arial"/>
              </a:rPr>
              <a:t>steps </a:t>
            </a:r>
            <a:r>
              <a:rPr sz="1400" spc="-5" dirty="0">
                <a:latin typeface="Arial"/>
                <a:cs typeface="Arial"/>
              </a:rPr>
              <a:t>require revision </a:t>
            </a:r>
            <a:r>
              <a:rPr sz="1400" dirty="0">
                <a:latin typeface="Arial"/>
                <a:cs typeface="Arial"/>
              </a:rPr>
              <a:t>by the </a:t>
            </a:r>
            <a:r>
              <a:rPr lang="en-US" sz="1400" spc="-25" dirty="0">
                <a:latin typeface="Arial"/>
                <a:cs typeface="Arial"/>
              </a:rPr>
              <a:t>supports broker</a:t>
            </a:r>
            <a:r>
              <a:rPr sz="1400" spc="-25" dirty="0">
                <a:latin typeface="Arial"/>
                <a:cs typeface="Arial"/>
              </a:rPr>
              <a:t>, </a:t>
            </a:r>
            <a:r>
              <a:rPr lang="en-US" sz="1400" spc="-5" dirty="0">
                <a:latin typeface="Arial"/>
                <a:cs typeface="Arial"/>
              </a:rPr>
              <a:t>the clinical manager</a:t>
            </a:r>
            <a:r>
              <a:rPr sz="1400" spc="-5" dirty="0">
                <a:latin typeface="Arial"/>
                <a:cs typeface="Arial"/>
              </a:rPr>
              <a:t> must </a:t>
            </a:r>
            <a:r>
              <a:rPr sz="1400" dirty="0">
                <a:latin typeface="Arial"/>
                <a:cs typeface="Arial"/>
              </a:rPr>
              <a:t>select </a:t>
            </a:r>
            <a:r>
              <a:rPr sz="1400" spc="-5" dirty="0">
                <a:latin typeface="Arial"/>
                <a:cs typeface="Arial"/>
              </a:rPr>
              <a:t>“Not Approved” </a:t>
            </a:r>
            <a:r>
              <a:rPr sz="1400" dirty="0">
                <a:latin typeface="Arial"/>
                <a:cs typeface="Arial"/>
              </a:rPr>
              <a:t>and </a:t>
            </a:r>
            <a:r>
              <a:rPr sz="1400" spc="-5" dirty="0">
                <a:latin typeface="Arial"/>
                <a:cs typeface="Arial"/>
              </a:rPr>
              <a:t>choose  </a:t>
            </a:r>
            <a:r>
              <a:rPr sz="1400" spc="-10" dirty="0">
                <a:latin typeface="Arial"/>
                <a:cs typeface="Arial"/>
              </a:rPr>
              <a:t>“Inadequate</a:t>
            </a:r>
            <a:r>
              <a:rPr sz="1400" spc="-120" dirty="0">
                <a:latin typeface="Arial"/>
                <a:cs typeface="Arial"/>
              </a:rPr>
              <a:t> </a:t>
            </a:r>
            <a:r>
              <a:rPr sz="1400" spc="-5" dirty="0">
                <a:latin typeface="Arial"/>
                <a:cs typeface="Arial"/>
              </a:rPr>
              <a:t>Action</a:t>
            </a:r>
            <a:r>
              <a:rPr sz="1400" spc="-45" dirty="0">
                <a:latin typeface="Arial"/>
                <a:cs typeface="Arial"/>
              </a:rPr>
              <a:t> </a:t>
            </a:r>
            <a:r>
              <a:rPr sz="1400" dirty="0">
                <a:latin typeface="Arial"/>
                <a:cs typeface="Arial"/>
              </a:rPr>
              <a:t>Steps”</a:t>
            </a:r>
            <a:r>
              <a:rPr sz="1400" spc="-25" dirty="0">
                <a:latin typeface="Arial"/>
                <a:cs typeface="Arial"/>
              </a:rPr>
              <a:t> </a:t>
            </a:r>
            <a:r>
              <a:rPr sz="1400" dirty="0">
                <a:latin typeface="Arial"/>
                <a:cs typeface="Arial"/>
              </a:rPr>
              <a:t>as</a:t>
            </a:r>
            <a:r>
              <a:rPr sz="1400" spc="-10" dirty="0">
                <a:latin typeface="Arial"/>
                <a:cs typeface="Arial"/>
              </a:rPr>
              <a:t> </a:t>
            </a:r>
            <a:r>
              <a:rPr sz="1400" dirty="0">
                <a:latin typeface="Arial"/>
                <a:cs typeface="Arial"/>
              </a:rPr>
              <a:t>the</a:t>
            </a:r>
            <a:r>
              <a:rPr sz="1400" spc="-10" dirty="0">
                <a:latin typeface="Arial"/>
                <a:cs typeface="Arial"/>
              </a:rPr>
              <a:t> </a:t>
            </a:r>
            <a:r>
              <a:rPr sz="1400" spc="-5" dirty="0">
                <a:latin typeface="Arial"/>
                <a:cs typeface="Arial"/>
              </a:rPr>
              <a:t>primary</a:t>
            </a:r>
            <a:r>
              <a:rPr sz="1400" spc="-45" dirty="0">
                <a:latin typeface="Arial"/>
                <a:cs typeface="Arial"/>
              </a:rPr>
              <a:t> </a:t>
            </a:r>
            <a:r>
              <a:rPr sz="1400" spc="-5" dirty="0">
                <a:latin typeface="Arial"/>
                <a:cs typeface="Arial"/>
              </a:rPr>
              <a:t>reason</a:t>
            </a:r>
            <a:r>
              <a:rPr sz="1400" spc="-45" dirty="0">
                <a:latin typeface="Arial"/>
                <a:cs typeface="Arial"/>
              </a:rPr>
              <a:t> </a:t>
            </a:r>
            <a:r>
              <a:rPr sz="1400" dirty="0">
                <a:latin typeface="Arial"/>
                <a:cs typeface="Arial"/>
              </a:rPr>
              <a:t>for</a:t>
            </a:r>
            <a:r>
              <a:rPr sz="1400" spc="-25" dirty="0">
                <a:latin typeface="Arial"/>
                <a:cs typeface="Arial"/>
              </a:rPr>
              <a:t> </a:t>
            </a:r>
            <a:r>
              <a:rPr sz="1400" spc="-10" dirty="0">
                <a:latin typeface="Arial"/>
                <a:cs typeface="Arial"/>
              </a:rPr>
              <a:t>non-approval.</a:t>
            </a:r>
            <a:r>
              <a:rPr sz="1400" spc="-114" dirty="0">
                <a:latin typeface="Arial"/>
                <a:cs typeface="Arial"/>
              </a:rPr>
              <a:t> </a:t>
            </a:r>
            <a:r>
              <a:rPr sz="1400" dirty="0">
                <a:latin typeface="Arial"/>
                <a:cs typeface="Arial"/>
              </a:rPr>
              <a:t>Any</a:t>
            </a:r>
            <a:r>
              <a:rPr sz="1400" spc="-10" dirty="0">
                <a:latin typeface="Arial"/>
                <a:cs typeface="Arial"/>
              </a:rPr>
              <a:t> </a:t>
            </a:r>
            <a:r>
              <a:rPr sz="1400" spc="-5" dirty="0">
                <a:latin typeface="Arial"/>
                <a:cs typeface="Arial"/>
              </a:rPr>
              <a:t>information</a:t>
            </a:r>
            <a:r>
              <a:rPr sz="1400" spc="-50" dirty="0">
                <a:latin typeface="Arial"/>
                <a:cs typeface="Arial"/>
              </a:rPr>
              <a:t> </a:t>
            </a:r>
            <a:r>
              <a:rPr sz="1400" spc="-5" dirty="0">
                <a:latin typeface="Arial"/>
                <a:cs typeface="Arial"/>
              </a:rPr>
              <a:t>regarding</a:t>
            </a:r>
            <a:r>
              <a:rPr sz="1400" spc="-50" dirty="0">
                <a:latin typeface="Arial"/>
                <a:cs typeface="Arial"/>
              </a:rPr>
              <a:t> </a:t>
            </a:r>
            <a:r>
              <a:rPr sz="1400" spc="-15" dirty="0">
                <a:latin typeface="Arial"/>
                <a:cs typeface="Arial"/>
              </a:rPr>
              <a:t>why</a:t>
            </a:r>
            <a:r>
              <a:rPr sz="1400" spc="10" dirty="0">
                <a:latin typeface="Arial"/>
                <a:cs typeface="Arial"/>
              </a:rPr>
              <a:t> </a:t>
            </a:r>
            <a:r>
              <a:rPr sz="1400" dirty="0">
                <a:latin typeface="Arial"/>
                <a:cs typeface="Arial"/>
              </a:rPr>
              <a:t>the</a:t>
            </a:r>
            <a:r>
              <a:rPr sz="1400" spc="-25" dirty="0">
                <a:latin typeface="Arial"/>
                <a:cs typeface="Arial"/>
              </a:rPr>
              <a:t> </a:t>
            </a:r>
            <a:r>
              <a:rPr sz="1400" spc="-5" dirty="0">
                <a:latin typeface="Arial"/>
                <a:cs typeface="Arial"/>
              </a:rPr>
              <a:t>action  </a:t>
            </a:r>
            <a:r>
              <a:rPr sz="1400" dirty="0">
                <a:latin typeface="Arial"/>
                <a:cs typeface="Arial"/>
              </a:rPr>
              <a:t>steps </a:t>
            </a:r>
            <a:r>
              <a:rPr sz="1400" spc="-15" dirty="0">
                <a:latin typeface="Arial"/>
                <a:cs typeface="Arial"/>
              </a:rPr>
              <a:t>were </a:t>
            </a:r>
            <a:r>
              <a:rPr sz="1400" spc="-5" dirty="0">
                <a:latin typeface="Arial"/>
                <a:cs typeface="Arial"/>
              </a:rPr>
              <a:t>inadequate </a:t>
            </a:r>
            <a:r>
              <a:rPr sz="1400" dirty="0">
                <a:latin typeface="Arial"/>
                <a:cs typeface="Arial"/>
              </a:rPr>
              <a:t>must be </a:t>
            </a:r>
            <a:r>
              <a:rPr sz="1400" spc="-5" dirty="0">
                <a:latin typeface="Arial"/>
                <a:cs typeface="Arial"/>
              </a:rPr>
              <a:t>entered </a:t>
            </a:r>
            <a:r>
              <a:rPr sz="1400" dirty="0">
                <a:latin typeface="Arial"/>
                <a:cs typeface="Arial"/>
              </a:rPr>
              <a:t>in the Comments / </a:t>
            </a:r>
            <a:r>
              <a:rPr sz="1400" spc="-10" dirty="0">
                <a:latin typeface="Arial"/>
                <a:cs typeface="Arial"/>
              </a:rPr>
              <a:t>Recommendations </a:t>
            </a:r>
            <a:r>
              <a:rPr sz="1400" spc="-5" dirty="0">
                <a:latin typeface="Arial"/>
                <a:cs typeface="Arial"/>
              </a:rPr>
              <a:t>text </a:t>
            </a:r>
            <a:r>
              <a:rPr sz="1400" dirty="0">
                <a:latin typeface="Arial"/>
                <a:cs typeface="Arial"/>
              </a:rPr>
              <a:t>box for the </a:t>
            </a:r>
            <a:r>
              <a:rPr lang="en-US" sz="1400" spc="-5" dirty="0">
                <a:latin typeface="Arial"/>
                <a:cs typeface="Arial"/>
              </a:rPr>
              <a:t>supports broker</a:t>
            </a:r>
            <a:r>
              <a:rPr sz="1400" spc="-5" dirty="0">
                <a:latin typeface="Arial"/>
                <a:cs typeface="Arial"/>
              </a:rPr>
              <a:t> </a:t>
            </a:r>
            <a:r>
              <a:rPr sz="1400" dirty="0">
                <a:latin typeface="Arial"/>
                <a:cs typeface="Arial"/>
              </a:rPr>
              <a:t>to  </a:t>
            </a:r>
            <a:r>
              <a:rPr sz="1400" spc="-5" dirty="0">
                <a:latin typeface="Arial"/>
                <a:cs typeface="Arial"/>
              </a:rPr>
              <a:t>edit</a:t>
            </a:r>
            <a:r>
              <a:rPr sz="1400" spc="-85" dirty="0">
                <a:latin typeface="Arial"/>
                <a:cs typeface="Arial"/>
              </a:rPr>
              <a:t> </a:t>
            </a:r>
            <a:r>
              <a:rPr sz="1400" spc="-25" dirty="0">
                <a:latin typeface="Arial"/>
                <a:cs typeface="Arial"/>
              </a:rPr>
              <a:t>accordingly.</a:t>
            </a:r>
            <a:r>
              <a:rPr sz="1400" spc="-85" dirty="0">
                <a:latin typeface="Arial"/>
                <a:cs typeface="Arial"/>
              </a:rPr>
              <a:t> </a:t>
            </a:r>
            <a:r>
              <a:rPr sz="1400" spc="-10" dirty="0">
                <a:latin typeface="Arial"/>
                <a:cs typeface="Arial"/>
              </a:rPr>
              <a:t>The</a:t>
            </a:r>
            <a:r>
              <a:rPr sz="1400" spc="-55" dirty="0">
                <a:latin typeface="Arial"/>
                <a:cs typeface="Arial"/>
              </a:rPr>
              <a:t> </a:t>
            </a:r>
            <a:r>
              <a:rPr sz="1400" spc="-15" dirty="0">
                <a:latin typeface="Arial"/>
                <a:cs typeface="Arial"/>
              </a:rPr>
              <a:t>incident</a:t>
            </a:r>
            <a:r>
              <a:rPr sz="1400" spc="-75" dirty="0">
                <a:latin typeface="Arial"/>
                <a:cs typeface="Arial"/>
              </a:rPr>
              <a:t> </a:t>
            </a:r>
            <a:r>
              <a:rPr sz="1400" spc="-15" dirty="0">
                <a:latin typeface="Arial"/>
                <a:cs typeface="Arial"/>
              </a:rPr>
              <a:t>report</a:t>
            </a:r>
            <a:r>
              <a:rPr sz="1400" spc="-75" dirty="0">
                <a:latin typeface="Arial"/>
                <a:cs typeface="Arial"/>
              </a:rPr>
              <a:t> </a:t>
            </a:r>
            <a:r>
              <a:rPr sz="1400" spc="-15" dirty="0">
                <a:latin typeface="Arial"/>
                <a:cs typeface="Arial"/>
              </a:rPr>
              <a:t>will</a:t>
            </a:r>
            <a:r>
              <a:rPr sz="1400" spc="-20" dirty="0">
                <a:latin typeface="Arial"/>
                <a:cs typeface="Arial"/>
              </a:rPr>
              <a:t> </a:t>
            </a:r>
            <a:r>
              <a:rPr sz="1400" spc="-10" dirty="0">
                <a:latin typeface="Arial"/>
                <a:cs typeface="Arial"/>
              </a:rPr>
              <a:t>need</a:t>
            </a:r>
            <a:r>
              <a:rPr sz="1400" spc="-70" dirty="0">
                <a:latin typeface="Arial"/>
                <a:cs typeface="Arial"/>
              </a:rPr>
              <a:t> </a:t>
            </a:r>
            <a:r>
              <a:rPr sz="1400" spc="-5" dirty="0">
                <a:latin typeface="Arial"/>
                <a:cs typeface="Arial"/>
              </a:rPr>
              <a:t>to</a:t>
            </a:r>
            <a:r>
              <a:rPr sz="1400" spc="-55" dirty="0">
                <a:latin typeface="Arial"/>
                <a:cs typeface="Arial"/>
              </a:rPr>
              <a:t> </a:t>
            </a:r>
            <a:r>
              <a:rPr sz="1400" spc="-10" dirty="0">
                <a:latin typeface="Arial"/>
                <a:cs typeface="Arial"/>
              </a:rPr>
              <a:t>be</a:t>
            </a:r>
            <a:r>
              <a:rPr sz="1400" spc="-45" dirty="0">
                <a:latin typeface="Arial"/>
                <a:cs typeface="Arial"/>
              </a:rPr>
              <a:t> </a:t>
            </a:r>
            <a:r>
              <a:rPr sz="1400" spc="-15" dirty="0">
                <a:latin typeface="Arial"/>
                <a:cs typeface="Arial"/>
              </a:rPr>
              <a:t>re-submitted</a:t>
            </a:r>
            <a:r>
              <a:rPr sz="1400" spc="-80" dirty="0">
                <a:latin typeface="Arial"/>
                <a:cs typeface="Arial"/>
              </a:rPr>
              <a:t> </a:t>
            </a:r>
            <a:r>
              <a:rPr sz="1400" spc="-10" dirty="0">
                <a:latin typeface="Arial"/>
                <a:cs typeface="Arial"/>
              </a:rPr>
              <a:t>once</a:t>
            </a:r>
            <a:r>
              <a:rPr sz="1400" spc="-70" dirty="0">
                <a:latin typeface="Arial"/>
                <a:cs typeface="Arial"/>
              </a:rPr>
              <a:t> </a:t>
            </a:r>
            <a:r>
              <a:rPr sz="1400" spc="-10" dirty="0">
                <a:latin typeface="Arial"/>
                <a:cs typeface="Arial"/>
              </a:rPr>
              <a:t>the</a:t>
            </a:r>
            <a:r>
              <a:rPr sz="1400" spc="-55" dirty="0">
                <a:latin typeface="Arial"/>
                <a:cs typeface="Arial"/>
              </a:rPr>
              <a:t> </a:t>
            </a:r>
            <a:r>
              <a:rPr sz="1400" spc="-15" dirty="0">
                <a:latin typeface="Arial"/>
                <a:cs typeface="Arial"/>
              </a:rPr>
              <a:t>action</a:t>
            </a:r>
            <a:r>
              <a:rPr sz="1400" spc="-70" dirty="0">
                <a:latin typeface="Arial"/>
                <a:cs typeface="Arial"/>
              </a:rPr>
              <a:t> </a:t>
            </a:r>
            <a:r>
              <a:rPr sz="1400" spc="-10" dirty="0">
                <a:latin typeface="Arial"/>
                <a:cs typeface="Arial"/>
              </a:rPr>
              <a:t>steps</a:t>
            </a:r>
            <a:r>
              <a:rPr sz="1400" spc="-75" dirty="0">
                <a:latin typeface="Arial"/>
                <a:cs typeface="Arial"/>
              </a:rPr>
              <a:t> </a:t>
            </a:r>
            <a:r>
              <a:rPr sz="1400" spc="-10" dirty="0">
                <a:latin typeface="Arial"/>
                <a:cs typeface="Arial"/>
              </a:rPr>
              <a:t>are</a:t>
            </a:r>
            <a:r>
              <a:rPr sz="1400" spc="-55" dirty="0">
                <a:latin typeface="Arial"/>
                <a:cs typeface="Arial"/>
              </a:rPr>
              <a:t> </a:t>
            </a:r>
            <a:r>
              <a:rPr sz="1400" spc="-15" dirty="0">
                <a:latin typeface="Arial"/>
                <a:cs typeface="Arial"/>
              </a:rPr>
              <a:t>updated.</a:t>
            </a:r>
            <a:endParaRPr sz="1400" dirty="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52</a:t>
            </a:fld>
            <a:endParaRPr dirty="0"/>
          </a:p>
        </p:txBody>
      </p:sp>
      <p:sp>
        <p:nvSpPr>
          <p:cNvPr id="6" name="object 6"/>
          <p:cNvSpPr/>
          <p:nvPr/>
        </p:nvSpPr>
        <p:spPr>
          <a:xfrm>
            <a:off x="3448164" y="5033961"/>
            <a:ext cx="1767332" cy="254635"/>
          </a:xfrm>
          <a:custGeom>
            <a:avLst/>
            <a:gdLst/>
            <a:ahLst/>
            <a:cxnLst/>
            <a:rect l="l" t="t" r="r" b="b"/>
            <a:pathLst>
              <a:path w="1584960" h="254635">
                <a:moveTo>
                  <a:pt x="0" y="254127"/>
                </a:moveTo>
                <a:lnTo>
                  <a:pt x="1584960" y="254127"/>
                </a:lnTo>
                <a:lnTo>
                  <a:pt x="1584960" y="0"/>
                </a:lnTo>
                <a:lnTo>
                  <a:pt x="0" y="0"/>
                </a:lnTo>
                <a:lnTo>
                  <a:pt x="0" y="254127"/>
                </a:lnTo>
                <a:close/>
              </a:path>
            </a:pathLst>
          </a:custGeom>
          <a:ln w="19812">
            <a:solidFill>
              <a:srgbClr val="00AFEF"/>
            </a:solidFill>
          </a:ln>
        </p:spPr>
        <p:txBody>
          <a:bodyPr wrap="square" lIns="0" tIns="0" rIns="0" bIns="0" rtlCol="0"/>
          <a:lstStyle/>
          <a:p>
            <a:endParaRPr/>
          </a:p>
        </p:txBody>
      </p:sp>
      <p:sp>
        <p:nvSpPr>
          <p:cNvPr id="7" name="object 7"/>
          <p:cNvSpPr/>
          <p:nvPr/>
        </p:nvSpPr>
        <p:spPr>
          <a:xfrm>
            <a:off x="3458324" y="4780279"/>
            <a:ext cx="1767332" cy="137635"/>
          </a:xfrm>
          <a:custGeom>
            <a:avLst/>
            <a:gdLst/>
            <a:ahLst/>
            <a:cxnLst/>
            <a:rect l="l" t="t" r="r" b="b"/>
            <a:pathLst>
              <a:path w="1949450" h="155575">
                <a:moveTo>
                  <a:pt x="0" y="155067"/>
                </a:moveTo>
                <a:lnTo>
                  <a:pt x="1948941" y="155067"/>
                </a:lnTo>
                <a:lnTo>
                  <a:pt x="1948941" y="0"/>
                </a:lnTo>
                <a:lnTo>
                  <a:pt x="0" y="0"/>
                </a:lnTo>
                <a:lnTo>
                  <a:pt x="0" y="155067"/>
                </a:lnTo>
                <a:close/>
              </a:path>
            </a:pathLst>
          </a:custGeom>
          <a:ln w="19812">
            <a:solidFill>
              <a:srgbClr val="00AFEF"/>
            </a:solidFill>
          </a:ln>
        </p:spPr>
        <p:txBody>
          <a:bodyPr wrap="square" lIns="0" tIns="0" rIns="0" bIns="0" rtlCol="0"/>
          <a:lstStyle/>
          <a:p>
            <a:endParaRPr dirty="0"/>
          </a:p>
        </p:txBody>
      </p:sp>
      <p:sp>
        <p:nvSpPr>
          <p:cNvPr id="8" name="object 8"/>
          <p:cNvSpPr/>
          <p:nvPr/>
        </p:nvSpPr>
        <p:spPr>
          <a:xfrm>
            <a:off x="487476" y="5288596"/>
            <a:ext cx="4728020" cy="1036004"/>
          </a:xfrm>
          <a:custGeom>
            <a:avLst/>
            <a:gdLst/>
            <a:ahLst/>
            <a:cxnLst/>
            <a:rect l="l" t="t" r="r" b="b"/>
            <a:pathLst>
              <a:path w="5005070" h="1171575">
                <a:moveTo>
                  <a:pt x="0" y="1171447"/>
                </a:moveTo>
                <a:lnTo>
                  <a:pt x="5004562" y="1171447"/>
                </a:lnTo>
                <a:lnTo>
                  <a:pt x="5004562" y="0"/>
                </a:lnTo>
                <a:lnTo>
                  <a:pt x="0" y="0"/>
                </a:lnTo>
                <a:lnTo>
                  <a:pt x="0" y="1171447"/>
                </a:lnTo>
                <a:close/>
              </a:path>
            </a:pathLst>
          </a:custGeom>
          <a:ln w="19811">
            <a:solidFill>
              <a:srgbClr val="00AFEF"/>
            </a:solidFill>
          </a:ln>
        </p:spPr>
        <p:txBody>
          <a:bodyPr wrap="square" lIns="0" tIns="0" rIns="0" bIns="0" rtlCol="0"/>
          <a:lstStyle/>
          <a:p>
            <a:endParaRPr/>
          </a:p>
        </p:txBody>
      </p:sp>
      <p:grpSp>
        <p:nvGrpSpPr>
          <p:cNvPr id="5" name="Group 4">
            <a:extLst>
              <a:ext uri="{FF2B5EF4-FFF2-40B4-BE49-F238E27FC236}">
                <a16:creationId xmlns:a16="http://schemas.microsoft.com/office/drawing/2014/main" id="{DE7DA5D7-EE3D-45AC-B450-E64E2EAA281E}"/>
              </a:ext>
            </a:extLst>
          </p:cNvPr>
          <p:cNvGrpSpPr/>
          <p:nvPr/>
        </p:nvGrpSpPr>
        <p:grpSpPr>
          <a:xfrm>
            <a:off x="2514600" y="5451906"/>
            <a:ext cx="2600497" cy="788796"/>
            <a:chOff x="2469204" y="5377084"/>
            <a:chExt cx="2600497" cy="788796"/>
          </a:xfrm>
        </p:grpSpPr>
        <p:sp>
          <p:nvSpPr>
            <p:cNvPr id="23" name="Speech Bubble: Rectangle with Corners Rounded 22">
              <a:extLst>
                <a:ext uri="{FF2B5EF4-FFF2-40B4-BE49-F238E27FC236}">
                  <a16:creationId xmlns:a16="http://schemas.microsoft.com/office/drawing/2014/main" id="{0F17E1A6-388F-4571-A6AE-255A72128930}"/>
                </a:ext>
              </a:extLst>
            </p:cNvPr>
            <p:cNvSpPr/>
            <p:nvPr/>
          </p:nvSpPr>
          <p:spPr>
            <a:xfrm rot="5400000">
              <a:off x="3375055" y="4471233"/>
              <a:ext cx="788796" cy="2600497"/>
            </a:xfrm>
            <a:prstGeom prst="wedgeRoundRectCallout">
              <a:avLst>
                <a:gd name="adj1" fmla="val -46115"/>
                <a:gd name="adj2" fmla="val 61792"/>
                <a:gd name="adj3" fmla="val 16667"/>
              </a:avLst>
            </a:prstGeom>
            <a:solidFill>
              <a:srgbClr val="F8FD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12"/>
            <p:cNvSpPr txBox="1"/>
            <p:nvPr/>
          </p:nvSpPr>
          <p:spPr>
            <a:xfrm>
              <a:off x="2567652" y="5402150"/>
              <a:ext cx="2403601" cy="738664"/>
            </a:xfrm>
            <a:prstGeom prst="rect">
              <a:avLst/>
            </a:prstGeom>
          </p:spPr>
          <p:txBody>
            <a:bodyPr vert="horz" wrap="square" lIns="0" tIns="0" rIns="0" bIns="0" rtlCol="0">
              <a:spAutoFit/>
            </a:bodyPr>
            <a:lstStyle/>
            <a:p>
              <a:pPr marL="12700" marR="5080">
                <a:lnSpc>
                  <a:spcPct val="100000"/>
                </a:lnSpc>
              </a:pPr>
              <a:r>
                <a:rPr sz="800" spc="-5" dirty="0">
                  <a:latin typeface="Verdana"/>
                  <a:cs typeface="Verdana"/>
                </a:rPr>
                <a:t>Enter information </a:t>
              </a:r>
              <a:r>
                <a:rPr sz="800" dirty="0">
                  <a:latin typeface="Verdana"/>
                  <a:cs typeface="Verdana"/>
                </a:rPr>
                <a:t>about specific reasons </a:t>
              </a:r>
              <a:r>
                <a:rPr sz="800" spc="-5" dirty="0">
                  <a:latin typeface="Verdana"/>
                  <a:cs typeface="Verdana"/>
                </a:rPr>
                <a:t>why it is </a:t>
              </a:r>
              <a:r>
                <a:rPr sz="800" dirty="0">
                  <a:latin typeface="Verdana"/>
                  <a:cs typeface="Verdana"/>
                </a:rPr>
                <a:t>not approved, </a:t>
              </a:r>
              <a:r>
                <a:rPr sz="800" spc="-5" dirty="0">
                  <a:latin typeface="Verdana"/>
                  <a:cs typeface="Verdana"/>
                </a:rPr>
                <a:t>indicating to the </a:t>
              </a:r>
              <a:r>
                <a:rPr sz="800" dirty="0">
                  <a:latin typeface="Verdana"/>
                  <a:cs typeface="Verdana"/>
                </a:rPr>
                <a:t>provider </a:t>
              </a:r>
              <a:r>
                <a:rPr sz="800" spc="-5" dirty="0">
                  <a:latin typeface="Verdana"/>
                  <a:cs typeface="Verdana"/>
                </a:rPr>
                <a:t>what</a:t>
              </a:r>
              <a:r>
                <a:rPr sz="800" spc="-85" dirty="0">
                  <a:latin typeface="Verdana"/>
                  <a:cs typeface="Verdana"/>
                </a:rPr>
                <a:t> </a:t>
              </a:r>
              <a:r>
                <a:rPr sz="800" spc="-5" dirty="0">
                  <a:latin typeface="Verdana"/>
                  <a:cs typeface="Verdana"/>
                </a:rPr>
                <a:t>they should </a:t>
              </a:r>
              <a:r>
                <a:rPr sz="800" dirty="0">
                  <a:latin typeface="Verdana"/>
                  <a:cs typeface="Verdana"/>
                </a:rPr>
                <a:t>do </a:t>
              </a:r>
              <a:r>
                <a:rPr sz="800" spc="-5" dirty="0">
                  <a:latin typeface="Verdana"/>
                  <a:cs typeface="Verdana"/>
                </a:rPr>
                <a:t>to re-finalize the </a:t>
              </a:r>
              <a:r>
                <a:rPr sz="800" dirty="0">
                  <a:latin typeface="Verdana"/>
                  <a:cs typeface="Verdana"/>
                </a:rPr>
                <a:t>report,  </a:t>
              </a:r>
              <a:r>
                <a:rPr sz="800" spc="-5" dirty="0">
                  <a:latin typeface="Verdana"/>
                  <a:cs typeface="Verdana"/>
                </a:rPr>
                <a:t>which </a:t>
              </a:r>
              <a:r>
                <a:rPr sz="800" dirty="0">
                  <a:latin typeface="Verdana"/>
                  <a:cs typeface="Verdana"/>
                </a:rPr>
                <a:t>may </a:t>
              </a:r>
              <a:r>
                <a:rPr sz="800" spc="-5" dirty="0">
                  <a:latin typeface="Verdana"/>
                  <a:cs typeface="Verdana"/>
                </a:rPr>
                <a:t>include instruction to</a:t>
              </a:r>
              <a:r>
                <a:rPr lang="en-US" sz="800" spc="-5" dirty="0">
                  <a:latin typeface="Verdana"/>
                  <a:cs typeface="Verdana"/>
                </a:rPr>
                <a:t> </a:t>
              </a:r>
              <a:r>
                <a:rPr sz="800" dirty="0">
                  <a:latin typeface="Verdana"/>
                  <a:cs typeface="Verdana"/>
                </a:rPr>
                <a:t>add/delete/edit </a:t>
              </a:r>
              <a:r>
                <a:rPr sz="800" spc="-5" dirty="0">
                  <a:latin typeface="Verdana"/>
                  <a:cs typeface="Verdana"/>
                </a:rPr>
                <a:t>action</a:t>
              </a:r>
              <a:r>
                <a:rPr sz="800" spc="-200" dirty="0">
                  <a:latin typeface="Verdana"/>
                  <a:cs typeface="Verdana"/>
                </a:rPr>
                <a:t> </a:t>
              </a:r>
              <a:r>
                <a:rPr sz="800" dirty="0">
                  <a:latin typeface="Verdana"/>
                  <a:cs typeface="Verdana"/>
                </a:rPr>
                <a:t>steps</a:t>
              </a:r>
              <a:r>
                <a:rPr lang="en-US" sz="800" dirty="0">
                  <a:latin typeface="Verdana"/>
                  <a:cs typeface="Verdana"/>
                </a:rPr>
                <a:t> </a:t>
              </a:r>
              <a:r>
                <a:rPr sz="800" dirty="0">
                  <a:latin typeface="Verdana"/>
                  <a:cs typeface="Verdana"/>
                </a:rPr>
                <a:t>or other</a:t>
              </a:r>
              <a:r>
                <a:rPr sz="800" spc="-135" dirty="0">
                  <a:latin typeface="Verdana"/>
                  <a:cs typeface="Verdana"/>
                </a:rPr>
                <a:t> </a:t>
              </a:r>
              <a:r>
                <a:rPr sz="800" spc="-5" dirty="0">
                  <a:latin typeface="Verdana"/>
                  <a:cs typeface="Verdana"/>
                </a:rPr>
                <a:t>information.</a:t>
              </a:r>
              <a:endParaRPr sz="800" dirty="0">
                <a:latin typeface="Verdana"/>
                <a:cs typeface="Verdana"/>
              </a:endParaRPr>
            </a:p>
          </p:txBody>
        </p:sp>
      </p:grpSp>
      <p:grpSp>
        <p:nvGrpSpPr>
          <p:cNvPr id="17" name="Group 16">
            <a:extLst>
              <a:ext uri="{FF2B5EF4-FFF2-40B4-BE49-F238E27FC236}">
                <a16:creationId xmlns:a16="http://schemas.microsoft.com/office/drawing/2014/main" id="{0F44791C-6629-4255-856F-2E53420FC8FE}"/>
              </a:ext>
            </a:extLst>
          </p:cNvPr>
          <p:cNvGrpSpPr/>
          <p:nvPr/>
        </p:nvGrpSpPr>
        <p:grpSpPr>
          <a:xfrm>
            <a:off x="5410200" y="4451780"/>
            <a:ext cx="259992" cy="369332"/>
            <a:chOff x="262399" y="4342597"/>
            <a:chExt cx="259992" cy="369332"/>
          </a:xfrm>
        </p:grpSpPr>
        <p:sp>
          <p:nvSpPr>
            <p:cNvPr id="18" name="Oval 17">
              <a:extLst>
                <a:ext uri="{FF2B5EF4-FFF2-40B4-BE49-F238E27FC236}">
                  <a16:creationId xmlns:a16="http://schemas.microsoft.com/office/drawing/2014/main" id="{AD622FE2-3012-441D-95B2-AAF3FDC9F56B}"/>
                </a:ext>
              </a:extLst>
            </p:cNvPr>
            <p:cNvSpPr/>
            <p:nvPr/>
          </p:nvSpPr>
          <p:spPr>
            <a:xfrm>
              <a:off x="291556" y="4417365"/>
              <a:ext cx="230835" cy="230835"/>
            </a:xfrm>
            <a:prstGeom prst="ellipse">
              <a:avLst/>
            </a:prstGeom>
            <a:noFill/>
            <a:ln>
              <a:solidFill>
                <a:srgbClr val="00A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77B5B9-2044-494D-826A-5E7C9B1EF089}"/>
                </a:ext>
              </a:extLst>
            </p:cNvPr>
            <p:cNvSpPr txBox="1"/>
            <p:nvPr/>
          </p:nvSpPr>
          <p:spPr>
            <a:xfrm>
              <a:off x="262399" y="4342597"/>
              <a:ext cx="230835" cy="369332"/>
            </a:xfrm>
            <a:prstGeom prst="rect">
              <a:avLst/>
            </a:prstGeom>
            <a:noFill/>
          </p:spPr>
          <p:txBody>
            <a:bodyPr wrap="square" rtlCol="0">
              <a:spAutoFit/>
            </a:bodyPr>
            <a:lstStyle/>
            <a:p>
              <a:r>
                <a:rPr lang="en-US" dirty="0">
                  <a:solidFill>
                    <a:srgbClr val="00AFEF"/>
                  </a:solidFill>
                </a:rPr>
                <a:t>4</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6200"/>
            <a:ext cx="4831080" cy="751488"/>
          </a:xfrm>
          <a:prstGeom prst="rect">
            <a:avLst/>
          </a:prstGeom>
        </p:spPr>
        <p:txBody>
          <a:bodyPr vert="horz" wrap="square" lIns="0" tIns="12700" rIns="0" bIns="0" rtlCol="0">
            <a:spAutoFit/>
          </a:bodyPr>
          <a:lstStyle/>
          <a:p>
            <a:pPr marL="12700">
              <a:lnSpc>
                <a:spcPct val="100000"/>
              </a:lnSpc>
              <a:spcBef>
                <a:spcPts val="100"/>
              </a:spcBef>
            </a:pPr>
            <a:r>
              <a:rPr spc="-5" dirty="0"/>
              <a:t>Key Points for Area </a:t>
            </a:r>
            <a:r>
              <a:rPr dirty="0"/>
              <a:t>Office </a:t>
            </a:r>
            <a:r>
              <a:rPr spc="-20" dirty="0"/>
              <a:t>Management</a:t>
            </a:r>
            <a:r>
              <a:rPr spc="-60" dirty="0"/>
              <a:t> </a:t>
            </a:r>
            <a:r>
              <a:rPr spc="-20" dirty="0"/>
              <a:t>Review</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53</a:t>
            </a:fld>
            <a:endParaRPr dirty="0"/>
          </a:p>
        </p:txBody>
      </p:sp>
      <p:sp>
        <p:nvSpPr>
          <p:cNvPr id="3" name="object 3"/>
          <p:cNvSpPr txBox="1"/>
          <p:nvPr/>
        </p:nvSpPr>
        <p:spPr>
          <a:xfrm>
            <a:off x="345135" y="1445107"/>
            <a:ext cx="8301990" cy="5039072"/>
          </a:xfrm>
          <a:prstGeom prst="rect">
            <a:avLst/>
          </a:prstGeom>
        </p:spPr>
        <p:txBody>
          <a:bodyPr vert="horz" wrap="square" lIns="0" tIns="50800" rIns="0" bIns="0" rtlCol="0">
            <a:spAutoFit/>
          </a:bodyPr>
          <a:lstStyle/>
          <a:p>
            <a:pPr marL="12700">
              <a:lnSpc>
                <a:spcPct val="100000"/>
              </a:lnSpc>
              <a:spcBef>
                <a:spcPts val="400"/>
              </a:spcBef>
            </a:pPr>
            <a:r>
              <a:rPr sz="1600" b="1" u="heavy" dirty="0">
                <a:uFill>
                  <a:solidFill>
                    <a:srgbClr val="000000"/>
                  </a:solidFill>
                </a:uFill>
                <a:latin typeface="Arial"/>
                <a:cs typeface="Arial"/>
              </a:rPr>
              <a:t>Area Office Management Review:</a:t>
            </a:r>
            <a:endParaRPr sz="1600" dirty="0">
              <a:latin typeface="Arial"/>
              <a:cs typeface="Arial"/>
            </a:endParaRPr>
          </a:p>
          <a:p>
            <a:pPr marL="356870">
              <a:lnSpc>
                <a:spcPct val="100000"/>
              </a:lnSpc>
              <a:spcBef>
                <a:spcPts val="300"/>
              </a:spcBef>
            </a:pPr>
            <a:r>
              <a:rPr sz="1600" b="1" i="1" dirty="0">
                <a:latin typeface="Arial"/>
                <a:cs typeface="Arial"/>
              </a:rPr>
              <a:t>Disapproval</a:t>
            </a:r>
            <a:endParaRPr sz="1600" dirty="0">
              <a:latin typeface="Arial"/>
              <a:cs typeface="Arial"/>
            </a:endParaRPr>
          </a:p>
          <a:p>
            <a:pPr marL="243840" indent="-231140">
              <a:lnSpc>
                <a:spcPct val="100000"/>
              </a:lnSpc>
              <a:spcBef>
                <a:spcPts val="300"/>
              </a:spcBef>
              <a:buChar char="•"/>
              <a:tabLst>
                <a:tab pos="243840" algn="l"/>
                <a:tab pos="244475" algn="l"/>
              </a:tabLst>
            </a:pPr>
            <a:r>
              <a:rPr sz="1600" dirty="0">
                <a:latin typeface="Arial"/>
                <a:cs typeface="Arial"/>
              </a:rPr>
              <a:t>If not approved, the reason for disapproval must be entered.</a:t>
            </a:r>
          </a:p>
          <a:p>
            <a:pPr marL="243840" indent="-231140">
              <a:lnSpc>
                <a:spcPct val="100000"/>
              </a:lnSpc>
              <a:spcBef>
                <a:spcPts val="300"/>
              </a:spcBef>
              <a:buChar char="•"/>
              <a:tabLst>
                <a:tab pos="243840" algn="l"/>
                <a:tab pos="244475" algn="l"/>
              </a:tabLst>
            </a:pPr>
            <a:r>
              <a:rPr sz="1600" dirty="0">
                <a:latin typeface="Arial"/>
                <a:cs typeface="Arial"/>
              </a:rPr>
              <a:t>If disapproval is due to Insufficient Action Steps:</a:t>
            </a:r>
          </a:p>
          <a:p>
            <a:pPr marL="589915" marR="5080" indent="-231775">
              <a:lnSpc>
                <a:spcPct val="101299"/>
              </a:lnSpc>
              <a:spcBef>
                <a:spcPts val="195"/>
              </a:spcBef>
            </a:pPr>
            <a:r>
              <a:rPr sz="1600" dirty="0">
                <a:latin typeface="Courier New"/>
                <a:cs typeface="Courier New"/>
              </a:rPr>
              <a:t>o </a:t>
            </a:r>
            <a:r>
              <a:rPr lang="en-US" sz="1600" dirty="0">
                <a:latin typeface="Arial"/>
                <a:cs typeface="Arial"/>
              </a:rPr>
              <a:t>Clinical Manager</a:t>
            </a:r>
            <a:r>
              <a:rPr sz="1600" dirty="0">
                <a:latin typeface="Arial"/>
                <a:cs typeface="Arial"/>
              </a:rPr>
              <a:t> must use Comments/recommendations text box to enter specific reasons why it is not  approved, indicating to the provider what they should do to re-finalize the report, which may include  add / delete/ edit action steps or other information. </a:t>
            </a:r>
            <a:r>
              <a:rPr lang="en-US" sz="1600" dirty="0">
                <a:latin typeface="Arial"/>
                <a:cs typeface="Arial"/>
              </a:rPr>
              <a:t>Clinical Manager</a:t>
            </a:r>
            <a:r>
              <a:rPr sz="1600" dirty="0">
                <a:latin typeface="Arial"/>
                <a:cs typeface="Arial"/>
              </a:rPr>
              <a:t> does not have the ability to edit/delete  follow-up action steps entered by the </a:t>
            </a:r>
            <a:r>
              <a:rPr lang="en-US" sz="1600" dirty="0">
                <a:latin typeface="Arial"/>
                <a:cs typeface="Arial"/>
              </a:rPr>
              <a:t>supports broker</a:t>
            </a:r>
            <a:r>
              <a:rPr sz="1600" dirty="0">
                <a:latin typeface="Arial"/>
                <a:cs typeface="Arial"/>
              </a:rPr>
              <a:t> that populate in the DDS Follow-Up Action Steps  document.</a:t>
            </a:r>
          </a:p>
          <a:p>
            <a:pPr marL="358140">
              <a:lnSpc>
                <a:spcPct val="100000"/>
              </a:lnSpc>
              <a:spcBef>
                <a:spcPts val="300"/>
              </a:spcBef>
            </a:pPr>
            <a:r>
              <a:rPr sz="1600" b="1" i="1" dirty="0">
                <a:latin typeface="Arial"/>
                <a:cs typeface="Arial"/>
              </a:rPr>
              <a:t>Approval</a:t>
            </a:r>
            <a:endParaRPr sz="1600" dirty="0">
              <a:latin typeface="Arial"/>
              <a:cs typeface="Arial"/>
            </a:endParaRPr>
          </a:p>
          <a:p>
            <a:pPr marL="243840" marR="12065" indent="-231140" algn="just">
              <a:lnSpc>
                <a:spcPct val="100000"/>
              </a:lnSpc>
              <a:spcBef>
                <a:spcPts val="300"/>
              </a:spcBef>
              <a:buChar char="•"/>
              <a:tabLst>
                <a:tab pos="244475" algn="l"/>
              </a:tabLst>
            </a:pPr>
            <a:r>
              <a:rPr sz="1600" dirty="0">
                <a:latin typeface="Arial"/>
                <a:cs typeface="Arial"/>
              </a:rPr>
              <a:t>If the </a:t>
            </a:r>
            <a:r>
              <a:rPr lang="en-US" sz="1600" dirty="0">
                <a:latin typeface="Arial"/>
                <a:cs typeface="Arial"/>
              </a:rPr>
              <a:t>supports broker </a:t>
            </a:r>
            <a:r>
              <a:rPr sz="1600" dirty="0">
                <a:latin typeface="Arial"/>
                <a:cs typeface="Arial"/>
              </a:rPr>
              <a:t>selects “Yes” under, “Are there action steps that might prevent an incident?”, “Follow-Up  Action Step,” “Targeted Complete Date,” and “Responsible Party” will be mandatory fields on the Final  Report.</a:t>
            </a:r>
          </a:p>
          <a:p>
            <a:pPr marL="243840" indent="-231140">
              <a:lnSpc>
                <a:spcPct val="100000"/>
              </a:lnSpc>
              <a:spcBef>
                <a:spcPts val="300"/>
              </a:spcBef>
              <a:buChar char="•"/>
              <a:tabLst>
                <a:tab pos="243840" algn="l"/>
                <a:tab pos="244475" algn="l"/>
              </a:tabLst>
            </a:pPr>
            <a:r>
              <a:rPr sz="1600" dirty="0">
                <a:latin typeface="Arial"/>
                <a:cs typeface="Arial"/>
              </a:rPr>
              <a:t>If </a:t>
            </a:r>
            <a:r>
              <a:rPr lang="en-US" sz="1600" dirty="0">
                <a:latin typeface="Arial"/>
                <a:cs typeface="Arial"/>
              </a:rPr>
              <a:t>the Clinical Manager</a:t>
            </a:r>
            <a:r>
              <a:rPr sz="1600" dirty="0">
                <a:latin typeface="Arial"/>
                <a:cs typeface="Arial"/>
              </a:rPr>
              <a:t> uses Comments/recommendations text box when the AOMR is approved, and there is</a:t>
            </a:r>
            <a:r>
              <a:rPr lang="en-US" sz="1600" dirty="0">
                <a:latin typeface="Arial"/>
                <a:cs typeface="Arial"/>
              </a:rPr>
              <a:t> </a:t>
            </a:r>
            <a:r>
              <a:rPr sz="1600" dirty="0">
                <a:latin typeface="Arial"/>
                <a:cs typeface="Arial"/>
              </a:rPr>
              <a:t>meaningful information that should be seen by the</a:t>
            </a:r>
            <a:r>
              <a:rPr lang="en-US" sz="1600" dirty="0">
                <a:latin typeface="Arial"/>
                <a:cs typeface="Arial"/>
              </a:rPr>
              <a:t> supports broker</a:t>
            </a:r>
            <a:r>
              <a:rPr sz="1600" dirty="0">
                <a:latin typeface="Arial"/>
                <a:cs typeface="Arial"/>
              </a:rPr>
              <a:t>, then </a:t>
            </a:r>
            <a:r>
              <a:rPr lang="en-US" sz="1600" dirty="0">
                <a:latin typeface="Arial"/>
                <a:cs typeface="Arial"/>
              </a:rPr>
              <a:t>the clinical manager</a:t>
            </a:r>
            <a:r>
              <a:rPr sz="1600" dirty="0">
                <a:latin typeface="Arial"/>
                <a:cs typeface="Arial"/>
              </a:rPr>
              <a:t> should contact directly by phone.</a:t>
            </a:r>
          </a:p>
          <a:p>
            <a:pPr marL="243840" marR="476250" indent="-231140">
              <a:lnSpc>
                <a:spcPct val="100000"/>
              </a:lnSpc>
              <a:spcBef>
                <a:spcPts val="300"/>
              </a:spcBef>
              <a:buChar char="•"/>
              <a:tabLst>
                <a:tab pos="243840" algn="l"/>
                <a:tab pos="244475" algn="l"/>
              </a:tabLst>
            </a:pPr>
            <a:r>
              <a:rPr lang="en-US" sz="1600" dirty="0">
                <a:latin typeface="Arial"/>
                <a:cs typeface="Arial"/>
              </a:rPr>
              <a:t>Clinical Manager</a:t>
            </a:r>
            <a:r>
              <a:rPr sz="1600" dirty="0">
                <a:latin typeface="Arial"/>
                <a:cs typeface="Arial"/>
              </a:rPr>
              <a:t> must wait to receive the re-finalized Incident Report from </a:t>
            </a:r>
            <a:r>
              <a:rPr lang="en-US" sz="1600" dirty="0">
                <a:latin typeface="Arial"/>
                <a:cs typeface="Arial"/>
              </a:rPr>
              <a:t>the supports broker</a:t>
            </a:r>
            <a:r>
              <a:rPr sz="1600" dirty="0">
                <a:latin typeface="Arial"/>
                <a:cs typeface="Arial"/>
              </a:rPr>
              <a:t>, and then approve, before  creating DDS Action Steps document.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3962400"/>
            <a:ext cx="6872605" cy="738664"/>
          </a:xfrm>
          <a:prstGeom prst="rect">
            <a:avLst/>
          </a:prstGeom>
        </p:spPr>
        <p:txBody>
          <a:bodyPr vert="horz" wrap="square" lIns="0" tIns="0" rIns="0" bIns="0" rtlCol="0">
            <a:spAutoFit/>
          </a:bodyPr>
          <a:lstStyle/>
          <a:p>
            <a:pPr marL="12700">
              <a:lnSpc>
                <a:spcPct val="100000"/>
              </a:lnSpc>
            </a:pPr>
            <a:r>
              <a:rPr lang="en-US" sz="2400" b="1" dirty="0">
                <a:solidFill>
                  <a:schemeClr val="bg1"/>
                </a:solidFill>
                <a:latin typeface="Arial"/>
                <a:cs typeface="Arial"/>
              </a:rPr>
              <a:t>DDS</a:t>
            </a:r>
            <a:r>
              <a:rPr lang="en-US" sz="2400" b="1" dirty="0">
                <a:latin typeface="Arial"/>
                <a:cs typeface="Arial"/>
              </a:rPr>
              <a:t> </a:t>
            </a:r>
            <a:r>
              <a:rPr lang="en-US" sz="2400" b="1" dirty="0">
                <a:solidFill>
                  <a:schemeClr val="bg1"/>
                </a:solidFill>
                <a:latin typeface="Arial"/>
                <a:cs typeface="Arial"/>
              </a:rPr>
              <a:t>Follow-Up</a:t>
            </a:r>
            <a:r>
              <a:rPr lang="en-US" sz="2400" b="1" dirty="0">
                <a:latin typeface="Arial"/>
                <a:cs typeface="Arial"/>
              </a:rPr>
              <a:t> </a:t>
            </a:r>
            <a:r>
              <a:rPr lang="en-US" sz="2400" b="1" dirty="0">
                <a:solidFill>
                  <a:schemeClr val="bg1"/>
                </a:solidFill>
                <a:latin typeface="Arial"/>
                <a:cs typeface="Arial"/>
              </a:rPr>
              <a:t>Action</a:t>
            </a:r>
            <a:r>
              <a:rPr lang="en-US" sz="2400" b="1" dirty="0">
                <a:latin typeface="Arial"/>
                <a:cs typeface="Arial"/>
              </a:rPr>
              <a:t> </a:t>
            </a:r>
            <a:r>
              <a:rPr lang="en-US" sz="2400" b="1" dirty="0">
                <a:solidFill>
                  <a:schemeClr val="bg1"/>
                </a:solidFill>
                <a:latin typeface="Arial"/>
                <a:cs typeface="Arial"/>
              </a:rPr>
              <a:t>Steps</a:t>
            </a:r>
            <a:r>
              <a:rPr lang="en-US" sz="2400" b="1" dirty="0">
                <a:latin typeface="Arial"/>
                <a:cs typeface="Arial"/>
              </a:rPr>
              <a:t> </a:t>
            </a:r>
            <a:r>
              <a:rPr lang="en-US" sz="2400" b="1" dirty="0">
                <a:solidFill>
                  <a:schemeClr val="bg1"/>
                </a:solidFill>
                <a:latin typeface="Arial"/>
                <a:cs typeface="Arial"/>
              </a:rPr>
              <a:t>Document</a:t>
            </a:r>
          </a:p>
          <a:p>
            <a:pPr marL="12700">
              <a:lnSpc>
                <a:spcPct val="100000"/>
              </a:lnSpc>
            </a:pPr>
            <a:endParaRPr sz="2400" dirty="0">
              <a:latin typeface="Arial"/>
              <a:cs typeface="Arial"/>
            </a:endParaRPr>
          </a:p>
        </p:txBody>
      </p:sp>
    </p:spTree>
    <p:extLst>
      <p:ext uri="{BB962C8B-B14F-4D97-AF65-F5344CB8AC3E}">
        <p14:creationId xmlns:p14="http://schemas.microsoft.com/office/powerpoint/2010/main" val="607146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8655811" y="6620052"/>
            <a:ext cx="12827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091D5D"/>
                </a:solidFill>
                <a:latin typeface="MS PGothic"/>
                <a:cs typeface="MS PGothic"/>
              </a:rPr>
              <a:t>2</a:t>
            </a:r>
            <a:r>
              <a:rPr sz="800" dirty="0">
                <a:solidFill>
                  <a:srgbClr val="091D5D"/>
                </a:solidFill>
                <a:latin typeface="MS PGothic"/>
                <a:cs typeface="MS PGothic"/>
              </a:rPr>
              <a:t>1</a:t>
            </a:r>
            <a:endParaRPr sz="800" dirty="0">
              <a:latin typeface="MS PGothic"/>
              <a:cs typeface="MS PGothic"/>
            </a:endParaRPr>
          </a:p>
        </p:txBody>
      </p:sp>
      <p:sp>
        <p:nvSpPr>
          <p:cNvPr id="4" name="object 4"/>
          <p:cNvSpPr/>
          <p:nvPr/>
        </p:nvSpPr>
        <p:spPr>
          <a:xfrm>
            <a:off x="726948" y="4966715"/>
            <a:ext cx="228600" cy="1600200"/>
          </a:xfrm>
          <a:custGeom>
            <a:avLst/>
            <a:gdLst/>
            <a:ahLst/>
            <a:cxnLst/>
            <a:rect l="l" t="t" r="r" b="b"/>
            <a:pathLst>
              <a:path w="228600" h="1600200">
                <a:moveTo>
                  <a:pt x="0" y="1600200"/>
                </a:moveTo>
                <a:lnTo>
                  <a:pt x="228600" y="1600200"/>
                </a:lnTo>
                <a:lnTo>
                  <a:pt x="228600" y="0"/>
                </a:lnTo>
                <a:lnTo>
                  <a:pt x="0" y="0"/>
                </a:lnTo>
                <a:lnTo>
                  <a:pt x="0" y="1600200"/>
                </a:lnTo>
                <a:close/>
              </a:path>
            </a:pathLst>
          </a:custGeom>
          <a:solidFill>
            <a:srgbClr val="002776"/>
          </a:solidFill>
        </p:spPr>
        <p:txBody>
          <a:bodyPr wrap="square" lIns="0" tIns="0" rIns="0" bIns="0" rtlCol="0"/>
          <a:lstStyle/>
          <a:p>
            <a:endParaRPr dirty="0"/>
          </a:p>
        </p:txBody>
      </p:sp>
      <p:sp>
        <p:nvSpPr>
          <p:cNvPr id="5" name="object 5"/>
          <p:cNvSpPr/>
          <p:nvPr/>
        </p:nvSpPr>
        <p:spPr>
          <a:xfrm>
            <a:off x="726948" y="4966715"/>
            <a:ext cx="228600" cy="1600200"/>
          </a:xfrm>
          <a:custGeom>
            <a:avLst/>
            <a:gdLst/>
            <a:ahLst/>
            <a:cxnLst/>
            <a:rect l="l" t="t" r="r" b="b"/>
            <a:pathLst>
              <a:path w="228600" h="1600200">
                <a:moveTo>
                  <a:pt x="0" y="1600200"/>
                </a:moveTo>
                <a:lnTo>
                  <a:pt x="228600" y="1600200"/>
                </a:lnTo>
                <a:lnTo>
                  <a:pt x="228600" y="0"/>
                </a:lnTo>
                <a:lnTo>
                  <a:pt x="0" y="0"/>
                </a:lnTo>
                <a:lnTo>
                  <a:pt x="0" y="1600200"/>
                </a:lnTo>
                <a:close/>
              </a:path>
            </a:pathLst>
          </a:custGeom>
          <a:ln w="9144">
            <a:solidFill>
              <a:srgbClr val="000000"/>
            </a:solidFill>
          </a:ln>
        </p:spPr>
        <p:txBody>
          <a:bodyPr wrap="square" lIns="0" tIns="0" rIns="0" bIns="0" rtlCol="0"/>
          <a:lstStyle/>
          <a:p>
            <a:endParaRPr dirty="0"/>
          </a:p>
        </p:txBody>
      </p:sp>
      <p:sp>
        <p:nvSpPr>
          <p:cNvPr id="6" name="object 6"/>
          <p:cNvSpPr txBox="1"/>
          <p:nvPr/>
        </p:nvSpPr>
        <p:spPr>
          <a:xfrm>
            <a:off x="704755" y="5351571"/>
            <a:ext cx="242570" cy="842644"/>
          </a:xfrm>
          <a:prstGeom prst="rect">
            <a:avLst/>
          </a:prstGeom>
        </p:spPr>
        <p:txBody>
          <a:bodyPr vert="vert270" wrap="square" lIns="0" tIns="13970" rIns="0" bIns="0" rtlCol="0">
            <a:spAutoFit/>
          </a:bodyPr>
          <a:lstStyle/>
          <a:p>
            <a:pPr marL="12700">
              <a:lnSpc>
                <a:spcPct val="100000"/>
              </a:lnSpc>
              <a:spcBef>
                <a:spcPts val="110"/>
              </a:spcBef>
            </a:pPr>
            <a:r>
              <a:rPr sz="1400" spc="-20" dirty="0">
                <a:solidFill>
                  <a:srgbClr val="FFFFFF"/>
                </a:solidFill>
                <a:latin typeface="Verdana"/>
                <a:cs typeface="Verdana"/>
              </a:rPr>
              <a:t>Workflow</a:t>
            </a:r>
            <a:endParaRPr sz="1400" dirty="0">
              <a:latin typeface="Verdana"/>
              <a:cs typeface="Verdana"/>
            </a:endParaRPr>
          </a:p>
        </p:txBody>
      </p:sp>
      <p:sp>
        <p:nvSpPr>
          <p:cNvPr id="7" name="object 7"/>
          <p:cNvSpPr/>
          <p:nvPr/>
        </p:nvSpPr>
        <p:spPr>
          <a:xfrm>
            <a:off x="1236725" y="5473446"/>
            <a:ext cx="1651635" cy="0"/>
          </a:xfrm>
          <a:custGeom>
            <a:avLst/>
            <a:gdLst/>
            <a:ahLst/>
            <a:cxnLst/>
            <a:rect l="l" t="t" r="r" b="b"/>
            <a:pathLst>
              <a:path w="1651635">
                <a:moveTo>
                  <a:pt x="0" y="0"/>
                </a:moveTo>
                <a:lnTo>
                  <a:pt x="1651635" y="0"/>
                </a:lnTo>
              </a:path>
            </a:pathLst>
          </a:custGeom>
          <a:ln w="38100">
            <a:solidFill>
              <a:srgbClr val="808080"/>
            </a:solidFill>
          </a:ln>
        </p:spPr>
        <p:txBody>
          <a:bodyPr wrap="square" lIns="0" tIns="0" rIns="0" bIns="0" rtlCol="0"/>
          <a:lstStyle/>
          <a:p>
            <a:endParaRPr dirty="0"/>
          </a:p>
        </p:txBody>
      </p:sp>
      <p:sp>
        <p:nvSpPr>
          <p:cNvPr id="8" name="object 8"/>
          <p:cNvSpPr/>
          <p:nvPr/>
        </p:nvSpPr>
        <p:spPr>
          <a:xfrm>
            <a:off x="2939033" y="5630417"/>
            <a:ext cx="1731010" cy="0"/>
          </a:xfrm>
          <a:custGeom>
            <a:avLst/>
            <a:gdLst/>
            <a:ahLst/>
            <a:cxnLst/>
            <a:rect l="l" t="t" r="r" b="b"/>
            <a:pathLst>
              <a:path w="1731010">
                <a:moveTo>
                  <a:pt x="0" y="0"/>
                </a:moveTo>
                <a:lnTo>
                  <a:pt x="1731010" y="0"/>
                </a:lnTo>
              </a:path>
            </a:pathLst>
          </a:custGeom>
          <a:ln w="38100">
            <a:solidFill>
              <a:srgbClr val="808080"/>
            </a:solidFill>
          </a:ln>
        </p:spPr>
        <p:txBody>
          <a:bodyPr wrap="square" lIns="0" tIns="0" rIns="0" bIns="0" rtlCol="0"/>
          <a:lstStyle/>
          <a:p>
            <a:endParaRPr dirty="0"/>
          </a:p>
        </p:txBody>
      </p:sp>
      <p:sp>
        <p:nvSpPr>
          <p:cNvPr id="9" name="object 9"/>
          <p:cNvSpPr txBox="1"/>
          <p:nvPr/>
        </p:nvSpPr>
        <p:spPr>
          <a:xfrm>
            <a:off x="3555238" y="5407914"/>
            <a:ext cx="537845"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Arial"/>
                <a:cs typeface="Arial"/>
              </a:rPr>
              <a:t>≤ 7</a:t>
            </a:r>
            <a:r>
              <a:rPr sz="1100" i="1" spc="-210" dirty="0">
                <a:latin typeface="Arial"/>
                <a:cs typeface="Arial"/>
              </a:rPr>
              <a:t> </a:t>
            </a:r>
            <a:r>
              <a:rPr sz="1100" i="1" dirty="0">
                <a:latin typeface="Arial"/>
                <a:cs typeface="Arial"/>
              </a:rPr>
              <a:t>days</a:t>
            </a:r>
            <a:endParaRPr sz="1100" dirty="0">
              <a:latin typeface="Arial"/>
              <a:cs typeface="Arial"/>
            </a:endParaRPr>
          </a:p>
        </p:txBody>
      </p:sp>
      <p:sp>
        <p:nvSpPr>
          <p:cNvPr id="10" name="object 10"/>
          <p:cNvSpPr/>
          <p:nvPr/>
        </p:nvSpPr>
        <p:spPr>
          <a:xfrm>
            <a:off x="4668773" y="5855970"/>
            <a:ext cx="1731010" cy="0"/>
          </a:xfrm>
          <a:custGeom>
            <a:avLst/>
            <a:gdLst/>
            <a:ahLst/>
            <a:cxnLst/>
            <a:rect l="l" t="t" r="r" b="b"/>
            <a:pathLst>
              <a:path w="1731010">
                <a:moveTo>
                  <a:pt x="0" y="0"/>
                </a:moveTo>
                <a:lnTo>
                  <a:pt x="1731010" y="0"/>
                </a:lnTo>
              </a:path>
            </a:pathLst>
          </a:custGeom>
          <a:ln w="38100">
            <a:solidFill>
              <a:srgbClr val="808080"/>
            </a:solidFill>
          </a:ln>
        </p:spPr>
        <p:txBody>
          <a:bodyPr wrap="square" lIns="0" tIns="0" rIns="0" bIns="0" rtlCol="0"/>
          <a:lstStyle/>
          <a:p>
            <a:endParaRPr dirty="0"/>
          </a:p>
        </p:txBody>
      </p:sp>
      <p:sp>
        <p:nvSpPr>
          <p:cNvPr id="11" name="object 11"/>
          <p:cNvSpPr txBox="1"/>
          <p:nvPr/>
        </p:nvSpPr>
        <p:spPr>
          <a:xfrm>
            <a:off x="5975730" y="6183579"/>
            <a:ext cx="849630" cy="551180"/>
          </a:xfrm>
          <a:prstGeom prst="rect">
            <a:avLst/>
          </a:prstGeom>
        </p:spPr>
        <p:txBody>
          <a:bodyPr vert="horz" wrap="square" lIns="0" tIns="22860" rIns="0" bIns="0" rtlCol="0">
            <a:spAutoFit/>
          </a:bodyPr>
          <a:lstStyle/>
          <a:p>
            <a:pPr marL="146685" marR="130810" algn="ctr">
              <a:lnSpc>
                <a:spcPts val="1400"/>
              </a:lnSpc>
              <a:spcBef>
                <a:spcPts val="180"/>
              </a:spcBef>
            </a:pPr>
            <a:r>
              <a:rPr sz="1200" spc="5" dirty="0">
                <a:solidFill>
                  <a:srgbClr val="002776"/>
                </a:solidFill>
                <a:latin typeface="Arial"/>
                <a:cs typeface="Arial"/>
              </a:rPr>
              <a:t>A</a:t>
            </a:r>
            <a:r>
              <a:rPr sz="1200" spc="-5" dirty="0">
                <a:solidFill>
                  <a:srgbClr val="002776"/>
                </a:solidFill>
                <a:latin typeface="Arial"/>
                <a:cs typeface="Arial"/>
              </a:rPr>
              <a:t>ppr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dirty="0">
              <a:latin typeface="Arial"/>
              <a:cs typeface="Arial"/>
            </a:endParaRPr>
          </a:p>
          <a:p>
            <a:pPr algn="ctr">
              <a:lnSpc>
                <a:spcPts val="1260"/>
              </a:lnSpc>
            </a:pPr>
            <a:r>
              <a:rPr sz="1200" spc="-5" dirty="0">
                <a:solidFill>
                  <a:srgbClr val="002776"/>
                </a:solidFill>
                <a:latin typeface="Arial"/>
                <a:cs typeface="Arial"/>
              </a:rPr>
              <a:t>Not</a:t>
            </a:r>
            <a:r>
              <a:rPr sz="1200" spc="-225" dirty="0">
                <a:solidFill>
                  <a:srgbClr val="002776"/>
                </a:solidFill>
                <a:latin typeface="Arial"/>
                <a:cs typeface="Arial"/>
              </a:rPr>
              <a:t> </a:t>
            </a:r>
            <a:r>
              <a:rPr sz="1200" spc="-5" dirty="0">
                <a:solidFill>
                  <a:srgbClr val="002776"/>
                </a:solidFill>
                <a:latin typeface="Arial"/>
                <a:cs typeface="Arial"/>
              </a:rPr>
              <a:t>Approve</a:t>
            </a:r>
            <a:endParaRPr sz="1200" dirty="0">
              <a:latin typeface="Arial"/>
              <a:cs typeface="Arial"/>
            </a:endParaRPr>
          </a:p>
        </p:txBody>
      </p:sp>
      <p:sp>
        <p:nvSpPr>
          <p:cNvPr id="12" name="object 12"/>
          <p:cNvSpPr/>
          <p:nvPr/>
        </p:nvSpPr>
        <p:spPr>
          <a:xfrm>
            <a:off x="6410705" y="6073902"/>
            <a:ext cx="1729739" cy="0"/>
          </a:xfrm>
          <a:custGeom>
            <a:avLst/>
            <a:gdLst/>
            <a:ahLst/>
            <a:cxnLst/>
            <a:rect l="l" t="t" r="r" b="b"/>
            <a:pathLst>
              <a:path w="1729740">
                <a:moveTo>
                  <a:pt x="0" y="0"/>
                </a:moveTo>
                <a:lnTo>
                  <a:pt x="1729486" y="0"/>
                </a:lnTo>
              </a:path>
            </a:pathLst>
          </a:custGeom>
          <a:ln w="38100">
            <a:solidFill>
              <a:srgbClr val="808080"/>
            </a:solidFill>
          </a:ln>
        </p:spPr>
        <p:txBody>
          <a:bodyPr wrap="square" lIns="0" tIns="0" rIns="0" bIns="0" rtlCol="0"/>
          <a:lstStyle/>
          <a:p>
            <a:endParaRPr dirty="0"/>
          </a:p>
        </p:txBody>
      </p:sp>
      <p:sp>
        <p:nvSpPr>
          <p:cNvPr id="13" name="object 13"/>
          <p:cNvSpPr/>
          <p:nvPr/>
        </p:nvSpPr>
        <p:spPr>
          <a:xfrm>
            <a:off x="8036052" y="5967984"/>
            <a:ext cx="209930" cy="209956"/>
          </a:xfrm>
          <a:prstGeom prst="rect">
            <a:avLst/>
          </a:prstGeom>
          <a:blipFill>
            <a:blip r:embed="rId3" cstate="print"/>
            <a:stretch>
              <a:fillRect/>
            </a:stretch>
          </a:blipFill>
        </p:spPr>
        <p:txBody>
          <a:bodyPr wrap="square" lIns="0" tIns="0" rIns="0" bIns="0" rtlCol="0"/>
          <a:lstStyle/>
          <a:p>
            <a:endParaRPr dirty="0"/>
          </a:p>
        </p:txBody>
      </p:sp>
      <p:sp>
        <p:nvSpPr>
          <p:cNvPr id="14" name="object 14"/>
          <p:cNvSpPr txBox="1"/>
          <p:nvPr/>
        </p:nvSpPr>
        <p:spPr>
          <a:xfrm>
            <a:off x="7716139" y="6183579"/>
            <a:ext cx="848994" cy="551180"/>
          </a:xfrm>
          <a:prstGeom prst="rect">
            <a:avLst/>
          </a:prstGeom>
        </p:spPr>
        <p:txBody>
          <a:bodyPr vert="horz" wrap="square" lIns="0" tIns="22860" rIns="0" bIns="0" rtlCol="0">
            <a:spAutoFit/>
          </a:bodyPr>
          <a:lstStyle/>
          <a:p>
            <a:pPr marL="146685" marR="130810" algn="ctr">
              <a:lnSpc>
                <a:spcPts val="1400"/>
              </a:lnSpc>
              <a:spcBef>
                <a:spcPts val="180"/>
              </a:spcBef>
            </a:pPr>
            <a:r>
              <a:rPr sz="1200" dirty="0">
                <a:solidFill>
                  <a:srgbClr val="002776"/>
                </a:solidFill>
                <a:latin typeface="Arial"/>
                <a:cs typeface="Arial"/>
              </a:rPr>
              <a:t>A</a:t>
            </a:r>
            <a:r>
              <a:rPr sz="1200" spc="-5" dirty="0">
                <a:solidFill>
                  <a:srgbClr val="002776"/>
                </a:solidFill>
                <a:latin typeface="Arial"/>
                <a:cs typeface="Arial"/>
              </a:rPr>
              <a:t>ppr</a:t>
            </a:r>
            <a:r>
              <a:rPr sz="1200" spc="-15" dirty="0">
                <a:solidFill>
                  <a:srgbClr val="002776"/>
                </a:solidFill>
                <a:latin typeface="Arial"/>
                <a:cs typeface="Arial"/>
              </a:rPr>
              <a:t>o</a:t>
            </a:r>
            <a:r>
              <a:rPr sz="1200" spc="-40" dirty="0">
                <a:solidFill>
                  <a:srgbClr val="002776"/>
                </a:solidFill>
                <a:latin typeface="Arial"/>
                <a:cs typeface="Arial"/>
              </a:rPr>
              <a:t>v</a:t>
            </a:r>
            <a:r>
              <a:rPr sz="1200" spc="-5" dirty="0">
                <a:solidFill>
                  <a:srgbClr val="002776"/>
                </a:solidFill>
                <a:latin typeface="Arial"/>
                <a:cs typeface="Arial"/>
              </a:rPr>
              <a:t>e  </a:t>
            </a:r>
            <a:r>
              <a:rPr sz="1200" dirty="0">
                <a:solidFill>
                  <a:srgbClr val="002776"/>
                </a:solidFill>
                <a:latin typeface="Arial"/>
                <a:cs typeface="Arial"/>
              </a:rPr>
              <a:t>OR</a:t>
            </a:r>
            <a:endParaRPr sz="1200" dirty="0">
              <a:latin typeface="Arial"/>
              <a:cs typeface="Arial"/>
            </a:endParaRPr>
          </a:p>
          <a:p>
            <a:pPr algn="ctr">
              <a:lnSpc>
                <a:spcPts val="1260"/>
              </a:lnSpc>
            </a:pPr>
            <a:r>
              <a:rPr sz="1200" spc="-5" dirty="0">
                <a:solidFill>
                  <a:srgbClr val="002776"/>
                </a:solidFill>
                <a:latin typeface="Arial"/>
                <a:cs typeface="Arial"/>
              </a:rPr>
              <a:t>Not</a:t>
            </a:r>
            <a:r>
              <a:rPr sz="1200" spc="-225" dirty="0">
                <a:solidFill>
                  <a:srgbClr val="002776"/>
                </a:solidFill>
                <a:latin typeface="Arial"/>
                <a:cs typeface="Arial"/>
              </a:rPr>
              <a:t> </a:t>
            </a:r>
            <a:r>
              <a:rPr sz="1200" spc="-5" dirty="0">
                <a:solidFill>
                  <a:srgbClr val="002776"/>
                </a:solidFill>
                <a:latin typeface="Arial"/>
                <a:cs typeface="Arial"/>
              </a:rPr>
              <a:t>Approve</a:t>
            </a:r>
            <a:endParaRPr sz="1200" dirty="0">
              <a:latin typeface="Arial"/>
              <a:cs typeface="Arial"/>
            </a:endParaRPr>
          </a:p>
        </p:txBody>
      </p:sp>
      <p:sp>
        <p:nvSpPr>
          <p:cNvPr id="15" name="object 15"/>
          <p:cNvSpPr txBox="1"/>
          <p:nvPr/>
        </p:nvSpPr>
        <p:spPr>
          <a:xfrm>
            <a:off x="5286502" y="5623356"/>
            <a:ext cx="537845"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Arial"/>
                <a:cs typeface="Arial"/>
              </a:rPr>
              <a:t>≤ 7</a:t>
            </a:r>
            <a:r>
              <a:rPr sz="1100" i="1" spc="-210" dirty="0">
                <a:latin typeface="Arial"/>
                <a:cs typeface="Arial"/>
              </a:rPr>
              <a:t> </a:t>
            </a:r>
            <a:r>
              <a:rPr sz="1100" i="1" dirty="0">
                <a:latin typeface="Arial"/>
                <a:cs typeface="Arial"/>
              </a:rPr>
              <a:t>days</a:t>
            </a:r>
            <a:endParaRPr sz="1100" dirty="0">
              <a:latin typeface="Arial"/>
              <a:cs typeface="Arial"/>
            </a:endParaRPr>
          </a:p>
        </p:txBody>
      </p:sp>
      <p:sp>
        <p:nvSpPr>
          <p:cNvPr id="16" name="object 16"/>
          <p:cNvSpPr txBox="1"/>
          <p:nvPr/>
        </p:nvSpPr>
        <p:spPr>
          <a:xfrm>
            <a:off x="7048627" y="5841288"/>
            <a:ext cx="537845"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Arial"/>
                <a:cs typeface="Arial"/>
              </a:rPr>
              <a:t>≤ 7</a:t>
            </a:r>
            <a:r>
              <a:rPr sz="1100" i="1" spc="-210" dirty="0">
                <a:latin typeface="Arial"/>
                <a:cs typeface="Arial"/>
              </a:rPr>
              <a:t> </a:t>
            </a:r>
            <a:r>
              <a:rPr sz="1100" i="1" dirty="0">
                <a:latin typeface="Arial"/>
                <a:cs typeface="Arial"/>
              </a:rPr>
              <a:t>days</a:t>
            </a:r>
            <a:endParaRPr sz="1100" dirty="0">
              <a:latin typeface="Arial"/>
              <a:cs typeface="Arial"/>
            </a:endParaRPr>
          </a:p>
        </p:txBody>
      </p:sp>
      <p:sp>
        <p:nvSpPr>
          <p:cNvPr id="17" name="object 17"/>
          <p:cNvSpPr/>
          <p:nvPr/>
        </p:nvSpPr>
        <p:spPr>
          <a:xfrm>
            <a:off x="955547" y="4738115"/>
            <a:ext cx="7880350" cy="212090"/>
          </a:xfrm>
          <a:custGeom>
            <a:avLst/>
            <a:gdLst/>
            <a:ahLst/>
            <a:cxnLst/>
            <a:rect l="l" t="t" r="r" b="b"/>
            <a:pathLst>
              <a:path w="7880350" h="212089">
                <a:moveTo>
                  <a:pt x="0" y="211581"/>
                </a:moveTo>
                <a:lnTo>
                  <a:pt x="0" y="0"/>
                </a:lnTo>
                <a:lnTo>
                  <a:pt x="7880223" y="0"/>
                </a:lnTo>
                <a:lnTo>
                  <a:pt x="7880223" y="211581"/>
                </a:lnTo>
              </a:path>
            </a:pathLst>
          </a:custGeom>
          <a:ln w="9144">
            <a:solidFill>
              <a:srgbClr val="002776"/>
            </a:solidFill>
          </a:ln>
        </p:spPr>
        <p:txBody>
          <a:bodyPr wrap="square" lIns="0" tIns="0" rIns="0" bIns="0" rtlCol="0"/>
          <a:lstStyle/>
          <a:p>
            <a:endParaRPr dirty="0"/>
          </a:p>
        </p:txBody>
      </p:sp>
      <p:sp>
        <p:nvSpPr>
          <p:cNvPr id="18" name="object 18"/>
          <p:cNvSpPr/>
          <p:nvPr/>
        </p:nvSpPr>
        <p:spPr>
          <a:xfrm>
            <a:off x="1194816" y="4620767"/>
            <a:ext cx="158750" cy="236220"/>
          </a:xfrm>
          <a:custGeom>
            <a:avLst/>
            <a:gdLst/>
            <a:ahLst/>
            <a:cxnLst/>
            <a:rect l="l" t="t" r="r" b="b"/>
            <a:pathLst>
              <a:path w="158750" h="236220">
                <a:moveTo>
                  <a:pt x="0" y="236219"/>
                </a:moveTo>
                <a:lnTo>
                  <a:pt x="158241" y="236219"/>
                </a:lnTo>
                <a:lnTo>
                  <a:pt x="158241" y="0"/>
                </a:lnTo>
                <a:lnTo>
                  <a:pt x="0" y="0"/>
                </a:lnTo>
                <a:lnTo>
                  <a:pt x="0" y="236219"/>
                </a:lnTo>
                <a:close/>
              </a:path>
            </a:pathLst>
          </a:custGeom>
          <a:solidFill>
            <a:srgbClr val="002776"/>
          </a:solidFill>
        </p:spPr>
        <p:txBody>
          <a:bodyPr wrap="square" lIns="0" tIns="0" rIns="0" bIns="0" rtlCol="0"/>
          <a:lstStyle/>
          <a:p>
            <a:endParaRPr dirty="0"/>
          </a:p>
        </p:txBody>
      </p:sp>
      <p:sp>
        <p:nvSpPr>
          <p:cNvPr id="19" name="object 19"/>
          <p:cNvSpPr/>
          <p:nvPr/>
        </p:nvSpPr>
        <p:spPr>
          <a:xfrm>
            <a:off x="2927604" y="4620767"/>
            <a:ext cx="156845" cy="236220"/>
          </a:xfrm>
          <a:custGeom>
            <a:avLst/>
            <a:gdLst/>
            <a:ahLst/>
            <a:cxnLst/>
            <a:rect l="l" t="t" r="r" b="b"/>
            <a:pathLst>
              <a:path w="156844" h="236220">
                <a:moveTo>
                  <a:pt x="0" y="236219"/>
                </a:moveTo>
                <a:lnTo>
                  <a:pt x="156463" y="236219"/>
                </a:lnTo>
                <a:lnTo>
                  <a:pt x="156463" y="0"/>
                </a:lnTo>
                <a:lnTo>
                  <a:pt x="0" y="0"/>
                </a:lnTo>
                <a:lnTo>
                  <a:pt x="0" y="236219"/>
                </a:lnTo>
                <a:close/>
              </a:path>
            </a:pathLst>
          </a:custGeom>
          <a:solidFill>
            <a:srgbClr val="002776"/>
          </a:solidFill>
        </p:spPr>
        <p:txBody>
          <a:bodyPr wrap="square" lIns="0" tIns="0" rIns="0" bIns="0" rtlCol="0"/>
          <a:lstStyle/>
          <a:p>
            <a:endParaRPr dirty="0"/>
          </a:p>
        </p:txBody>
      </p:sp>
      <p:sp>
        <p:nvSpPr>
          <p:cNvPr id="20" name="object 20"/>
          <p:cNvSpPr/>
          <p:nvPr/>
        </p:nvSpPr>
        <p:spPr>
          <a:xfrm>
            <a:off x="4658867" y="4620767"/>
            <a:ext cx="156845" cy="236220"/>
          </a:xfrm>
          <a:custGeom>
            <a:avLst/>
            <a:gdLst/>
            <a:ahLst/>
            <a:cxnLst/>
            <a:rect l="l" t="t" r="r" b="b"/>
            <a:pathLst>
              <a:path w="156845" h="236220">
                <a:moveTo>
                  <a:pt x="0" y="236219"/>
                </a:moveTo>
                <a:lnTo>
                  <a:pt x="156463" y="236219"/>
                </a:lnTo>
                <a:lnTo>
                  <a:pt x="156463" y="0"/>
                </a:lnTo>
                <a:lnTo>
                  <a:pt x="0" y="0"/>
                </a:lnTo>
                <a:lnTo>
                  <a:pt x="0" y="236219"/>
                </a:lnTo>
                <a:close/>
              </a:path>
            </a:pathLst>
          </a:custGeom>
          <a:solidFill>
            <a:srgbClr val="002776"/>
          </a:solidFill>
        </p:spPr>
        <p:txBody>
          <a:bodyPr wrap="square" lIns="0" tIns="0" rIns="0" bIns="0" rtlCol="0"/>
          <a:lstStyle/>
          <a:p>
            <a:endParaRPr dirty="0"/>
          </a:p>
        </p:txBody>
      </p:sp>
      <p:sp>
        <p:nvSpPr>
          <p:cNvPr id="21" name="object 21"/>
          <p:cNvSpPr/>
          <p:nvPr/>
        </p:nvSpPr>
        <p:spPr>
          <a:xfrm>
            <a:off x="6390132" y="4620767"/>
            <a:ext cx="156845" cy="236220"/>
          </a:xfrm>
          <a:custGeom>
            <a:avLst/>
            <a:gdLst/>
            <a:ahLst/>
            <a:cxnLst/>
            <a:rect l="l" t="t" r="r" b="b"/>
            <a:pathLst>
              <a:path w="156845" h="236220">
                <a:moveTo>
                  <a:pt x="0" y="236219"/>
                </a:moveTo>
                <a:lnTo>
                  <a:pt x="156463" y="236219"/>
                </a:lnTo>
                <a:lnTo>
                  <a:pt x="156463" y="0"/>
                </a:lnTo>
                <a:lnTo>
                  <a:pt x="0" y="0"/>
                </a:lnTo>
                <a:lnTo>
                  <a:pt x="0" y="236219"/>
                </a:lnTo>
                <a:close/>
              </a:path>
            </a:pathLst>
          </a:custGeom>
          <a:solidFill>
            <a:srgbClr val="002776"/>
          </a:solidFill>
        </p:spPr>
        <p:txBody>
          <a:bodyPr wrap="square" lIns="0" tIns="0" rIns="0" bIns="0" rtlCol="0"/>
          <a:lstStyle/>
          <a:p>
            <a:endParaRPr dirty="0"/>
          </a:p>
        </p:txBody>
      </p:sp>
      <p:sp>
        <p:nvSpPr>
          <p:cNvPr id="22" name="object 22"/>
          <p:cNvSpPr/>
          <p:nvPr/>
        </p:nvSpPr>
        <p:spPr>
          <a:xfrm>
            <a:off x="8121395" y="4620767"/>
            <a:ext cx="156845" cy="236220"/>
          </a:xfrm>
          <a:custGeom>
            <a:avLst/>
            <a:gdLst/>
            <a:ahLst/>
            <a:cxnLst/>
            <a:rect l="l" t="t" r="r" b="b"/>
            <a:pathLst>
              <a:path w="156845" h="236220">
                <a:moveTo>
                  <a:pt x="0" y="236219"/>
                </a:moveTo>
                <a:lnTo>
                  <a:pt x="156464" y="236219"/>
                </a:lnTo>
                <a:lnTo>
                  <a:pt x="156464" y="0"/>
                </a:lnTo>
                <a:lnTo>
                  <a:pt x="0" y="0"/>
                </a:lnTo>
                <a:lnTo>
                  <a:pt x="0" y="236219"/>
                </a:lnTo>
                <a:close/>
              </a:path>
            </a:pathLst>
          </a:custGeom>
          <a:solidFill>
            <a:srgbClr val="002776"/>
          </a:solidFill>
        </p:spPr>
        <p:txBody>
          <a:bodyPr wrap="square" lIns="0" tIns="0" rIns="0" bIns="0" rtlCol="0"/>
          <a:lstStyle/>
          <a:p>
            <a:endParaRPr dirty="0"/>
          </a:p>
        </p:txBody>
      </p:sp>
      <p:sp>
        <p:nvSpPr>
          <p:cNvPr id="23" name="object 23"/>
          <p:cNvSpPr txBox="1"/>
          <p:nvPr/>
        </p:nvSpPr>
        <p:spPr>
          <a:xfrm>
            <a:off x="891946" y="4088638"/>
            <a:ext cx="843280" cy="386715"/>
          </a:xfrm>
          <a:prstGeom prst="rect">
            <a:avLst/>
          </a:prstGeom>
        </p:spPr>
        <p:txBody>
          <a:bodyPr vert="horz" wrap="square" lIns="0" tIns="22860" rIns="0" bIns="0" rtlCol="0">
            <a:spAutoFit/>
          </a:bodyPr>
          <a:lstStyle/>
          <a:p>
            <a:pPr marL="12700" marR="5080" indent="116839">
              <a:lnSpc>
                <a:spcPts val="1400"/>
              </a:lnSpc>
              <a:spcBef>
                <a:spcPts val="180"/>
              </a:spcBef>
            </a:pPr>
            <a:r>
              <a:rPr sz="1200" b="1" dirty="0">
                <a:solidFill>
                  <a:srgbClr val="002776"/>
                </a:solidFill>
                <a:latin typeface="Arial"/>
                <a:cs typeface="Arial"/>
              </a:rPr>
              <a:t>Incident  </a:t>
            </a:r>
            <a:r>
              <a:rPr sz="1200" b="1" spc="-20" dirty="0">
                <a:solidFill>
                  <a:srgbClr val="002776"/>
                </a:solidFill>
                <a:latin typeface="Arial"/>
                <a:cs typeface="Arial"/>
              </a:rPr>
              <a:t>D</a:t>
            </a:r>
            <a:r>
              <a:rPr sz="1200" b="1" dirty="0">
                <a:solidFill>
                  <a:srgbClr val="002776"/>
                </a:solidFill>
                <a:latin typeface="Arial"/>
                <a:cs typeface="Arial"/>
              </a:rPr>
              <a:t>i</a:t>
            </a:r>
            <a:r>
              <a:rPr sz="1200" b="1" spc="5" dirty="0">
                <a:solidFill>
                  <a:srgbClr val="002776"/>
                </a:solidFill>
                <a:latin typeface="Arial"/>
                <a:cs typeface="Arial"/>
              </a:rPr>
              <a:t>s</a:t>
            </a:r>
            <a:r>
              <a:rPr sz="1200" b="1" dirty="0">
                <a:solidFill>
                  <a:srgbClr val="002776"/>
                </a:solidFill>
                <a:latin typeface="Arial"/>
                <a:cs typeface="Arial"/>
              </a:rPr>
              <a:t>c</a:t>
            </a:r>
            <a:r>
              <a:rPr sz="1200" b="1" spc="-5" dirty="0">
                <a:solidFill>
                  <a:srgbClr val="002776"/>
                </a:solidFill>
                <a:latin typeface="Arial"/>
                <a:cs typeface="Arial"/>
              </a:rPr>
              <a:t>o</a:t>
            </a:r>
            <a:r>
              <a:rPr sz="1200" b="1" spc="-50" dirty="0">
                <a:solidFill>
                  <a:srgbClr val="002776"/>
                </a:solidFill>
                <a:latin typeface="Arial"/>
                <a:cs typeface="Arial"/>
              </a:rPr>
              <a:t>v</a:t>
            </a:r>
            <a:r>
              <a:rPr sz="1200" b="1" spc="-5" dirty="0">
                <a:solidFill>
                  <a:srgbClr val="002776"/>
                </a:solidFill>
                <a:latin typeface="Arial"/>
                <a:cs typeface="Arial"/>
              </a:rPr>
              <a:t>er</a:t>
            </a:r>
            <a:r>
              <a:rPr sz="1200" b="1" dirty="0">
                <a:solidFill>
                  <a:srgbClr val="002776"/>
                </a:solidFill>
                <a:latin typeface="Arial"/>
                <a:cs typeface="Arial"/>
              </a:rPr>
              <a:t>ed</a:t>
            </a:r>
            <a:endParaRPr sz="1200" dirty="0">
              <a:latin typeface="Arial"/>
              <a:cs typeface="Arial"/>
            </a:endParaRPr>
          </a:p>
        </p:txBody>
      </p:sp>
      <p:sp>
        <p:nvSpPr>
          <p:cNvPr id="24" name="object 24"/>
          <p:cNvSpPr txBox="1"/>
          <p:nvPr/>
        </p:nvSpPr>
        <p:spPr>
          <a:xfrm>
            <a:off x="2546285" y="3781352"/>
            <a:ext cx="949325" cy="734560"/>
          </a:xfrm>
          <a:prstGeom prst="rect">
            <a:avLst/>
          </a:prstGeom>
        </p:spPr>
        <p:txBody>
          <a:bodyPr vert="horz" wrap="square" lIns="0" tIns="17780" rIns="0" bIns="0" rtlCol="0">
            <a:spAutoFit/>
          </a:bodyPr>
          <a:lstStyle/>
          <a:p>
            <a:pPr marL="12700" marR="5080" indent="-2540" algn="ctr">
              <a:lnSpc>
                <a:spcPct val="97100"/>
              </a:lnSpc>
              <a:spcBef>
                <a:spcPts val="140"/>
              </a:spcBef>
            </a:pPr>
            <a:r>
              <a:rPr lang="en-US" sz="1200" b="1" spc="-5" dirty="0">
                <a:solidFill>
                  <a:srgbClr val="002776"/>
                </a:solidFill>
                <a:latin typeface="Arial"/>
                <a:cs typeface="Arial"/>
              </a:rPr>
              <a:t>Supports Broker</a:t>
            </a:r>
            <a:r>
              <a:rPr sz="1200" b="1" spc="-5" dirty="0">
                <a:solidFill>
                  <a:srgbClr val="002776"/>
                </a:solidFill>
                <a:latin typeface="Arial"/>
                <a:cs typeface="Arial"/>
              </a:rPr>
              <a:t> </a:t>
            </a:r>
            <a:r>
              <a:rPr sz="1200" b="1" dirty="0">
                <a:solidFill>
                  <a:srgbClr val="002776"/>
                </a:solidFill>
                <a:latin typeface="Arial"/>
                <a:cs typeface="Arial"/>
              </a:rPr>
              <a:t>Submits  Initial</a:t>
            </a:r>
            <a:r>
              <a:rPr sz="1200" b="1" spc="-165" dirty="0">
                <a:solidFill>
                  <a:srgbClr val="002776"/>
                </a:solidFill>
                <a:latin typeface="Arial"/>
                <a:cs typeface="Arial"/>
              </a:rPr>
              <a:t> </a:t>
            </a:r>
            <a:r>
              <a:rPr sz="1200" b="1" dirty="0">
                <a:solidFill>
                  <a:srgbClr val="002776"/>
                </a:solidFill>
                <a:latin typeface="Arial"/>
                <a:cs typeface="Arial"/>
              </a:rPr>
              <a:t>Report</a:t>
            </a:r>
            <a:endParaRPr sz="1200" dirty="0">
              <a:latin typeface="Arial"/>
              <a:cs typeface="Arial"/>
            </a:endParaRPr>
          </a:p>
        </p:txBody>
      </p:sp>
      <p:sp>
        <p:nvSpPr>
          <p:cNvPr id="25" name="object 25"/>
          <p:cNvSpPr txBox="1"/>
          <p:nvPr/>
        </p:nvSpPr>
        <p:spPr>
          <a:xfrm>
            <a:off x="4265391" y="3748733"/>
            <a:ext cx="1014094" cy="734560"/>
          </a:xfrm>
          <a:prstGeom prst="rect">
            <a:avLst/>
          </a:prstGeom>
        </p:spPr>
        <p:txBody>
          <a:bodyPr vert="horz" wrap="square" lIns="0" tIns="17780" rIns="0" bIns="0" rtlCol="0">
            <a:spAutoFit/>
          </a:bodyPr>
          <a:lstStyle/>
          <a:p>
            <a:pPr marL="12065" marR="5080" algn="ctr">
              <a:lnSpc>
                <a:spcPct val="97100"/>
              </a:lnSpc>
              <a:spcBef>
                <a:spcPts val="140"/>
              </a:spcBef>
            </a:pPr>
            <a:r>
              <a:rPr lang="en-US" sz="1200" b="1" spc="-5" dirty="0">
                <a:solidFill>
                  <a:srgbClr val="002776"/>
                </a:solidFill>
                <a:latin typeface="Arial"/>
                <a:cs typeface="Arial"/>
              </a:rPr>
              <a:t>Supports Broker</a:t>
            </a:r>
            <a:r>
              <a:rPr sz="1200" b="1" spc="-5" dirty="0">
                <a:solidFill>
                  <a:srgbClr val="002776"/>
                </a:solidFill>
                <a:latin typeface="Arial"/>
                <a:cs typeface="Arial"/>
              </a:rPr>
              <a:t> </a:t>
            </a:r>
            <a:r>
              <a:rPr sz="1200" b="1" dirty="0">
                <a:solidFill>
                  <a:srgbClr val="002776"/>
                </a:solidFill>
                <a:latin typeface="Arial"/>
                <a:cs typeface="Arial"/>
              </a:rPr>
              <a:t>Submits</a:t>
            </a:r>
            <a:r>
              <a:rPr sz="1200" b="1" spc="-190" dirty="0">
                <a:solidFill>
                  <a:srgbClr val="002776"/>
                </a:solidFill>
                <a:latin typeface="Arial"/>
                <a:cs typeface="Arial"/>
              </a:rPr>
              <a:t> </a:t>
            </a:r>
            <a:r>
              <a:rPr sz="1200" b="1" dirty="0">
                <a:solidFill>
                  <a:srgbClr val="002776"/>
                </a:solidFill>
                <a:latin typeface="Arial"/>
                <a:cs typeface="Arial"/>
              </a:rPr>
              <a:t>Final  Report</a:t>
            </a:r>
            <a:endParaRPr sz="1200" dirty="0">
              <a:latin typeface="Arial"/>
              <a:cs typeface="Arial"/>
            </a:endParaRPr>
          </a:p>
        </p:txBody>
      </p:sp>
      <p:sp>
        <p:nvSpPr>
          <p:cNvPr id="26" name="object 26"/>
          <p:cNvSpPr txBox="1"/>
          <p:nvPr/>
        </p:nvSpPr>
        <p:spPr>
          <a:xfrm>
            <a:off x="6084823" y="3854957"/>
            <a:ext cx="773430" cy="754380"/>
          </a:xfrm>
          <a:prstGeom prst="rect">
            <a:avLst/>
          </a:prstGeom>
        </p:spPr>
        <p:txBody>
          <a:bodyPr vert="horz" wrap="square" lIns="0" tIns="12700" rIns="0" bIns="0" rtlCol="0">
            <a:spAutoFit/>
          </a:bodyPr>
          <a:lstStyle/>
          <a:p>
            <a:pPr marL="224154">
              <a:lnSpc>
                <a:spcPct val="100000"/>
              </a:lnSpc>
              <a:spcBef>
                <a:spcPts val="100"/>
              </a:spcBef>
            </a:pPr>
            <a:r>
              <a:rPr sz="1200" b="1" spc="-20" dirty="0">
                <a:solidFill>
                  <a:srgbClr val="002776"/>
                </a:solidFill>
                <a:latin typeface="Arial"/>
                <a:cs typeface="Arial"/>
              </a:rPr>
              <a:t>DDS</a:t>
            </a:r>
            <a:endParaRPr sz="1200" dirty="0">
              <a:latin typeface="Arial"/>
              <a:cs typeface="Arial"/>
            </a:endParaRPr>
          </a:p>
          <a:p>
            <a:pPr marL="12700" marR="5080" algn="ctr">
              <a:lnSpc>
                <a:spcPct val="97100"/>
              </a:lnSpc>
              <a:spcBef>
                <a:spcPts val="100"/>
              </a:spcBef>
            </a:pPr>
            <a:r>
              <a:rPr sz="1200" b="1" spc="-5" dirty="0">
                <a:solidFill>
                  <a:srgbClr val="002776"/>
                </a:solidFill>
                <a:latin typeface="Arial"/>
                <a:cs typeface="Arial"/>
              </a:rPr>
              <a:t>Conducts  </a:t>
            </a:r>
            <a:r>
              <a:rPr sz="1200" b="1" dirty="0">
                <a:solidFill>
                  <a:srgbClr val="002776"/>
                </a:solidFill>
                <a:latin typeface="Arial"/>
                <a:cs typeface="Arial"/>
              </a:rPr>
              <a:t>First</a:t>
            </a:r>
            <a:r>
              <a:rPr sz="1200" b="1" spc="-200" dirty="0">
                <a:solidFill>
                  <a:srgbClr val="002776"/>
                </a:solidFill>
                <a:latin typeface="Arial"/>
                <a:cs typeface="Arial"/>
              </a:rPr>
              <a:t> </a:t>
            </a:r>
            <a:r>
              <a:rPr sz="1200" b="1" spc="-5" dirty="0">
                <a:solidFill>
                  <a:srgbClr val="002776"/>
                </a:solidFill>
                <a:latin typeface="Arial"/>
                <a:cs typeface="Arial"/>
              </a:rPr>
              <a:t>Level </a:t>
            </a:r>
            <a:r>
              <a:rPr sz="1200" b="1" dirty="0">
                <a:solidFill>
                  <a:srgbClr val="002776"/>
                </a:solidFill>
                <a:latin typeface="Arial"/>
                <a:cs typeface="Arial"/>
              </a:rPr>
              <a:t> </a:t>
            </a:r>
            <a:r>
              <a:rPr sz="1200" b="1" spc="-5" dirty="0">
                <a:solidFill>
                  <a:srgbClr val="002776"/>
                </a:solidFill>
                <a:latin typeface="Arial"/>
                <a:cs typeface="Arial"/>
              </a:rPr>
              <a:t>Review</a:t>
            </a:r>
            <a:endParaRPr sz="1200" dirty="0">
              <a:latin typeface="Arial"/>
              <a:cs typeface="Arial"/>
            </a:endParaRPr>
          </a:p>
        </p:txBody>
      </p:sp>
      <p:sp>
        <p:nvSpPr>
          <p:cNvPr id="27" name="object 27"/>
          <p:cNvSpPr txBox="1"/>
          <p:nvPr/>
        </p:nvSpPr>
        <p:spPr>
          <a:xfrm>
            <a:off x="7707248" y="3835654"/>
            <a:ext cx="995044" cy="754380"/>
          </a:xfrm>
          <a:prstGeom prst="rect">
            <a:avLst/>
          </a:prstGeom>
        </p:spPr>
        <p:txBody>
          <a:bodyPr vert="horz" wrap="square" lIns="0" tIns="12700" rIns="0" bIns="0" rtlCol="0">
            <a:spAutoFit/>
          </a:bodyPr>
          <a:lstStyle/>
          <a:p>
            <a:pPr marR="1270" algn="ctr">
              <a:lnSpc>
                <a:spcPct val="100000"/>
              </a:lnSpc>
              <a:spcBef>
                <a:spcPts val="100"/>
              </a:spcBef>
            </a:pPr>
            <a:r>
              <a:rPr sz="1200" b="1" spc="-20" dirty="0">
                <a:solidFill>
                  <a:srgbClr val="002776"/>
                </a:solidFill>
                <a:latin typeface="Arial"/>
                <a:cs typeface="Arial"/>
              </a:rPr>
              <a:t>DDS</a:t>
            </a:r>
            <a:endParaRPr sz="1200" dirty="0">
              <a:latin typeface="Arial"/>
              <a:cs typeface="Arial"/>
            </a:endParaRPr>
          </a:p>
          <a:p>
            <a:pPr marL="12065" marR="5080" indent="-1905" algn="ctr">
              <a:lnSpc>
                <a:spcPct val="97100"/>
              </a:lnSpc>
              <a:spcBef>
                <a:spcPts val="100"/>
              </a:spcBef>
            </a:pPr>
            <a:r>
              <a:rPr sz="1200" b="1" spc="-5" dirty="0">
                <a:solidFill>
                  <a:srgbClr val="002776"/>
                </a:solidFill>
                <a:latin typeface="Arial"/>
                <a:cs typeface="Arial"/>
              </a:rPr>
              <a:t>Conducts  </a:t>
            </a:r>
            <a:r>
              <a:rPr sz="1200" b="1" dirty="0">
                <a:solidFill>
                  <a:srgbClr val="002776"/>
                </a:solidFill>
                <a:latin typeface="Arial"/>
                <a:cs typeface="Arial"/>
              </a:rPr>
              <a:t>Second</a:t>
            </a:r>
            <a:r>
              <a:rPr sz="1200" b="1" spc="-195" dirty="0">
                <a:solidFill>
                  <a:srgbClr val="002776"/>
                </a:solidFill>
                <a:latin typeface="Arial"/>
                <a:cs typeface="Arial"/>
              </a:rPr>
              <a:t> </a:t>
            </a:r>
            <a:r>
              <a:rPr sz="1200" b="1" spc="-5" dirty="0">
                <a:solidFill>
                  <a:srgbClr val="002776"/>
                </a:solidFill>
                <a:latin typeface="Arial"/>
                <a:cs typeface="Arial"/>
              </a:rPr>
              <a:t>Level  Review</a:t>
            </a:r>
            <a:endParaRPr sz="1200" dirty="0">
              <a:latin typeface="Arial"/>
              <a:cs typeface="Arial"/>
            </a:endParaRPr>
          </a:p>
        </p:txBody>
      </p:sp>
      <p:sp>
        <p:nvSpPr>
          <p:cNvPr id="28" name="object 28"/>
          <p:cNvSpPr txBox="1"/>
          <p:nvPr/>
        </p:nvSpPr>
        <p:spPr>
          <a:xfrm>
            <a:off x="6782561" y="2724150"/>
            <a:ext cx="1193800" cy="1088390"/>
          </a:xfrm>
          <a:prstGeom prst="rect">
            <a:avLst/>
          </a:prstGeom>
          <a:ln w="28955">
            <a:solidFill>
              <a:srgbClr val="00AFEF"/>
            </a:solidFill>
          </a:ln>
        </p:spPr>
        <p:txBody>
          <a:bodyPr vert="horz" wrap="square" lIns="0" tIns="100965" rIns="0" bIns="0" rtlCol="0">
            <a:spAutoFit/>
          </a:bodyPr>
          <a:lstStyle/>
          <a:p>
            <a:pPr algn="ctr">
              <a:lnSpc>
                <a:spcPct val="100000"/>
              </a:lnSpc>
              <a:spcBef>
                <a:spcPts val="795"/>
              </a:spcBef>
            </a:pPr>
            <a:r>
              <a:rPr sz="1200" b="1" spc="-20" dirty="0">
                <a:solidFill>
                  <a:srgbClr val="002776"/>
                </a:solidFill>
                <a:latin typeface="Arial"/>
                <a:cs typeface="Arial"/>
              </a:rPr>
              <a:t>DDS</a:t>
            </a:r>
            <a:endParaRPr sz="1200" dirty="0">
              <a:latin typeface="Arial"/>
              <a:cs typeface="Arial"/>
            </a:endParaRPr>
          </a:p>
          <a:p>
            <a:pPr marL="135255" marR="125095" indent="-635" algn="ctr">
              <a:lnSpc>
                <a:spcPct val="97200"/>
              </a:lnSpc>
              <a:spcBef>
                <a:spcPts val="100"/>
              </a:spcBef>
            </a:pPr>
            <a:r>
              <a:rPr sz="1200" b="1" spc="-5" dirty="0">
                <a:solidFill>
                  <a:srgbClr val="002776"/>
                </a:solidFill>
                <a:latin typeface="Arial"/>
                <a:cs typeface="Arial"/>
              </a:rPr>
              <a:t>Completes  </a:t>
            </a:r>
            <a:r>
              <a:rPr sz="1200" b="1" dirty="0">
                <a:solidFill>
                  <a:srgbClr val="002776"/>
                </a:solidFill>
                <a:latin typeface="Arial"/>
                <a:cs typeface="Arial"/>
              </a:rPr>
              <a:t>Follow-Up  </a:t>
            </a:r>
            <a:r>
              <a:rPr sz="1200" b="1" spc="-20" dirty="0">
                <a:solidFill>
                  <a:srgbClr val="002776"/>
                </a:solidFill>
                <a:latin typeface="Arial"/>
                <a:cs typeface="Arial"/>
              </a:rPr>
              <a:t>Action</a:t>
            </a:r>
            <a:r>
              <a:rPr sz="1200" b="1" spc="-50" dirty="0">
                <a:solidFill>
                  <a:srgbClr val="002776"/>
                </a:solidFill>
                <a:latin typeface="Arial"/>
                <a:cs typeface="Arial"/>
              </a:rPr>
              <a:t> </a:t>
            </a:r>
            <a:r>
              <a:rPr sz="1200" b="1" dirty="0">
                <a:solidFill>
                  <a:srgbClr val="002776"/>
                </a:solidFill>
                <a:latin typeface="Arial"/>
                <a:cs typeface="Arial"/>
              </a:rPr>
              <a:t>Steps  </a:t>
            </a:r>
            <a:r>
              <a:rPr sz="1200" b="1" spc="-5" dirty="0">
                <a:solidFill>
                  <a:srgbClr val="002776"/>
                </a:solidFill>
                <a:latin typeface="Arial"/>
                <a:cs typeface="Arial"/>
              </a:rPr>
              <a:t>Document</a:t>
            </a:r>
            <a:endParaRPr sz="1200" dirty="0">
              <a:latin typeface="Arial"/>
              <a:cs typeface="Arial"/>
            </a:endParaRPr>
          </a:p>
        </p:txBody>
      </p:sp>
      <p:sp>
        <p:nvSpPr>
          <p:cNvPr id="29" name="object 29"/>
          <p:cNvSpPr/>
          <p:nvPr/>
        </p:nvSpPr>
        <p:spPr>
          <a:xfrm>
            <a:off x="7385304" y="3852671"/>
            <a:ext cx="0" cy="1005840"/>
          </a:xfrm>
          <a:custGeom>
            <a:avLst/>
            <a:gdLst/>
            <a:ahLst/>
            <a:cxnLst/>
            <a:rect l="l" t="t" r="r" b="b"/>
            <a:pathLst>
              <a:path h="1005839">
                <a:moveTo>
                  <a:pt x="0" y="0"/>
                </a:moveTo>
                <a:lnTo>
                  <a:pt x="0" y="1005839"/>
                </a:lnTo>
              </a:path>
            </a:pathLst>
          </a:custGeom>
          <a:ln w="45720">
            <a:solidFill>
              <a:srgbClr val="002776"/>
            </a:solidFill>
          </a:ln>
        </p:spPr>
        <p:txBody>
          <a:bodyPr wrap="square" lIns="0" tIns="0" rIns="0" bIns="0" rtlCol="0"/>
          <a:lstStyle/>
          <a:p>
            <a:endParaRPr dirty="0"/>
          </a:p>
        </p:txBody>
      </p:sp>
      <p:sp>
        <p:nvSpPr>
          <p:cNvPr id="30" name="object 30"/>
          <p:cNvSpPr txBox="1"/>
          <p:nvPr/>
        </p:nvSpPr>
        <p:spPr>
          <a:xfrm>
            <a:off x="535330" y="1164716"/>
            <a:ext cx="8019415" cy="1752403"/>
          </a:xfrm>
          <a:prstGeom prst="rect">
            <a:avLst/>
          </a:prstGeom>
        </p:spPr>
        <p:txBody>
          <a:bodyPr vert="horz" wrap="square" lIns="0" tIns="13335" rIns="0" bIns="0" rtlCol="0">
            <a:spAutoFit/>
          </a:bodyPr>
          <a:lstStyle/>
          <a:p>
            <a:pPr marL="12700" marR="5080" algn="just">
              <a:lnSpc>
                <a:spcPct val="100000"/>
              </a:lnSpc>
              <a:spcBef>
                <a:spcPts val="105"/>
              </a:spcBef>
            </a:pPr>
            <a:r>
              <a:rPr sz="1400" dirty="0">
                <a:latin typeface="Arial"/>
                <a:cs typeface="Arial"/>
              </a:rPr>
              <a:t>If</a:t>
            </a:r>
            <a:r>
              <a:rPr sz="1400" spc="-10" dirty="0">
                <a:latin typeface="Arial"/>
                <a:cs typeface="Arial"/>
              </a:rPr>
              <a:t> </a:t>
            </a:r>
            <a:r>
              <a:rPr sz="1400" spc="-5" dirty="0">
                <a:latin typeface="Arial"/>
                <a:cs typeface="Arial"/>
              </a:rPr>
              <a:t>follow-up</a:t>
            </a:r>
            <a:r>
              <a:rPr sz="1400" spc="-50" dirty="0">
                <a:latin typeface="Arial"/>
                <a:cs typeface="Arial"/>
              </a:rPr>
              <a:t> </a:t>
            </a:r>
            <a:r>
              <a:rPr sz="1400" dirty="0">
                <a:latin typeface="Arial"/>
                <a:cs typeface="Arial"/>
              </a:rPr>
              <a:t>action</a:t>
            </a:r>
            <a:r>
              <a:rPr sz="1400" spc="-40" dirty="0">
                <a:latin typeface="Arial"/>
                <a:cs typeface="Arial"/>
              </a:rPr>
              <a:t> </a:t>
            </a:r>
            <a:r>
              <a:rPr sz="1400" dirty="0">
                <a:latin typeface="Arial"/>
                <a:cs typeface="Arial"/>
              </a:rPr>
              <a:t>steps</a:t>
            </a:r>
            <a:r>
              <a:rPr sz="1400" spc="-10" dirty="0">
                <a:latin typeface="Arial"/>
                <a:cs typeface="Arial"/>
              </a:rPr>
              <a:t> </a:t>
            </a:r>
            <a:r>
              <a:rPr sz="1400" spc="-5" dirty="0">
                <a:latin typeface="Arial"/>
                <a:cs typeface="Arial"/>
              </a:rPr>
              <a:t>were</a:t>
            </a:r>
            <a:r>
              <a:rPr sz="1400" spc="-25" dirty="0">
                <a:latin typeface="Arial"/>
                <a:cs typeface="Arial"/>
              </a:rPr>
              <a:t> </a:t>
            </a:r>
            <a:r>
              <a:rPr sz="1400" spc="-5" dirty="0">
                <a:latin typeface="Arial"/>
                <a:cs typeface="Arial"/>
              </a:rPr>
              <a:t>entered</a:t>
            </a:r>
            <a:r>
              <a:rPr sz="1400" spc="-50" dirty="0">
                <a:latin typeface="Arial"/>
                <a:cs typeface="Arial"/>
              </a:rPr>
              <a:t> </a:t>
            </a:r>
            <a:r>
              <a:rPr sz="1400" dirty="0">
                <a:latin typeface="Arial"/>
                <a:cs typeface="Arial"/>
              </a:rPr>
              <a:t>by</a:t>
            </a:r>
            <a:r>
              <a:rPr sz="1400" spc="-20" dirty="0">
                <a:latin typeface="Arial"/>
                <a:cs typeface="Arial"/>
              </a:rPr>
              <a:t> </a:t>
            </a:r>
            <a:r>
              <a:rPr sz="1400" dirty="0">
                <a:latin typeface="Arial"/>
                <a:cs typeface="Arial"/>
              </a:rPr>
              <a:t>the</a:t>
            </a:r>
            <a:r>
              <a:rPr sz="1400" spc="-25" dirty="0">
                <a:latin typeface="Arial"/>
                <a:cs typeface="Arial"/>
              </a:rPr>
              <a:t> </a:t>
            </a:r>
            <a:r>
              <a:rPr lang="en-US" sz="1400" spc="-5" dirty="0">
                <a:latin typeface="Arial"/>
                <a:cs typeface="Arial"/>
              </a:rPr>
              <a:t>Supports Broke</a:t>
            </a:r>
            <a:r>
              <a:rPr sz="1400" spc="-5" dirty="0">
                <a:latin typeface="Arial"/>
                <a:cs typeface="Arial"/>
              </a:rPr>
              <a:t>r</a:t>
            </a:r>
            <a:r>
              <a:rPr sz="1400" spc="-50" dirty="0">
                <a:latin typeface="Arial"/>
                <a:cs typeface="Arial"/>
              </a:rPr>
              <a:t> </a:t>
            </a:r>
            <a:r>
              <a:rPr sz="1400" dirty="0">
                <a:latin typeface="Arial"/>
                <a:cs typeface="Arial"/>
              </a:rPr>
              <a:t>in</a:t>
            </a:r>
            <a:r>
              <a:rPr sz="1400" spc="-5" dirty="0">
                <a:latin typeface="Arial"/>
                <a:cs typeface="Arial"/>
              </a:rPr>
              <a:t> </a:t>
            </a:r>
            <a:r>
              <a:rPr sz="1400" dirty="0">
                <a:latin typeface="Arial"/>
                <a:cs typeface="Arial"/>
              </a:rPr>
              <a:t>the</a:t>
            </a:r>
            <a:r>
              <a:rPr sz="1400" spc="-10" dirty="0">
                <a:latin typeface="Arial"/>
                <a:cs typeface="Arial"/>
              </a:rPr>
              <a:t> </a:t>
            </a:r>
            <a:r>
              <a:rPr sz="1400" spc="-5" dirty="0">
                <a:latin typeface="Arial"/>
                <a:cs typeface="Arial"/>
              </a:rPr>
              <a:t>Follow-Up</a:t>
            </a:r>
            <a:r>
              <a:rPr sz="1400" spc="-50" dirty="0">
                <a:latin typeface="Arial"/>
                <a:cs typeface="Arial"/>
              </a:rPr>
              <a:t> </a:t>
            </a:r>
            <a:r>
              <a:rPr sz="1400" dirty="0">
                <a:latin typeface="Arial"/>
                <a:cs typeface="Arial"/>
              </a:rPr>
              <a:t>Action</a:t>
            </a:r>
            <a:r>
              <a:rPr sz="1400" spc="-25" dirty="0">
                <a:latin typeface="Arial"/>
                <a:cs typeface="Arial"/>
              </a:rPr>
              <a:t> </a:t>
            </a:r>
            <a:r>
              <a:rPr sz="1400" dirty="0">
                <a:latin typeface="Arial"/>
                <a:cs typeface="Arial"/>
              </a:rPr>
              <a:t>Steps</a:t>
            </a:r>
            <a:r>
              <a:rPr sz="1400" spc="-10" dirty="0">
                <a:latin typeface="Arial"/>
                <a:cs typeface="Arial"/>
              </a:rPr>
              <a:t> </a:t>
            </a:r>
            <a:r>
              <a:rPr sz="1400" dirty="0">
                <a:latin typeface="Arial"/>
                <a:cs typeface="Arial"/>
              </a:rPr>
              <a:t>screen</a:t>
            </a:r>
            <a:r>
              <a:rPr sz="1400" spc="-30"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final  Incident</a:t>
            </a:r>
            <a:r>
              <a:rPr sz="1400" spc="-70" dirty="0">
                <a:latin typeface="Arial"/>
                <a:cs typeface="Arial"/>
              </a:rPr>
              <a:t> </a:t>
            </a:r>
            <a:r>
              <a:rPr sz="1400" spc="-5" dirty="0">
                <a:latin typeface="Arial"/>
                <a:cs typeface="Arial"/>
              </a:rPr>
              <a:t>Report,</a:t>
            </a:r>
            <a:r>
              <a:rPr sz="1400" spc="-80" dirty="0">
                <a:latin typeface="Arial"/>
                <a:cs typeface="Arial"/>
              </a:rPr>
              <a:t> </a:t>
            </a:r>
            <a:r>
              <a:rPr sz="1400" dirty="0">
                <a:latin typeface="Arial"/>
                <a:cs typeface="Arial"/>
              </a:rPr>
              <a:t>these</a:t>
            </a:r>
            <a:r>
              <a:rPr sz="1400" spc="-40" dirty="0">
                <a:latin typeface="Arial"/>
                <a:cs typeface="Arial"/>
              </a:rPr>
              <a:t> </a:t>
            </a:r>
            <a:r>
              <a:rPr sz="1400" dirty="0">
                <a:latin typeface="Arial"/>
                <a:cs typeface="Arial"/>
              </a:rPr>
              <a:t>action</a:t>
            </a:r>
            <a:r>
              <a:rPr sz="1400" spc="-60" dirty="0">
                <a:latin typeface="Arial"/>
                <a:cs typeface="Arial"/>
              </a:rPr>
              <a:t> </a:t>
            </a:r>
            <a:r>
              <a:rPr sz="1400" dirty="0">
                <a:latin typeface="Arial"/>
                <a:cs typeface="Arial"/>
              </a:rPr>
              <a:t>steps</a:t>
            </a:r>
            <a:r>
              <a:rPr sz="1400" spc="-65" dirty="0">
                <a:latin typeface="Arial"/>
                <a:cs typeface="Arial"/>
              </a:rPr>
              <a:t> </a:t>
            </a:r>
            <a:r>
              <a:rPr sz="1400" dirty="0">
                <a:latin typeface="Arial"/>
                <a:cs typeface="Arial"/>
              </a:rPr>
              <a:t>are</a:t>
            </a:r>
            <a:r>
              <a:rPr sz="1400" spc="-20" dirty="0">
                <a:latin typeface="Arial"/>
                <a:cs typeface="Arial"/>
              </a:rPr>
              <a:t> </a:t>
            </a:r>
            <a:r>
              <a:rPr sz="1400" spc="-5" dirty="0">
                <a:latin typeface="Arial"/>
                <a:cs typeface="Arial"/>
              </a:rPr>
              <a:t>populated</a:t>
            </a:r>
            <a:r>
              <a:rPr sz="1400" spc="-100" dirty="0">
                <a:latin typeface="Arial"/>
                <a:cs typeface="Arial"/>
              </a:rPr>
              <a:t> </a:t>
            </a:r>
            <a:r>
              <a:rPr sz="1400" dirty="0">
                <a:latin typeface="Arial"/>
                <a:cs typeface="Arial"/>
              </a:rPr>
              <a:t>into</a:t>
            </a:r>
            <a:r>
              <a:rPr sz="1400" spc="-40" dirty="0">
                <a:latin typeface="Arial"/>
                <a:cs typeface="Arial"/>
              </a:rPr>
              <a:t> </a:t>
            </a:r>
            <a:r>
              <a:rPr sz="1400" dirty="0">
                <a:latin typeface="Arial"/>
                <a:cs typeface="Arial"/>
              </a:rPr>
              <a:t>the</a:t>
            </a:r>
            <a:r>
              <a:rPr sz="1400" spc="-35" dirty="0">
                <a:latin typeface="Arial"/>
                <a:cs typeface="Arial"/>
              </a:rPr>
              <a:t> </a:t>
            </a:r>
            <a:r>
              <a:rPr sz="1400" spc="-5" dirty="0">
                <a:latin typeface="Arial"/>
                <a:cs typeface="Arial"/>
              </a:rPr>
              <a:t>DDS</a:t>
            </a:r>
            <a:r>
              <a:rPr sz="1400" spc="10" dirty="0">
                <a:latin typeface="Arial"/>
                <a:cs typeface="Arial"/>
              </a:rPr>
              <a:t> </a:t>
            </a:r>
            <a:r>
              <a:rPr sz="1400" spc="-5" dirty="0">
                <a:latin typeface="Arial"/>
                <a:cs typeface="Arial"/>
              </a:rPr>
              <a:t>Follow-Up</a:t>
            </a:r>
            <a:r>
              <a:rPr sz="1400" spc="-120" dirty="0">
                <a:latin typeface="Arial"/>
                <a:cs typeface="Arial"/>
              </a:rPr>
              <a:t> </a:t>
            </a:r>
            <a:r>
              <a:rPr sz="1400" dirty="0">
                <a:latin typeface="Arial"/>
                <a:cs typeface="Arial"/>
              </a:rPr>
              <a:t>Action</a:t>
            </a:r>
            <a:r>
              <a:rPr sz="1400" spc="-60" dirty="0">
                <a:latin typeface="Arial"/>
                <a:cs typeface="Arial"/>
              </a:rPr>
              <a:t> </a:t>
            </a:r>
            <a:r>
              <a:rPr sz="1400" dirty="0">
                <a:latin typeface="Arial"/>
                <a:cs typeface="Arial"/>
              </a:rPr>
              <a:t>Steps</a:t>
            </a:r>
            <a:r>
              <a:rPr sz="1400" spc="-20" dirty="0">
                <a:latin typeface="Arial"/>
                <a:cs typeface="Arial"/>
              </a:rPr>
              <a:t> </a:t>
            </a:r>
            <a:r>
              <a:rPr sz="1400" spc="-10" dirty="0">
                <a:latin typeface="Arial"/>
                <a:cs typeface="Arial"/>
              </a:rPr>
              <a:t>document.</a:t>
            </a:r>
            <a:r>
              <a:rPr sz="1400" spc="-95" dirty="0">
                <a:latin typeface="Arial"/>
                <a:cs typeface="Arial"/>
              </a:rPr>
              <a:t> </a:t>
            </a:r>
            <a:r>
              <a:rPr sz="1400" spc="-5" dirty="0">
                <a:latin typeface="Arial"/>
                <a:cs typeface="Arial"/>
              </a:rPr>
              <a:t>This  document</a:t>
            </a:r>
            <a:r>
              <a:rPr sz="1400" spc="-50" dirty="0">
                <a:latin typeface="Arial"/>
                <a:cs typeface="Arial"/>
              </a:rPr>
              <a:t> </a:t>
            </a:r>
            <a:r>
              <a:rPr sz="1400" spc="-5" dirty="0">
                <a:latin typeface="Arial"/>
                <a:cs typeface="Arial"/>
              </a:rPr>
              <a:t>becomes</a:t>
            </a:r>
            <a:r>
              <a:rPr sz="1400" spc="-50" dirty="0">
                <a:latin typeface="Arial"/>
                <a:cs typeface="Arial"/>
              </a:rPr>
              <a:t> </a:t>
            </a:r>
            <a:r>
              <a:rPr sz="1400" spc="-5" dirty="0">
                <a:latin typeface="Arial"/>
                <a:cs typeface="Arial"/>
              </a:rPr>
              <a:t>available</a:t>
            </a:r>
            <a:r>
              <a:rPr sz="1400" spc="-50" dirty="0">
                <a:latin typeface="Arial"/>
                <a:cs typeface="Arial"/>
              </a:rPr>
              <a:t> </a:t>
            </a:r>
            <a:r>
              <a:rPr sz="1400" dirty="0">
                <a:latin typeface="Arial"/>
                <a:cs typeface="Arial"/>
              </a:rPr>
              <a:t>for</a:t>
            </a:r>
            <a:r>
              <a:rPr sz="1400" spc="-20" dirty="0">
                <a:latin typeface="Arial"/>
                <a:cs typeface="Arial"/>
              </a:rPr>
              <a:t> </a:t>
            </a:r>
            <a:r>
              <a:rPr lang="en-US" sz="1400" spc="-20" dirty="0">
                <a:latin typeface="Arial"/>
                <a:cs typeface="Arial"/>
              </a:rPr>
              <a:t>the Clinical Manager</a:t>
            </a:r>
            <a:r>
              <a:rPr sz="1400" spc="-10"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create</a:t>
            </a:r>
            <a:r>
              <a:rPr sz="1400" spc="-45" dirty="0">
                <a:latin typeface="Arial"/>
                <a:cs typeface="Arial"/>
              </a:rPr>
              <a:t> </a:t>
            </a:r>
            <a:r>
              <a:rPr sz="1400" dirty="0">
                <a:latin typeface="Arial"/>
                <a:cs typeface="Arial"/>
              </a:rPr>
              <a:t>once</a:t>
            </a:r>
            <a:r>
              <a:rPr sz="1400" spc="-3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Incident</a:t>
            </a:r>
            <a:r>
              <a:rPr sz="1400" spc="-25" dirty="0">
                <a:latin typeface="Arial"/>
                <a:cs typeface="Arial"/>
              </a:rPr>
              <a:t> </a:t>
            </a:r>
            <a:r>
              <a:rPr sz="1400" spc="-5" dirty="0">
                <a:latin typeface="Arial"/>
                <a:cs typeface="Arial"/>
              </a:rPr>
              <a:t>Report</a:t>
            </a:r>
            <a:r>
              <a:rPr sz="1400" spc="-45" dirty="0">
                <a:latin typeface="Arial"/>
                <a:cs typeface="Arial"/>
              </a:rPr>
              <a:t> </a:t>
            </a:r>
            <a:r>
              <a:rPr sz="1400" dirty="0">
                <a:latin typeface="Arial"/>
                <a:cs typeface="Arial"/>
              </a:rPr>
              <a:t>is</a:t>
            </a:r>
            <a:r>
              <a:rPr sz="1400" spc="-229" dirty="0">
                <a:latin typeface="Arial"/>
                <a:cs typeface="Arial"/>
              </a:rPr>
              <a:t> </a:t>
            </a:r>
            <a:r>
              <a:rPr sz="1400" spc="-5" dirty="0">
                <a:latin typeface="Arial"/>
                <a:cs typeface="Arial"/>
              </a:rPr>
              <a:t>approved.</a:t>
            </a:r>
            <a:endParaRPr sz="1400" dirty="0">
              <a:latin typeface="Arial"/>
              <a:cs typeface="Arial"/>
            </a:endParaRPr>
          </a:p>
          <a:p>
            <a:pPr>
              <a:lnSpc>
                <a:spcPct val="100000"/>
              </a:lnSpc>
              <a:spcBef>
                <a:spcPts val="10"/>
              </a:spcBef>
            </a:pPr>
            <a:endParaRPr sz="1500" dirty="0">
              <a:latin typeface="Times New Roman"/>
              <a:cs typeface="Times New Roman"/>
            </a:endParaRPr>
          </a:p>
          <a:p>
            <a:pPr marL="12700" marR="66040">
              <a:lnSpc>
                <a:spcPct val="100000"/>
              </a:lnSpc>
              <a:spcBef>
                <a:spcPts val="5"/>
              </a:spcBef>
            </a:pPr>
            <a:r>
              <a:rPr sz="1400" dirty="0">
                <a:latin typeface="Arial"/>
                <a:cs typeface="Arial"/>
              </a:rPr>
              <a:t>The</a:t>
            </a:r>
            <a:r>
              <a:rPr sz="1400" spc="-45" dirty="0">
                <a:latin typeface="Arial"/>
                <a:cs typeface="Arial"/>
              </a:rPr>
              <a:t> </a:t>
            </a:r>
            <a:r>
              <a:rPr sz="1400" spc="-5" dirty="0">
                <a:latin typeface="Arial"/>
                <a:cs typeface="Arial"/>
              </a:rPr>
              <a:t>Follow-Up</a:t>
            </a:r>
            <a:r>
              <a:rPr sz="1400" spc="-125" dirty="0">
                <a:latin typeface="Arial"/>
                <a:cs typeface="Arial"/>
              </a:rPr>
              <a:t> </a:t>
            </a:r>
            <a:r>
              <a:rPr sz="1400" dirty="0">
                <a:latin typeface="Arial"/>
                <a:cs typeface="Arial"/>
              </a:rPr>
              <a:t>Action</a:t>
            </a:r>
            <a:r>
              <a:rPr sz="1400" spc="-50" dirty="0">
                <a:latin typeface="Arial"/>
                <a:cs typeface="Arial"/>
              </a:rPr>
              <a:t> </a:t>
            </a:r>
            <a:r>
              <a:rPr sz="1400" dirty="0">
                <a:latin typeface="Arial"/>
                <a:cs typeface="Arial"/>
              </a:rPr>
              <a:t>Steps</a:t>
            </a:r>
            <a:r>
              <a:rPr sz="1400" spc="-20" dirty="0">
                <a:latin typeface="Arial"/>
                <a:cs typeface="Arial"/>
              </a:rPr>
              <a:t> </a:t>
            </a:r>
            <a:r>
              <a:rPr sz="1400" spc="-5" dirty="0">
                <a:latin typeface="Arial"/>
                <a:cs typeface="Arial"/>
              </a:rPr>
              <a:t>document</a:t>
            </a:r>
            <a:r>
              <a:rPr sz="1400" spc="-95" dirty="0">
                <a:latin typeface="Arial"/>
                <a:cs typeface="Arial"/>
              </a:rPr>
              <a:t> </a:t>
            </a:r>
            <a:r>
              <a:rPr sz="1400" spc="-5" dirty="0">
                <a:latin typeface="Arial"/>
                <a:cs typeface="Arial"/>
              </a:rPr>
              <a:t>is</a:t>
            </a:r>
            <a:r>
              <a:rPr sz="1400" spc="5" dirty="0">
                <a:latin typeface="Arial"/>
                <a:cs typeface="Arial"/>
              </a:rPr>
              <a:t> </a:t>
            </a:r>
            <a:r>
              <a:rPr sz="1400" spc="-5" dirty="0">
                <a:latin typeface="Arial"/>
                <a:cs typeface="Arial"/>
              </a:rPr>
              <a:t>mandatory</a:t>
            </a:r>
            <a:r>
              <a:rPr sz="1400" spc="-90" dirty="0">
                <a:latin typeface="Arial"/>
                <a:cs typeface="Arial"/>
              </a:rPr>
              <a:t> </a:t>
            </a:r>
            <a:r>
              <a:rPr sz="1400" spc="-5" dirty="0">
                <a:latin typeface="Arial"/>
                <a:cs typeface="Arial"/>
              </a:rPr>
              <a:t>if</a:t>
            </a:r>
            <a:r>
              <a:rPr sz="1400" spc="5" dirty="0">
                <a:latin typeface="Arial"/>
                <a:cs typeface="Arial"/>
              </a:rPr>
              <a:t> </a:t>
            </a:r>
            <a:r>
              <a:rPr sz="1400" dirty="0">
                <a:latin typeface="Arial"/>
                <a:cs typeface="Arial"/>
              </a:rPr>
              <a:t>the</a:t>
            </a:r>
            <a:r>
              <a:rPr lang="en-US" sz="1400" spc="-25" dirty="0">
                <a:latin typeface="Arial"/>
                <a:cs typeface="Arial"/>
              </a:rPr>
              <a:t> supports broker </a:t>
            </a:r>
            <a:r>
              <a:rPr sz="1400" dirty="0">
                <a:latin typeface="Arial"/>
                <a:cs typeface="Arial"/>
              </a:rPr>
              <a:t>has</a:t>
            </a:r>
            <a:r>
              <a:rPr sz="1400" spc="-40" dirty="0">
                <a:latin typeface="Arial"/>
                <a:cs typeface="Arial"/>
              </a:rPr>
              <a:t> </a:t>
            </a:r>
            <a:r>
              <a:rPr sz="1400" spc="-5" dirty="0">
                <a:latin typeface="Arial"/>
                <a:cs typeface="Arial"/>
              </a:rPr>
              <a:t>entered</a:t>
            </a:r>
            <a:r>
              <a:rPr sz="1400" spc="-80" dirty="0">
                <a:latin typeface="Arial"/>
                <a:cs typeface="Arial"/>
              </a:rPr>
              <a:t> </a:t>
            </a:r>
            <a:r>
              <a:rPr sz="1400" dirty="0">
                <a:latin typeface="Arial"/>
                <a:cs typeface="Arial"/>
              </a:rPr>
              <a:t>action</a:t>
            </a:r>
            <a:r>
              <a:rPr sz="1400" spc="-80" dirty="0">
                <a:latin typeface="Arial"/>
                <a:cs typeface="Arial"/>
              </a:rPr>
              <a:t> </a:t>
            </a:r>
            <a:r>
              <a:rPr sz="1400" dirty="0">
                <a:latin typeface="Arial"/>
                <a:cs typeface="Arial"/>
              </a:rPr>
              <a:t>steps,</a:t>
            </a:r>
            <a:r>
              <a:rPr sz="1400" spc="-65" dirty="0">
                <a:latin typeface="Arial"/>
                <a:cs typeface="Arial"/>
              </a:rPr>
              <a:t> </a:t>
            </a:r>
            <a:r>
              <a:rPr sz="1400" dirty="0">
                <a:latin typeface="Arial"/>
                <a:cs typeface="Arial"/>
              </a:rPr>
              <a:t>or</a:t>
            </a:r>
            <a:r>
              <a:rPr sz="1400" spc="-30" dirty="0">
                <a:latin typeface="Arial"/>
                <a:cs typeface="Arial"/>
              </a:rPr>
              <a:t> </a:t>
            </a:r>
            <a:r>
              <a:rPr sz="1400" spc="-5" dirty="0">
                <a:latin typeface="Arial"/>
                <a:cs typeface="Arial"/>
              </a:rPr>
              <a:t>if</a:t>
            </a:r>
            <a:r>
              <a:rPr sz="1400" spc="5" dirty="0">
                <a:latin typeface="Arial"/>
                <a:cs typeface="Arial"/>
              </a:rPr>
              <a:t> </a:t>
            </a:r>
            <a:r>
              <a:rPr lang="en-US" sz="1400" spc="-5" dirty="0">
                <a:latin typeface="Arial"/>
                <a:cs typeface="Arial"/>
              </a:rPr>
              <a:t>the clinical manager</a:t>
            </a:r>
            <a:r>
              <a:rPr sz="1400" spc="-5" dirty="0">
                <a:latin typeface="Arial"/>
                <a:cs typeface="Arial"/>
              </a:rPr>
              <a:t> </a:t>
            </a:r>
            <a:r>
              <a:rPr sz="1400" spc="-10" dirty="0">
                <a:latin typeface="Arial"/>
                <a:cs typeface="Arial"/>
              </a:rPr>
              <a:t>determines </a:t>
            </a:r>
            <a:r>
              <a:rPr sz="1400" dirty="0">
                <a:latin typeface="Arial"/>
                <a:cs typeface="Arial"/>
              </a:rPr>
              <a:t>that there are </a:t>
            </a:r>
            <a:r>
              <a:rPr sz="1400" spc="-5" dirty="0">
                <a:latin typeface="Arial"/>
                <a:cs typeface="Arial"/>
              </a:rPr>
              <a:t>additional </a:t>
            </a:r>
            <a:r>
              <a:rPr sz="1400" dirty="0">
                <a:latin typeface="Arial"/>
                <a:cs typeface="Arial"/>
              </a:rPr>
              <a:t>action steps to be </a:t>
            </a:r>
            <a:r>
              <a:rPr sz="1400" spc="-10" dirty="0">
                <a:latin typeface="Arial"/>
                <a:cs typeface="Arial"/>
              </a:rPr>
              <a:t>entered. </a:t>
            </a:r>
            <a:r>
              <a:rPr sz="1400" spc="-5" dirty="0">
                <a:latin typeface="Arial"/>
                <a:cs typeface="Arial"/>
              </a:rPr>
              <a:t>The report will </a:t>
            </a:r>
            <a:r>
              <a:rPr sz="1400" dirty="0">
                <a:latin typeface="Arial"/>
                <a:cs typeface="Arial"/>
              </a:rPr>
              <a:t>remain open until the  </a:t>
            </a:r>
            <a:r>
              <a:rPr sz="1400" spc="-5" dirty="0">
                <a:latin typeface="Arial"/>
                <a:cs typeface="Arial"/>
              </a:rPr>
              <a:t>Follow-Up</a:t>
            </a:r>
            <a:r>
              <a:rPr sz="1400" spc="-60" dirty="0">
                <a:latin typeface="Arial"/>
                <a:cs typeface="Arial"/>
              </a:rPr>
              <a:t> </a:t>
            </a:r>
            <a:r>
              <a:rPr sz="1400" dirty="0">
                <a:latin typeface="Arial"/>
                <a:cs typeface="Arial"/>
              </a:rPr>
              <a:t>Actions</a:t>
            </a:r>
            <a:r>
              <a:rPr sz="1400" spc="-30" dirty="0">
                <a:latin typeface="Arial"/>
                <a:cs typeface="Arial"/>
              </a:rPr>
              <a:t> </a:t>
            </a:r>
            <a:r>
              <a:rPr sz="1400" dirty="0">
                <a:latin typeface="Arial"/>
                <a:cs typeface="Arial"/>
              </a:rPr>
              <a:t>Steps</a:t>
            </a:r>
            <a:r>
              <a:rPr sz="1400" spc="-20" dirty="0">
                <a:latin typeface="Arial"/>
                <a:cs typeface="Arial"/>
              </a:rPr>
              <a:t> </a:t>
            </a:r>
            <a:r>
              <a:rPr sz="1400" spc="-5" dirty="0">
                <a:latin typeface="Arial"/>
                <a:cs typeface="Arial"/>
              </a:rPr>
              <a:t>document</a:t>
            </a:r>
            <a:r>
              <a:rPr sz="1400" spc="-50" dirty="0">
                <a:latin typeface="Arial"/>
                <a:cs typeface="Arial"/>
              </a:rPr>
              <a:t> </a:t>
            </a:r>
            <a:r>
              <a:rPr sz="1400" dirty="0">
                <a:latin typeface="Arial"/>
                <a:cs typeface="Arial"/>
              </a:rPr>
              <a:t>has</a:t>
            </a:r>
            <a:r>
              <a:rPr sz="1400" spc="-40" dirty="0">
                <a:latin typeface="Arial"/>
                <a:cs typeface="Arial"/>
              </a:rPr>
              <a:t> </a:t>
            </a:r>
            <a:r>
              <a:rPr sz="1400" dirty="0">
                <a:latin typeface="Arial"/>
                <a:cs typeface="Arial"/>
              </a:rPr>
              <a:t>been</a:t>
            </a:r>
            <a:r>
              <a:rPr sz="1400" spc="-260" dirty="0">
                <a:latin typeface="Arial"/>
                <a:cs typeface="Arial"/>
              </a:rPr>
              <a:t> </a:t>
            </a:r>
            <a:r>
              <a:rPr sz="1400" dirty="0">
                <a:latin typeface="Arial"/>
                <a:cs typeface="Arial"/>
              </a:rPr>
              <a:t>finalized.</a:t>
            </a:r>
          </a:p>
        </p:txBody>
      </p:sp>
      <p:sp>
        <p:nvSpPr>
          <p:cNvPr id="31" name="object 31"/>
          <p:cNvSpPr txBox="1">
            <a:spLocks noGrp="1"/>
          </p:cNvSpPr>
          <p:nvPr>
            <p:ph type="title"/>
          </p:nvPr>
        </p:nvSpPr>
        <p:spPr>
          <a:xfrm>
            <a:off x="726948" y="53719"/>
            <a:ext cx="7587995" cy="1120820"/>
          </a:xfrm>
          <a:prstGeom prst="rect">
            <a:avLst/>
          </a:prstGeom>
        </p:spPr>
        <p:txBody>
          <a:bodyPr vert="horz" wrap="square" lIns="0" tIns="12700" rIns="0" bIns="0" rtlCol="0">
            <a:spAutoFit/>
          </a:bodyPr>
          <a:lstStyle/>
          <a:p>
            <a:pPr marL="1252855">
              <a:lnSpc>
                <a:spcPct val="100000"/>
              </a:lnSpc>
              <a:spcBef>
                <a:spcPts val="100"/>
              </a:spcBef>
            </a:pPr>
            <a:r>
              <a:rPr spc="-15" dirty="0"/>
              <a:t>Incident </a:t>
            </a:r>
            <a:r>
              <a:rPr spc="-20" dirty="0"/>
              <a:t>Management </a:t>
            </a:r>
            <a:r>
              <a:rPr spc="-5" dirty="0"/>
              <a:t>Workflow </a:t>
            </a:r>
            <a:r>
              <a:rPr dirty="0"/>
              <a:t>– </a:t>
            </a:r>
            <a:r>
              <a:rPr spc="-5" dirty="0"/>
              <a:t>DDS </a:t>
            </a:r>
            <a:r>
              <a:rPr spc="-20" dirty="0"/>
              <a:t>Follow-Up </a:t>
            </a:r>
            <a:r>
              <a:rPr spc="-5" dirty="0"/>
              <a:t>Action</a:t>
            </a:r>
            <a:r>
              <a:rPr spc="200" dirty="0"/>
              <a:t> </a:t>
            </a:r>
            <a:r>
              <a:rPr spc="-15" dirty="0"/>
              <a:t>Steps</a:t>
            </a:r>
          </a:p>
          <a:p>
            <a:pPr marL="1150620">
              <a:lnSpc>
                <a:spcPct val="100000"/>
              </a:lnSpc>
              <a:spcBef>
                <a:spcPts val="5"/>
              </a:spcBef>
              <a:tabLst>
                <a:tab pos="8402955" algn="l"/>
              </a:tabLst>
            </a:pPr>
            <a:r>
              <a:rPr u="heavy" dirty="0">
                <a:uFill>
                  <a:solidFill>
                    <a:srgbClr val="000000"/>
                  </a:solidFill>
                </a:uFill>
              </a:rPr>
              <a:t> </a:t>
            </a:r>
            <a:r>
              <a:rPr u="heavy" spc="-210" dirty="0">
                <a:uFill>
                  <a:solidFill>
                    <a:srgbClr val="000000"/>
                  </a:solidFill>
                </a:uFill>
              </a:rPr>
              <a:t> </a:t>
            </a:r>
            <a:endParaRPr u="heavy" spc="-20" dirty="0">
              <a:uFill>
                <a:solidFill>
                  <a:srgbClr val="000000"/>
                </a:solidFill>
              </a:uFill>
            </a:endParaRPr>
          </a:p>
        </p:txBody>
      </p:sp>
      <p:sp>
        <p:nvSpPr>
          <p:cNvPr id="32" name="object 32"/>
          <p:cNvSpPr txBox="1"/>
          <p:nvPr/>
        </p:nvSpPr>
        <p:spPr>
          <a:xfrm>
            <a:off x="1620392" y="5478576"/>
            <a:ext cx="929640"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Arial"/>
                <a:cs typeface="Arial"/>
              </a:rPr>
              <a:t>≤ 1 day /</a:t>
            </a:r>
            <a:r>
              <a:rPr sz="1100" i="1" spc="-240" dirty="0">
                <a:latin typeface="Arial"/>
                <a:cs typeface="Arial"/>
              </a:rPr>
              <a:t> </a:t>
            </a:r>
            <a:r>
              <a:rPr sz="1100" i="1" spc="-5" dirty="0">
                <a:latin typeface="Arial"/>
                <a:cs typeface="Arial"/>
              </a:rPr>
              <a:t>major</a:t>
            </a:r>
            <a:endParaRPr sz="1100" dirty="0">
              <a:latin typeface="Arial"/>
              <a:cs typeface="Arial"/>
            </a:endParaRPr>
          </a:p>
        </p:txBody>
      </p:sp>
      <p:sp>
        <p:nvSpPr>
          <p:cNvPr id="33" name="object 33"/>
          <p:cNvSpPr txBox="1"/>
          <p:nvPr/>
        </p:nvSpPr>
        <p:spPr>
          <a:xfrm>
            <a:off x="1625600" y="5238369"/>
            <a:ext cx="998855"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Arial"/>
                <a:cs typeface="Arial"/>
              </a:rPr>
              <a:t>≤ 3 days /</a:t>
            </a:r>
            <a:r>
              <a:rPr sz="1100" i="1" spc="-240" dirty="0">
                <a:latin typeface="Arial"/>
                <a:cs typeface="Arial"/>
              </a:rPr>
              <a:t> </a:t>
            </a:r>
            <a:r>
              <a:rPr sz="1100" i="1" spc="-5" dirty="0">
                <a:latin typeface="Arial"/>
                <a:cs typeface="Arial"/>
              </a:rPr>
              <a:t>minor</a:t>
            </a:r>
            <a:endParaRPr sz="1100" dirty="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F20E17-F367-4D06-B58A-A8E5D5879034}"/>
              </a:ext>
            </a:extLst>
          </p:cNvPr>
          <p:cNvPicPr/>
          <p:nvPr/>
        </p:nvPicPr>
        <p:blipFill rotWithShape="1">
          <a:blip r:embed="rId2"/>
          <a:srcRect t="3584" r="1285" b="16937"/>
          <a:stretch/>
        </p:blipFill>
        <p:spPr bwMode="auto">
          <a:xfrm>
            <a:off x="685800" y="2126234"/>
            <a:ext cx="7772400" cy="3520440"/>
          </a:xfrm>
          <a:prstGeom prst="rect">
            <a:avLst/>
          </a:prstGeom>
          <a:ln>
            <a:noFill/>
          </a:ln>
          <a:extLst>
            <a:ext uri="{53640926-AAD7-44D8-BBD7-CCE9431645EC}">
              <a14:shadowObscured xmlns:a14="http://schemas.microsoft.com/office/drawing/2010/main"/>
            </a:ext>
          </a:extLst>
        </p:spPr>
      </p:pic>
      <p:sp>
        <p:nvSpPr>
          <p:cNvPr id="2" name="object 2"/>
          <p:cNvSpPr txBox="1">
            <a:spLocks noGrp="1"/>
          </p:cNvSpPr>
          <p:nvPr>
            <p:ph type="title"/>
          </p:nvPr>
        </p:nvSpPr>
        <p:spPr>
          <a:xfrm>
            <a:off x="1600200" y="76200"/>
            <a:ext cx="5614670" cy="751488"/>
          </a:xfrm>
          <a:prstGeom prst="rect">
            <a:avLst/>
          </a:prstGeom>
        </p:spPr>
        <p:txBody>
          <a:bodyPr vert="horz" wrap="square" lIns="0" tIns="12700" rIns="0" bIns="0" rtlCol="0">
            <a:spAutoFit/>
          </a:bodyPr>
          <a:lstStyle/>
          <a:p>
            <a:pPr marL="12700">
              <a:lnSpc>
                <a:spcPct val="100000"/>
              </a:lnSpc>
              <a:spcBef>
                <a:spcPts val="100"/>
              </a:spcBef>
            </a:pPr>
            <a:r>
              <a:rPr spc="-5" dirty="0"/>
              <a:t>DDS </a:t>
            </a:r>
            <a:r>
              <a:rPr spc="-20" dirty="0"/>
              <a:t>Follow-Up </a:t>
            </a:r>
            <a:r>
              <a:rPr spc="-5" dirty="0"/>
              <a:t>Actions Steps </a:t>
            </a:r>
            <a:r>
              <a:rPr spc="-20" dirty="0"/>
              <a:t>Document </a:t>
            </a:r>
            <a:r>
              <a:rPr dirty="0"/>
              <a:t>–</a:t>
            </a:r>
            <a:r>
              <a:rPr spc="-50" dirty="0"/>
              <a:t> </a:t>
            </a:r>
            <a:r>
              <a:rPr spc="-20" dirty="0"/>
              <a:t>Switchboard</a:t>
            </a:r>
          </a:p>
        </p:txBody>
      </p:sp>
      <p:sp>
        <p:nvSpPr>
          <p:cNvPr id="3" name="object 3"/>
          <p:cNvSpPr txBox="1"/>
          <p:nvPr/>
        </p:nvSpPr>
        <p:spPr>
          <a:xfrm>
            <a:off x="535635" y="1211326"/>
            <a:ext cx="8114665"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To access the Follow-Up Action Steps document, select the create link in the follow-up action steps  section on the switchboard. This document should be completed within 30 days after the approval of the  Area Office Management Review.</a:t>
            </a:r>
            <a:r>
              <a:rPr lang="en-US" sz="1400" dirty="0">
                <a:latin typeface="Arial"/>
                <a:cs typeface="Arial"/>
              </a:rPr>
              <a:t>  </a:t>
            </a:r>
            <a:endParaRPr sz="1400" dirty="0">
              <a:latin typeface="Arial"/>
              <a:cs typeface="Arial"/>
            </a:endParaRPr>
          </a:p>
        </p:txBody>
      </p:sp>
      <p:sp>
        <p:nvSpPr>
          <p:cNvPr id="6" name="object 6"/>
          <p:cNvSpPr/>
          <p:nvPr/>
        </p:nvSpPr>
        <p:spPr>
          <a:xfrm>
            <a:off x="2057401" y="5108575"/>
            <a:ext cx="5029200" cy="454025"/>
          </a:xfrm>
          <a:custGeom>
            <a:avLst/>
            <a:gdLst/>
            <a:ahLst/>
            <a:cxnLst/>
            <a:rect l="l" t="t" r="r" b="b"/>
            <a:pathLst>
              <a:path w="6199505" h="412750">
                <a:moveTo>
                  <a:pt x="0" y="412622"/>
                </a:moveTo>
                <a:lnTo>
                  <a:pt x="6199124" y="412622"/>
                </a:lnTo>
                <a:lnTo>
                  <a:pt x="6199124" y="0"/>
                </a:lnTo>
                <a:lnTo>
                  <a:pt x="0" y="0"/>
                </a:lnTo>
                <a:lnTo>
                  <a:pt x="0" y="412622"/>
                </a:lnTo>
                <a:close/>
              </a:path>
            </a:pathLst>
          </a:custGeom>
          <a:ln w="19811">
            <a:solidFill>
              <a:srgbClr val="00AFEF"/>
            </a:solidFill>
          </a:ln>
        </p:spPr>
        <p:txBody>
          <a:bodyPr wrap="square" lIns="0" tIns="0" rIns="0" bIns="0" rtlCol="0"/>
          <a:lstStyle/>
          <a:p>
            <a:endParaRPr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56</a:t>
            </a:fld>
            <a:endParaRPr dirty="0"/>
          </a:p>
        </p:txBody>
      </p:sp>
      <p:pic>
        <p:nvPicPr>
          <p:cNvPr id="7" name="Picture 6">
            <a:extLst>
              <a:ext uri="{FF2B5EF4-FFF2-40B4-BE49-F238E27FC236}">
                <a16:creationId xmlns:a16="http://schemas.microsoft.com/office/drawing/2014/main" id="{945E2681-B5CC-4A21-B3C9-00EE3FAF1044}"/>
              </a:ext>
            </a:extLst>
          </p:cNvPr>
          <p:cNvPicPr>
            <a:picLocks noChangeAspect="1"/>
          </p:cNvPicPr>
          <p:nvPr/>
        </p:nvPicPr>
        <p:blipFill>
          <a:blip r:embed="rId3"/>
          <a:stretch>
            <a:fillRect/>
          </a:stretch>
        </p:blipFill>
        <p:spPr>
          <a:xfrm>
            <a:off x="685800" y="2119146"/>
            <a:ext cx="7772400" cy="65539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125252"/>
            <a:ext cx="3969385" cy="751488"/>
          </a:xfrm>
          <a:prstGeom prst="rect">
            <a:avLst/>
          </a:prstGeom>
        </p:spPr>
        <p:txBody>
          <a:bodyPr vert="horz" wrap="square" lIns="0" tIns="12700" rIns="0" bIns="0" rtlCol="0">
            <a:spAutoFit/>
          </a:bodyPr>
          <a:lstStyle/>
          <a:p>
            <a:pPr marL="12700">
              <a:lnSpc>
                <a:spcPct val="100000"/>
              </a:lnSpc>
              <a:spcBef>
                <a:spcPts val="100"/>
              </a:spcBef>
            </a:pPr>
            <a:r>
              <a:rPr spc="-15" dirty="0"/>
              <a:t>Incident Report </a:t>
            </a:r>
            <a:r>
              <a:rPr spc="-20" dirty="0"/>
              <a:t>Follow-Up </a:t>
            </a:r>
            <a:r>
              <a:rPr spc="-15" dirty="0"/>
              <a:t>Action</a:t>
            </a:r>
            <a:r>
              <a:rPr spc="40" dirty="0"/>
              <a:t> </a:t>
            </a:r>
            <a:r>
              <a:rPr spc="-15" dirty="0"/>
              <a:t>Steps</a:t>
            </a:r>
          </a:p>
        </p:txBody>
      </p:sp>
      <p:sp>
        <p:nvSpPr>
          <p:cNvPr id="3" name="object 3"/>
          <p:cNvSpPr txBox="1"/>
          <p:nvPr/>
        </p:nvSpPr>
        <p:spPr>
          <a:xfrm>
            <a:off x="535635" y="1101089"/>
            <a:ext cx="7827645" cy="87947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Follow-Up Actions Steps (FAS) are identified in the Blue Bar on an Individual’s Incident Report  Switchboard. If the Incident Report Follow-up Action Steps indicate “No” on the blue bar, as in the  example below, then do NOT click on the Create link for the FAS document unless you would like to  create FAS on behalf of DDS.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57</a:t>
            </a:fld>
            <a:endParaRPr dirty="0"/>
          </a:p>
        </p:txBody>
      </p:sp>
      <p:pic>
        <p:nvPicPr>
          <p:cNvPr id="6" name="Picture 5">
            <a:extLst>
              <a:ext uri="{FF2B5EF4-FFF2-40B4-BE49-F238E27FC236}">
                <a16:creationId xmlns:a16="http://schemas.microsoft.com/office/drawing/2014/main" id="{A5B28B95-4491-4222-AABA-DAB78EAE1CB6}"/>
              </a:ext>
            </a:extLst>
          </p:cNvPr>
          <p:cNvPicPr>
            <a:picLocks noChangeAspect="1"/>
          </p:cNvPicPr>
          <p:nvPr/>
        </p:nvPicPr>
        <p:blipFill>
          <a:blip r:embed="rId2"/>
          <a:stretch>
            <a:fillRect/>
          </a:stretch>
        </p:blipFill>
        <p:spPr>
          <a:xfrm>
            <a:off x="457200" y="2173115"/>
            <a:ext cx="8229600" cy="3477534"/>
          </a:xfrm>
          <a:prstGeom prst="rect">
            <a:avLst/>
          </a:prstGeom>
        </p:spPr>
      </p:pic>
      <p:pic>
        <p:nvPicPr>
          <p:cNvPr id="8" name="Picture 7">
            <a:extLst>
              <a:ext uri="{FF2B5EF4-FFF2-40B4-BE49-F238E27FC236}">
                <a16:creationId xmlns:a16="http://schemas.microsoft.com/office/drawing/2014/main" id="{1247E0BD-95CC-4368-8DA1-16C2E55C7B01}"/>
              </a:ext>
            </a:extLst>
          </p:cNvPr>
          <p:cNvPicPr>
            <a:picLocks noChangeAspect="1"/>
          </p:cNvPicPr>
          <p:nvPr/>
        </p:nvPicPr>
        <p:blipFill>
          <a:blip r:embed="rId3"/>
          <a:stretch>
            <a:fillRect/>
          </a:stretch>
        </p:blipFill>
        <p:spPr>
          <a:xfrm>
            <a:off x="453195" y="2146319"/>
            <a:ext cx="8229600" cy="6939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58</a:t>
            </a:fld>
            <a:endParaRPr dirty="0"/>
          </a:p>
        </p:txBody>
      </p:sp>
      <p:graphicFrame>
        <p:nvGraphicFramePr>
          <p:cNvPr id="3" name="object 3"/>
          <p:cNvGraphicFramePr>
            <a:graphicFrameLocks noGrp="1"/>
          </p:cNvGraphicFramePr>
          <p:nvPr/>
        </p:nvGraphicFramePr>
        <p:xfrm>
          <a:off x="596900" y="1790445"/>
          <a:ext cx="8002270" cy="4292850"/>
        </p:xfrm>
        <a:graphic>
          <a:graphicData uri="http://schemas.openxmlformats.org/drawingml/2006/table">
            <a:tbl>
              <a:tblPr firstRow="1" bandRow="1">
                <a:tableStyleId>{2D5ABB26-0587-4C30-8999-92F81FD0307C}</a:tableStyleId>
              </a:tblPr>
              <a:tblGrid>
                <a:gridCol w="2483485">
                  <a:extLst>
                    <a:ext uri="{9D8B030D-6E8A-4147-A177-3AD203B41FA5}">
                      <a16:colId xmlns:a16="http://schemas.microsoft.com/office/drawing/2014/main" val="20000"/>
                    </a:ext>
                  </a:extLst>
                </a:gridCol>
                <a:gridCol w="2622550">
                  <a:extLst>
                    <a:ext uri="{9D8B030D-6E8A-4147-A177-3AD203B41FA5}">
                      <a16:colId xmlns:a16="http://schemas.microsoft.com/office/drawing/2014/main" val="20001"/>
                    </a:ext>
                  </a:extLst>
                </a:gridCol>
                <a:gridCol w="2896235">
                  <a:extLst>
                    <a:ext uri="{9D8B030D-6E8A-4147-A177-3AD203B41FA5}">
                      <a16:colId xmlns:a16="http://schemas.microsoft.com/office/drawing/2014/main" val="20002"/>
                    </a:ext>
                  </a:extLst>
                </a:gridCol>
              </a:tblGrid>
              <a:tr h="411479">
                <a:tc>
                  <a:txBody>
                    <a:bodyPr/>
                    <a:lstStyle/>
                    <a:p>
                      <a:pPr algn="ctr">
                        <a:lnSpc>
                          <a:spcPct val="100000"/>
                        </a:lnSpc>
                        <a:spcBef>
                          <a:spcPts val="925"/>
                        </a:spcBef>
                      </a:pPr>
                      <a:r>
                        <a:rPr sz="1050" b="1" dirty="0">
                          <a:solidFill>
                            <a:srgbClr val="FFFFFF"/>
                          </a:solidFill>
                          <a:latin typeface="Verdana"/>
                          <a:cs typeface="Verdana"/>
                        </a:rPr>
                        <a:t>Fields</a:t>
                      </a:r>
                      <a:endParaRPr sz="1050" dirty="0">
                        <a:latin typeface="Verdana"/>
                        <a:cs typeface="Verdana"/>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776"/>
                    </a:solidFill>
                  </a:tcPr>
                </a:tc>
                <a:tc>
                  <a:txBody>
                    <a:bodyPr/>
                    <a:lstStyle/>
                    <a:p>
                      <a:pPr marL="635" algn="ctr">
                        <a:lnSpc>
                          <a:spcPct val="100000"/>
                        </a:lnSpc>
                        <a:spcBef>
                          <a:spcPts val="925"/>
                        </a:spcBef>
                      </a:pPr>
                      <a:r>
                        <a:rPr sz="1050" b="1" dirty="0">
                          <a:solidFill>
                            <a:srgbClr val="FFFFFF"/>
                          </a:solidFill>
                          <a:latin typeface="Verdana"/>
                          <a:cs typeface="Verdana"/>
                        </a:rPr>
                        <a:t>Description</a:t>
                      </a:r>
                      <a:endParaRPr sz="1050" dirty="0">
                        <a:latin typeface="Verdana"/>
                        <a:cs typeface="Verdana"/>
                      </a:endParaRPr>
                    </a:p>
                  </a:txBody>
                  <a:tcPr marL="0" marR="0" marT="1174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776"/>
                    </a:solidFill>
                  </a:tcPr>
                </a:tc>
                <a:tc>
                  <a:txBody>
                    <a:bodyPr/>
                    <a:lstStyle/>
                    <a:p>
                      <a:pPr marL="849630" marR="339090" indent="-529590">
                        <a:lnSpc>
                          <a:spcPct val="100000"/>
                        </a:lnSpc>
                        <a:spcBef>
                          <a:spcPts val="300"/>
                        </a:spcBef>
                      </a:pPr>
                      <a:r>
                        <a:rPr sz="1050" b="1" dirty="0">
                          <a:solidFill>
                            <a:srgbClr val="FFFFFF"/>
                          </a:solidFill>
                          <a:latin typeface="Verdana"/>
                          <a:cs typeface="Verdana"/>
                        </a:rPr>
                        <a:t>Auto Populated from</a:t>
                      </a:r>
                      <a:r>
                        <a:rPr sz="1050" b="1" spc="-195" dirty="0">
                          <a:solidFill>
                            <a:srgbClr val="FFFFFF"/>
                          </a:solidFill>
                          <a:latin typeface="Verdana"/>
                          <a:cs typeface="Verdana"/>
                        </a:rPr>
                        <a:t> </a:t>
                      </a:r>
                      <a:r>
                        <a:rPr sz="1050" b="1" dirty="0">
                          <a:solidFill>
                            <a:srgbClr val="FFFFFF"/>
                          </a:solidFill>
                          <a:latin typeface="Verdana"/>
                          <a:cs typeface="Verdana"/>
                        </a:rPr>
                        <a:t>Provider  Incident</a:t>
                      </a:r>
                      <a:r>
                        <a:rPr sz="1050" b="1" spc="-135" dirty="0">
                          <a:solidFill>
                            <a:srgbClr val="FFFFFF"/>
                          </a:solidFill>
                          <a:latin typeface="Verdana"/>
                          <a:cs typeface="Verdana"/>
                        </a:rPr>
                        <a:t> </a:t>
                      </a:r>
                      <a:r>
                        <a:rPr sz="1050" b="1" spc="-5" dirty="0">
                          <a:solidFill>
                            <a:srgbClr val="FFFFFF"/>
                          </a:solidFill>
                          <a:latin typeface="Verdana"/>
                          <a:cs typeface="Verdana"/>
                        </a:rPr>
                        <a:t>Report</a:t>
                      </a:r>
                      <a:endParaRPr sz="1050" dirty="0">
                        <a:latin typeface="Verdana"/>
                        <a:cs typeface="Verdana"/>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776"/>
                    </a:solidFill>
                  </a:tcPr>
                </a:tc>
                <a:extLst>
                  <a:ext uri="{0D108BD9-81ED-4DB2-BD59-A6C34878D82A}">
                    <a16:rowId xmlns:a16="http://schemas.microsoft.com/office/drawing/2014/main" val="10000"/>
                  </a:ext>
                </a:extLst>
              </a:tr>
              <a:tr h="640079">
                <a:tc>
                  <a:txBody>
                    <a:bodyPr/>
                    <a:lstStyle/>
                    <a:p>
                      <a:pPr>
                        <a:lnSpc>
                          <a:spcPct val="100000"/>
                        </a:lnSpc>
                      </a:pPr>
                      <a:endParaRPr sz="1100" dirty="0">
                        <a:latin typeface="Times New Roman"/>
                        <a:cs typeface="Times New Roman"/>
                      </a:endParaRPr>
                    </a:p>
                    <a:p>
                      <a:pPr marL="62230" marR="462280">
                        <a:lnSpc>
                          <a:spcPct val="100000"/>
                        </a:lnSpc>
                      </a:pPr>
                      <a:r>
                        <a:rPr sz="1000" b="1" spc="-35" dirty="0">
                          <a:latin typeface="Arial"/>
                          <a:cs typeface="Arial"/>
                        </a:rPr>
                        <a:t>Are </a:t>
                      </a:r>
                      <a:r>
                        <a:rPr sz="1000" b="1" spc="-5" dirty="0">
                          <a:latin typeface="Arial"/>
                          <a:cs typeface="Arial"/>
                        </a:rPr>
                        <a:t>there action steps that</a:t>
                      </a:r>
                      <a:r>
                        <a:rPr sz="1000" b="1" spc="-114" dirty="0">
                          <a:latin typeface="Arial"/>
                          <a:cs typeface="Arial"/>
                        </a:rPr>
                        <a:t> </a:t>
                      </a:r>
                      <a:r>
                        <a:rPr sz="1000" b="1" spc="-5" dirty="0">
                          <a:latin typeface="Arial"/>
                          <a:cs typeface="Arial"/>
                        </a:rPr>
                        <a:t>might  prevent an</a:t>
                      </a:r>
                      <a:r>
                        <a:rPr sz="1000" b="1" spc="-140" dirty="0">
                          <a:latin typeface="Arial"/>
                          <a:cs typeface="Arial"/>
                        </a:rPr>
                        <a:t> </a:t>
                      </a:r>
                      <a:r>
                        <a:rPr sz="1000" b="1" spc="-5" dirty="0">
                          <a:latin typeface="Arial"/>
                          <a:cs typeface="Arial"/>
                        </a:rPr>
                        <a:t>incident?</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marL="62865" marR="191135">
                        <a:lnSpc>
                          <a:spcPct val="100000"/>
                        </a:lnSpc>
                        <a:spcBef>
                          <a:spcPts val="615"/>
                        </a:spcBef>
                      </a:pPr>
                      <a:r>
                        <a:rPr sz="1000" spc="-5" dirty="0">
                          <a:latin typeface="Arial"/>
                          <a:cs typeface="Arial"/>
                        </a:rPr>
                        <a:t>This </a:t>
                      </a:r>
                      <a:r>
                        <a:rPr sz="1000" spc="-20" dirty="0">
                          <a:latin typeface="Arial"/>
                          <a:cs typeface="Arial"/>
                        </a:rPr>
                        <a:t>question </a:t>
                      </a:r>
                      <a:r>
                        <a:rPr sz="1000" spc="-5" dirty="0">
                          <a:latin typeface="Arial"/>
                          <a:cs typeface="Arial"/>
                        </a:rPr>
                        <a:t>should be </a:t>
                      </a:r>
                      <a:r>
                        <a:rPr sz="1000" spc="-20" dirty="0">
                          <a:latin typeface="Arial"/>
                          <a:cs typeface="Arial"/>
                        </a:rPr>
                        <a:t>answered “yes/no”  </a:t>
                      </a:r>
                      <a:r>
                        <a:rPr sz="1000" spc="-5" dirty="0">
                          <a:latin typeface="Arial"/>
                          <a:cs typeface="Arial"/>
                        </a:rPr>
                        <a:t>as to </a:t>
                      </a:r>
                      <a:r>
                        <a:rPr sz="1000" spc="-20" dirty="0">
                          <a:latin typeface="Arial"/>
                          <a:cs typeface="Arial"/>
                        </a:rPr>
                        <a:t>whether </a:t>
                      </a:r>
                      <a:r>
                        <a:rPr sz="1000" spc="-5" dirty="0">
                          <a:latin typeface="Arial"/>
                          <a:cs typeface="Arial"/>
                        </a:rPr>
                        <a:t>there are action steps </a:t>
                      </a:r>
                      <a:r>
                        <a:rPr sz="1000" spc="-20" dirty="0">
                          <a:latin typeface="Arial"/>
                          <a:cs typeface="Arial"/>
                        </a:rPr>
                        <a:t>that  </a:t>
                      </a:r>
                      <a:r>
                        <a:rPr sz="1000" dirty="0">
                          <a:latin typeface="Arial"/>
                          <a:cs typeface="Arial"/>
                        </a:rPr>
                        <a:t>might </a:t>
                      </a:r>
                      <a:r>
                        <a:rPr sz="1000" spc="-15" dirty="0">
                          <a:latin typeface="Arial"/>
                          <a:cs typeface="Arial"/>
                        </a:rPr>
                        <a:t>prevent </a:t>
                      </a:r>
                      <a:r>
                        <a:rPr sz="1000" spc="-5" dirty="0">
                          <a:latin typeface="Arial"/>
                          <a:cs typeface="Arial"/>
                        </a:rPr>
                        <a:t>an</a:t>
                      </a:r>
                      <a:r>
                        <a:rPr sz="1000" spc="-135" dirty="0">
                          <a:latin typeface="Arial"/>
                          <a:cs typeface="Arial"/>
                        </a:rPr>
                        <a:t> </a:t>
                      </a:r>
                      <a:r>
                        <a:rPr sz="1000" spc="-5" dirty="0">
                          <a:latin typeface="Arial"/>
                          <a:cs typeface="Arial"/>
                        </a:rPr>
                        <a:t>incident.</a:t>
                      </a:r>
                      <a:endParaRPr sz="1000" dirty="0">
                        <a:latin typeface="Arial"/>
                        <a:cs typeface="Arial"/>
                      </a:endParaRPr>
                    </a:p>
                  </a:txBody>
                  <a:tcPr marL="0" marR="0" marT="781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a:lnSpc>
                          <a:spcPct val="100000"/>
                        </a:lnSpc>
                        <a:spcBef>
                          <a:spcPts val="55"/>
                        </a:spcBef>
                      </a:pPr>
                      <a:endParaRPr sz="1600" dirty="0">
                        <a:latin typeface="Times New Roman"/>
                        <a:cs typeface="Times New Roman"/>
                      </a:endParaRPr>
                    </a:p>
                    <a:p>
                      <a:pPr marL="1270" algn="ctr">
                        <a:lnSpc>
                          <a:spcPct val="100000"/>
                        </a:lnSpc>
                      </a:pPr>
                      <a:r>
                        <a:rPr sz="1000" spc="-20" dirty="0">
                          <a:latin typeface="Arial"/>
                          <a:cs typeface="Arial"/>
                        </a:rPr>
                        <a:t>Yes</a:t>
                      </a:r>
                      <a:endParaRPr sz="1000" dirty="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extLst>
                  <a:ext uri="{0D108BD9-81ED-4DB2-BD59-A6C34878D82A}">
                    <a16:rowId xmlns:a16="http://schemas.microsoft.com/office/drawing/2014/main" val="10001"/>
                  </a:ext>
                </a:extLst>
              </a:tr>
              <a:tr h="640080">
                <a:tc>
                  <a:txBody>
                    <a:bodyPr/>
                    <a:lstStyle/>
                    <a:p>
                      <a:pPr>
                        <a:lnSpc>
                          <a:spcPct val="100000"/>
                        </a:lnSpc>
                        <a:spcBef>
                          <a:spcPts val="5"/>
                        </a:spcBef>
                      </a:pPr>
                      <a:endParaRPr sz="1100" dirty="0">
                        <a:latin typeface="Times New Roman"/>
                        <a:cs typeface="Times New Roman"/>
                      </a:endParaRPr>
                    </a:p>
                    <a:p>
                      <a:pPr marL="62230" marR="96520">
                        <a:lnSpc>
                          <a:spcPct val="100000"/>
                        </a:lnSpc>
                      </a:pPr>
                      <a:r>
                        <a:rPr sz="1000" b="1" spc="-5" dirty="0">
                          <a:latin typeface="Arial"/>
                          <a:cs typeface="Arial"/>
                        </a:rPr>
                        <a:t>Follow-Up </a:t>
                      </a:r>
                      <a:r>
                        <a:rPr sz="1000" b="1" spc="-20" dirty="0">
                          <a:latin typeface="Arial"/>
                          <a:cs typeface="Arial"/>
                        </a:rPr>
                        <a:t>Action </a:t>
                      </a:r>
                      <a:r>
                        <a:rPr sz="1000" b="1" spc="-5" dirty="0">
                          <a:latin typeface="Arial"/>
                          <a:cs typeface="Arial"/>
                        </a:rPr>
                        <a:t>Step (list </a:t>
                      </a:r>
                      <a:r>
                        <a:rPr sz="1000" b="1" spc="-15" dirty="0">
                          <a:latin typeface="Arial"/>
                          <a:cs typeface="Arial"/>
                        </a:rPr>
                        <a:t>each</a:t>
                      </a:r>
                      <a:r>
                        <a:rPr sz="1000" b="1" spc="-80" dirty="0">
                          <a:latin typeface="Arial"/>
                          <a:cs typeface="Arial"/>
                        </a:rPr>
                        <a:t> </a:t>
                      </a:r>
                      <a:r>
                        <a:rPr sz="1000" b="1" spc="-5" dirty="0">
                          <a:latin typeface="Arial"/>
                          <a:cs typeface="Arial"/>
                        </a:rPr>
                        <a:t>action  individually):</a:t>
                      </a:r>
                      <a:endParaRPr sz="1000" dirty="0">
                        <a:latin typeface="Arial"/>
                        <a:cs typeface="Arial"/>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marL="62865" marR="141605">
                        <a:lnSpc>
                          <a:spcPct val="100000"/>
                        </a:lnSpc>
                        <a:spcBef>
                          <a:spcPts val="615"/>
                        </a:spcBef>
                      </a:pPr>
                      <a:r>
                        <a:rPr sz="1000" spc="-20" dirty="0">
                          <a:latin typeface="Arial"/>
                          <a:cs typeface="Arial"/>
                        </a:rPr>
                        <a:t>Follow-up </a:t>
                      </a:r>
                      <a:r>
                        <a:rPr sz="1000" spc="-15" dirty="0">
                          <a:latin typeface="Arial"/>
                          <a:cs typeface="Arial"/>
                        </a:rPr>
                        <a:t>action </a:t>
                      </a:r>
                      <a:r>
                        <a:rPr sz="1000" spc="-5" dirty="0">
                          <a:latin typeface="Arial"/>
                          <a:cs typeface="Arial"/>
                        </a:rPr>
                        <a:t>steps are those </a:t>
                      </a:r>
                      <a:r>
                        <a:rPr sz="1000" spc="-15" dirty="0">
                          <a:latin typeface="Arial"/>
                          <a:cs typeface="Arial"/>
                        </a:rPr>
                        <a:t>actions  that </a:t>
                      </a:r>
                      <a:r>
                        <a:rPr sz="1000" spc="-5" dirty="0">
                          <a:latin typeface="Arial"/>
                          <a:cs typeface="Arial"/>
                        </a:rPr>
                        <a:t>are </a:t>
                      </a:r>
                      <a:r>
                        <a:rPr sz="1000" dirty="0">
                          <a:latin typeface="Arial"/>
                          <a:cs typeface="Arial"/>
                        </a:rPr>
                        <a:t>taken </a:t>
                      </a:r>
                      <a:r>
                        <a:rPr sz="1000" spc="-20" dirty="0">
                          <a:latin typeface="Arial"/>
                          <a:cs typeface="Arial"/>
                        </a:rPr>
                        <a:t>following </a:t>
                      </a:r>
                      <a:r>
                        <a:rPr sz="1000" spc="-15" dirty="0">
                          <a:latin typeface="Arial"/>
                          <a:cs typeface="Arial"/>
                        </a:rPr>
                        <a:t>the event </a:t>
                      </a:r>
                      <a:r>
                        <a:rPr sz="1000" spc="-5" dirty="0">
                          <a:latin typeface="Arial"/>
                          <a:cs typeface="Arial"/>
                        </a:rPr>
                        <a:t>in order</a:t>
                      </a:r>
                      <a:r>
                        <a:rPr sz="1000" spc="-140" dirty="0">
                          <a:latin typeface="Arial"/>
                          <a:cs typeface="Arial"/>
                        </a:rPr>
                        <a:t> </a:t>
                      </a:r>
                      <a:r>
                        <a:rPr sz="1000" spc="-5" dirty="0">
                          <a:latin typeface="Arial"/>
                          <a:cs typeface="Arial"/>
                        </a:rPr>
                        <a:t>to  </a:t>
                      </a:r>
                      <a:r>
                        <a:rPr sz="1000" spc="-15" dirty="0">
                          <a:latin typeface="Arial"/>
                          <a:cs typeface="Arial"/>
                        </a:rPr>
                        <a:t>prevent </a:t>
                      </a:r>
                      <a:r>
                        <a:rPr sz="1000" spc="-5" dirty="0">
                          <a:latin typeface="Arial"/>
                          <a:cs typeface="Arial"/>
                        </a:rPr>
                        <a:t>a similar </a:t>
                      </a:r>
                      <a:r>
                        <a:rPr sz="1000" spc="-15" dirty="0">
                          <a:latin typeface="Arial"/>
                          <a:cs typeface="Arial"/>
                        </a:rPr>
                        <a:t>action </a:t>
                      </a:r>
                      <a:r>
                        <a:rPr sz="1000" spc="-5" dirty="0">
                          <a:latin typeface="Arial"/>
                          <a:cs typeface="Arial"/>
                        </a:rPr>
                        <a:t>from</a:t>
                      </a:r>
                      <a:r>
                        <a:rPr sz="1000" spc="-35" dirty="0">
                          <a:latin typeface="Arial"/>
                          <a:cs typeface="Arial"/>
                        </a:rPr>
                        <a:t> </a:t>
                      </a:r>
                      <a:r>
                        <a:rPr sz="1000" spc="-15" dirty="0">
                          <a:latin typeface="Arial"/>
                          <a:cs typeface="Arial"/>
                        </a:rPr>
                        <a:t>happening.</a:t>
                      </a:r>
                      <a:endParaRPr sz="1000" dirty="0">
                        <a:latin typeface="Arial"/>
                        <a:cs typeface="Arial"/>
                      </a:endParaRPr>
                    </a:p>
                  </a:txBody>
                  <a:tcPr marL="0" marR="0" marT="781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a:lnSpc>
                          <a:spcPct val="100000"/>
                        </a:lnSpc>
                      </a:pPr>
                      <a:endParaRPr sz="1100" dirty="0">
                        <a:latin typeface="Times New Roman"/>
                        <a:cs typeface="Times New Roman"/>
                      </a:endParaRPr>
                    </a:p>
                    <a:p>
                      <a:pPr marL="1270" algn="ctr">
                        <a:lnSpc>
                          <a:spcPct val="100000"/>
                        </a:lnSpc>
                        <a:spcBef>
                          <a:spcPts val="635"/>
                        </a:spcBef>
                      </a:pPr>
                      <a:r>
                        <a:rPr sz="1000" spc="-20" dirty="0">
                          <a:latin typeface="Arial"/>
                          <a:cs typeface="Arial"/>
                        </a:rPr>
                        <a:t>Yes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extLst>
                  <a:ext uri="{0D108BD9-81ED-4DB2-BD59-A6C34878D82A}">
                    <a16:rowId xmlns:a16="http://schemas.microsoft.com/office/drawing/2014/main" val="10002"/>
                  </a:ext>
                </a:extLst>
              </a:tr>
              <a:tr h="487680">
                <a:tc>
                  <a:txBody>
                    <a:bodyPr/>
                    <a:lstStyle/>
                    <a:p>
                      <a:pPr marL="62230" marR="848360">
                        <a:lnSpc>
                          <a:spcPct val="100000"/>
                        </a:lnSpc>
                        <a:spcBef>
                          <a:spcPts val="620"/>
                        </a:spcBef>
                      </a:pPr>
                      <a:r>
                        <a:rPr sz="1000" b="1" spc="-5" dirty="0">
                          <a:latin typeface="Arial"/>
                          <a:cs typeface="Arial"/>
                        </a:rPr>
                        <a:t>Targeted Completion</a:t>
                      </a:r>
                      <a:r>
                        <a:rPr sz="1000" b="1" spc="-135" dirty="0">
                          <a:latin typeface="Arial"/>
                          <a:cs typeface="Arial"/>
                        </a:rPr>
                        <a:t> </a:t>
                      </a:r>
                      <a:r>
                        <a:rPr sz="1000" b="1" spc="-5" dirty="0">
                          <a:latin typeface="Arial"/>
                          <a:cs typeface="Arial"/>
                        </a:rPr>
                        <a:t>Date  </a:t>
                      </a:r>
                      <a:r>
                        <a:rPr sz="1000" b="1" dirty="0">
                          <a:latin typeface="Arial"/>
                          <a:cs typeface="Arial"/>
                        </a:rPr>
                        <a:t>(MM/DD/YYYY):</a:t>
                      </a:r>
                      <a:endParaRPr sz="1000" dirty="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marL="62865" marR="457834">
                        <a:lnSpc>
                          <a:spcPct val="100000"/>
                        </a:lnSpc>
                        <a:spcBef>
                          <a:spcPts val="620"/>
                        </a:spcBef>
                      </a:pPr>
                      <a:r>
                        <a:rPr sz="1000" spc="-5" dirty="0">
                          <a:latin typeface="Arial"/>
                          <a:cs typeface="Arial"/>
                        </a:rPr>
                        <a:t>Identify </a:t>
                      </a:r>
                      <a:r>
                        <a:rPr sz="1000" spc="-15" dirty="0">
                          <a:latin typeface="Arial"/>
                          <a:cs typeface="Arial"/>
                        </a:rPr>
                        <a:t>the date </a:t>
                      </a:r>
                      <a:r>
                        <a:rPr sz="1000" spc="-5" dirty="0">
                          <a:latin typeface="Arial"/>
                          <a:cs typeface="Arial"/>
                        </a:rPr>
                        <a:t>each </a:t>
                      </a:r>
                      <a:r>
                        <a:rPr sz="1000" spc="-15" dirty="0">
                          <a:latin typeface="Arial"/>
                          <a:cs typeface="Arial"/>
                        </a:rPr>
                        <a:t>action did </a:t>
                      </a:r>
                      <a:r>
                        <a:rPr sz="1000" spc="-5" dirty="0">
                          <a:latin typeface="Arial"/>
                          <a:cs typeface="Arial"/>
                        </a:rPr>
                        <a:t>or</a:t>
                      </a:r>
                      <a:r>
                        <a:rPr sz="1000" spc="-165" dirty="0">
                          <a:latin typeface="Arial"/>
                          <a:cs typeface="Arial"/>
                        </a:rPr>
                        <a:t> </a:t>
                      </a:r>
                      <a:r>
                        <a:rPr sz="1000" spc="-20" dirty="0">
                          <a:latin typeface="Arial"/>
                          <a:cs typeface="Arial"/>
                        </a:rPr>
                        <a:t>will  </a:t>
                      </a:r>
                      <a:r>
                        <a:rPr sz="1000" spc="-5" dirty="0">
                          <a:latin typeface="Arial"/>
                          <a:cs typeface="Arial"/>
                        </a:rPr>
                        <a:t>occur.</a:t>
                      </a:r>
                      <a:endParaRPr sz="1000" dirty="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a:lnSpc>
                          <a:spcPct val="100000"/>
                        </a:lnSpc>
                        <a:spcBef>
                          <a:spcPts val="10"/>
                        </a:spcBef>
                      </a:pPr>
                      <a:endParaRPr sz="1100" dirty="0">
                        <a:latin typeface="Times New Roman"/>
                        <a:cs typeface="Times New Roman"/>
                      </a:endParaRPr>
                    </a:p>
                    <a:p>
                      <a:pPr marL="1270" algn="ctr">
                        <a:lnSpc>
                          <a:spcPct val="100000"/>
                        </a:lnSpc>
                      </a:pPr>
                      <a:r>
                        <a:rPr sz="1000" spc="-20" dirty="0">
                          <a:latin typeface="Arial"/>
                          <a:cs typeface="Arial"/>
                        </a:rPr>
                        <a:t>Yes</a:t>
                      </a:r>
                      <a:endParaRPr sz="100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extLst>
                  <a:ext uri="{0D108BD9-81ED-4DB2-BD59-A6C34878D82A}">
                    <a16:rowId xmlns:a16="http://schemas.microsoft.com/office/drawing/2014/main" val="10003"/>
                  </a:ext>
                </a:extLst>
              </a:tr>
              <a:tr h="487679">
                <a:tc>
                  <a:txBody>
                    <a:bodyPr/>
                    <a:lstStyle/>
                    <a:p>
                      <a:pPr marL="62230" marR="480695">
                        <a:lnSpc>
                          <a:spcPct val="100000"/>
                        </a:lnSpc>
                        <a:spcBef>
                          <a:spcPts val="620"/>
                        </a:spcBef>
                      </a:pPr>
                      <a:r>
                        <a:rPr sz="1000" b="1" spc="-5" dirty="0">
                          <a:latin typeface="Arial"/>
                          <a:cs typeface="Arial"/>
                        </a:rPr>
                        <a:t>Responsible Party (Name</a:t>
                      </a:r>
                      <a:r>
                        <a:rPr sz="1000" b="1" spc="-165" dirty="0">
                          <a:latin typeface="Arial"/>
                          <a:cs typeface="Arial"/>
                        </a:rPr>
                        <a:t> </a:t>
                      </a:r>
                      <a:r>
                        <a:rPr sz="1000" b="1" spc="-5" dirty="0">
                          <a:latin typeface="Arial"/>
                          <a:cs typeface="Arial"/>
                        </a:rPr>
                        <a:t>and/or  Position):</a:t>
                      </a:r>
                      <a:endParaRPr sz="1000" dirty="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a:lnSpc>
                          <a:spcPct val="100000"/>
                        </a:lnSpc>
                        <a:spcBef>
                          <a:spcPts val="10"/>
                        </a:spcBef>
                      </a:pPr>
                      <a:endParaRPr sz="1100" dirty="0">
                        <a:latin typeface="Times New Roman"/>
                        <a:cs typeface="Times New Roman"/>
                      </a:endParaRPr>
                    </a:p>
                    <a:p>
                      <a:pPr marL="62865">
                        <a:lnSpc>
                          <a:spcPct val="100000"/>
                        </a:lnSpc>
                      </a:pPr>
                      <a:r>
                        <a:rPr sz="1000" spc="-5" dirty="0">
                          <a:latin typeface="Arial"/>
                          <a:cs typeface="Arial"/>
                        </a:rPr>
                        <a:t>Person</a:t>
                      </a:r>
                      <a:r>
                        <a:rPr sz="1000" spc="-60" dirty="0">
                          <a:latin typeface="Arial"/>
                          <a:cs typeface="Arial"/>
                        </a:rPr>
                        <a:t> </a:t>
                      </a:r>
                      <a:r>
                        <a:rPr sz="1000" spc="-5" dirty="0">
                          <a:latin typeface="Arial"/>
                          <a:cs typeface="Arial"/>
                        </a:rPr>
                        <a:t>responsible</a:t>
                      </a:r>
                      <a:r>
                        <a:rPr sz="1000" spc="-45" dirty="0">
                          <a:latin typeface="Arial"/>
                          <a:cs typeface="Arial"/>
                        </a:rPr>
                        <a:t> </a:t>
                      </a:r>
                      <a:r>
                        <a:rPr sz="1000" dirty="0">
                          <a:latin typeface="Arial"/>
                          <a:cs typeface="Arial"/>
                        </a:rPr>
                        <a:t>for</a:t>
                      </a:r>
                      <a:r>
                        <a:rPr sz="1000" spc="-20" dirty="0">
                          <a:latin typeface="Arial"/>
                          <a:cs typeface="Arial"/>
                        </a:rPr>
                        <a:t> </a:t>
                      </a:r>
                      <a:r>
                        <a:rPr sz="1000" spc="-5" dirty="0">
                          <a:latin typeface="Arial"/>
                          <a:cs typeface="Arial"/>
                        </a:rPr>
                        <a:t>each</a:t>
                      </a:r>
                      <a:r>
                        <a:rPr sz="1000" spc="-125" dirty="0">
                          <a:latin typeface="Arial"/>
                          <a:cs typeface="Arial"/>
                        </a:rPr>
                        <a:t> </a:t>
                      </a:r>
                      <a:r>
                        <a:rPr sz="1000" spc="-15" dirty="0">
                          <a:latin typeface="Arial"/>
                          <a:cs typeface="Arial"/>
                        </a:rPr>
                        <a:t>action.</a:t>
                      </a:r>
                      <a:endParaRPr sz="100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tc>
                  <a:txBody>
                    <a:bodyPr/>
                    <a:lstStyle/>
                    <a:p>
                      <a:pPr>
                        <a:lnSpc>
                          <a:spcPct val="100000"/>
                        </a:lnSpc>
                        <a:spcBef>
                          <a:spcPts val="10"/>
                        </a:spcBef>
                      </a:pPr>
                      <a:endParaRPr sz="1100" dirty="0">
                        <a:latin typeface="Times New Roman"/>
                        <a:cs typeface="Times New Roman"/>
                      </a:endParaRPr>
                    </a:p>
                    <a:p>
                      <a:pPr marL="1270" algn="ctr">
                        <a:lnSpc>
                          <a:spcPct val="100000"/>
                        </a:lnSpc>
                      </a:pPr>
                      <a:r>
                        <a:rPr sz="1000" spc="-20" dirty="0">
                          <a:latin typeface="Arial"/>
                          <a:cs typeface="Arial"/>
                        </a:rPr>
                        <a:t>Yes</a:t>
                      </a:r>
                      <a:endParaRPr sz="100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ADADA"/>
                    </a:solidFill>
                  </a:tcPr>
                </a:tc>
                <a:extLst>
                  <a:ext uri="{0D108BD9-81ED-4DB2-BD59-A6C34878D82A}">
                    <a16:rowId xmlns:a16="http://schemas.microsoft.com/office/drawing/2014/main" val="10004"/>
                  </a:ext>
                </a:extLst>
              </a:tr>
              <a:tr h="640080">
                <a:tc>
                  <a:txBody>
                    <a:bodyPr/>
                    <a:lstStyle/>
                    <a:p>
                      <a:pPr>
                        <a:lnSpc>
                          <a:spcPct val="100000"/>
                        </a:lnSpc>
                        <a:spcBef>
                          <a:spcPts val="10"/>
                        </a:spcBef>
                      </a:pPr>
                      <a:endParaRPr sz="1100" dirty="0">
                        <a:latin typeface="Times New Roman"/>
                        <a:cs typeface="Times New Roman"/>
                      </a:endParaRPr>
                    </a:p>
                    <a:p>
                      <a:pPr marL="62230">
                        <a:lnSpc>
                          <a:spcPct val="100000"/>
                        </a:lnSpc>
                      </a:pPr>
                      <a:r>
                        <a:rPr sz="1000" b="1" spc="-5" dirty="0">
                          <a:latin typeface="Arial"/>
                          <a:cs typeface="Arial"/>
                        </a:rPr>
                        <a:t>Was the action completed</a:t>
                      </a:r>
                      <a:r>
                        <a:rPr sz="1000" b="1" spc="-130" dirty="0">
                          <a:latin typeface="Arial"/>
                          <a:cs typeface="Arial"/>
                        </a:rPr>
                        <a:t> </a:t>
                      </a:r>
                      <a:r>
                        <a:rPr sz="1000" b="1" spc="-10" dirty="0">
                          <a:latin typeface="Arial"/>
                          <a:cs typeface="Arial"/>
                        </a:rPr>
                        <a:t>as</a:t>
                      </a:r>
                      <a:endParaRPr sz="1000" dirty="0">
                        <a:latin typeface="Arial"/>
                        <a:cs typeface="Arial"/>
                      </a:endParaRPr>
                    </a:p>
                    <a:p>
                      <a:pPr marL="62230">
                        <a:lnSpc>
                          <a:spcPct val="100000"/>
                        </a:lnSpc>
                      </a:pPr>
                      <a:r>
                        <a:rPr sz="1000" b="1" spc="-10" dirty="0">
                          <a:latin typeface="Arial"/>
                          <a:cs typeface="Arial"/>
                        </a:rPr>
                        <a:t>recommended?</a:t>
                      </a:r>
                      <a:endParaRPr sz="100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100" dirty="0">
                        <a:latin typeface="Times New Roman"/>
                        <a:cs typeface="Times New Roman"/>
                      </a:endParaRPr>
                    </a:p>
                    <a:p>
                      <a:pPr marL="62865">
                        <a:lnSpc>
                          <a:spcPct val="100000"/>
                        </a:lnSpc>
                      </a:pPr>
                      <a:r>
                        <a:rPr sz="1000" spc="-5" dirty="0">
                          <a:latin typeface="Arial"/>
                          <a:cs typeface="Arial"/>
                        </a:rPr>
                        <a:t>This </a:t>
                      </a:r>
                      <a:r>
                        <a:rPr sz="1000" spc="-15" dirty="0">
                          <a:latin typeface="Arial"/>
                          <a:cs typeface="Arial"/>
                        </a:rPr>
                        <a:t>question </a:t>
                      </a:r>
                      <a:r>
                        <a:rPr sz="1000" spc="-10" dirty="0">
                          <a:latin typeface="Arial"/>
                          <a:cs typeface="Arial"/>
                        </a:rPr>
                        <a:t>should </a:t>
                      </a:r>
                      <a:r>
                        <a:rPr sz="1000" spc="-5" dirty="0">
                          <a:latin typeface="Arial"/>
                          <a:cs typeface="Arial"/>
                        </a:rPr>
                        <a:t>be </a:t>
                      </a:r>
                      <a:r>
                        <a:rPr sz="1000" spc="-20" dirty="0">
                          <a:latin typeface="Arial"/>
                          <a:cs typeface="Arial"/>
                        </a:rPr>
                        <a:t>answered</a:t>
                      </a:r>
                      <a:r>
                        <a:rPr sz="1000" spc="-105" dirty="0">
                          <a:latin typeface="Arial"/>
                          <a:cs typeface="Arial"/>
                        </a:rPr>
                        <a:t> </a:t>
                      </a:r>
                      <a:r>
                        <a:rPr sz="1000" spc="-20" dirty="0">
                          <a:latin typeface="Arial"/>
                          <a:cs typeface="Arial"/>
                        </a:rPr>
                        <a:t>“yes/no”</a:t>
                      </a:r>
                      <a:endParaRPr sz="1000" dirty="0">
                        <a:latin typeface="Arial"/>
                        <a:cs typeface="Arial"/>
                      </a:endParaRPr>
                    </a:p>
                    <a:p>
                      <a:pPr marL="62865">
                        <a:lnSpc>
                          <a:spcPct val="100000"/>
                        </a:lnSpc>
                      </a:pPr>
                      <a:r>
                        <a:rPr sz="1000" spc="-5" dirty="0">
                          <a:latin typeface="Arial"/>
                          <a:cs typeface="Arial"/>
                        </a:rPr>
                        <a:t>as to </a:t>
                      </a:r>
                      <a:r>
                        <a:rPr sz="1000" spc="-20" dirty="0">
                          <a:latin typeface="Arial"/>
                          <a:cs typeface="Arial"/>
                        </a:rPr>
                        <a:t>whether </a:t>
                      </a:r>
                      <a:r>
                        <a:rPr sz="1000" spc="-15" dirty="0">
                          <a:latin typeface="Arial"/>
                          <a:cs typeface="Arial"/>
                        </a:rPr>
                        <a:t>the </a:t>
                      </a:r>
                      <a:r>
                        <a:rPr sz="1000" spc="-5" dirty="0">
                          <a:latin typeface="Arial"/>
                          <a:cs typeface="Arial"/>
                        </a:rPr>
                        <a:t>action is completed or</a:t>
                      </a:r>
                      <a:r>
                        <a:rPr sz="1000" spc="-185" dirty="0">
                          <a:latin typeface="Arial"/>
                          <a:cs typeface="Arial"/>
                        </a:rPr>
                        <a:t> </a:t>
                      </a:r>
                      <a:r>
                        <a:rPr sz="1000" spc="-20" dirty="0">
                          <a:latin typeface="Arial"/>
                          <a:cs typeface="Arial"/>
                        </a:rPr>
                        <a:t>not.</a:t>
                      </a:r>
                      <a:endParaRPr sz="1000" dirty="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3505" marR="87630" indent="-635" algn="ctr">
                        <a:lnSpc>
                          <a:spcPct val="100000"/>
                        </a:lnSpc>
                        <a:spcBef>
                          <a:spcPts val="625"/>
                        </a:spcBef>
                      </a:pPr>
                      <a:r>
                        <a:rPr sz="1000" spc="-5" dirty="0">
                          <a:latin typeface="Arial"/>
                          <a:cs typeface="Arial"/>
                        </a:rPr>
                        <a:t>DDS should </a:t>
                      </a:r>
                      <a:r>
                        <a:rPr sz="1000" spc="-20" dirty="0">
                          <a:latin typeface="Arial"/>
                          <a:cs typeface="Arial"/>
                        </a:rPr>
                        <a:t>answer </a:t>
                      </a:r>
                      <a:r>
                        <a:rPr sz="1000" dirty="0">
                          <a:latin typeface="Arial"/>
                          <a:cs typeface="Arial"/>
                        </a:rPr>
                        <a:t>for </a:t>
                      </a:r>
                      <a:r>
                        <a:rPr sz="1000" spc="-5" dirty="0">
                          <a:latin typeface="Arial"/>
                          <a:cs typeface="Arial"/>
                        </a:rPr>
                        <a:t>each step, regardless </a:t>
                      </a:r>
                      <a:r>
                        <a:rPr sz="1000" spc="-10" dirty="0">
                          <a:latin typeface="Arial"/>
                          <a:cs typeface="Arial"/>
                        </a:rPr>
                        <a:t>of  </a:t>
                      </a:r>
                      <a:r>
                        <a:rPr sz="1000" spc="-20" dirty="0">
                          <a:latin typeface="Arial"/>
                          <a:cs typeface="Arial"/>
                        </a:rPr>
                        <a:t>whether </a:t>
                      </a:r>
                      <a:r>
                        <a:rPr sz="1000" spc="-15" dirty="0">
                          <a:latin typeface="Arial"/>
                          <a:cs typeface="Arial"/>
                        </a:rPr>
                        <a:t>the </a:t>
                      </a:r>
                      <a:r>
                        <a:rPr sz="1000" spc="-5" dirty="0">
                          <a:latin typeface="Arial"/>
                          <a:cs typeface="Arial"/>
                        </a:rPr>
                        <a:t>completion </a:t>
                      </a:r>
                      <a:r>
                        <a:rPr sz="1000" spc="-15" dirty="0">
                          <a:latin typeface="Arial"/>
                          <a:cs typeface="Arial"/>
                        </a:rPr>
                        <a:t>date is in the </a:t>
                      </a:r>
                      <a:r>
                        <a:rPr sz="1000" spc="-5" dirty="0">
                          <a:latin typeface="Arial"/>
                          <a:cs typeface="Arial"/>
                        </a:rPr>
                        <a:t>future</a:t>
                      </a:r>
                      <a:r>
                        <a:rPr sz="1000" spc="-114" dirty="0">
                          <a:latin typeface="Arial"/>
                          <a:cs typeface="Arial"/>
                        </a:rPr>
                        <a:t> </a:t>
                      </a:r>
                      <a:r>
                        <a:rPr sz="1000" spc="-20" dirty="0">
                          <a:latin typeface="Arial"/>
                          <a:cs typeface="Arial"/>
                        </a:rPr>
                        <a:t>when  </a:t>
                      </a:r>
                      <a:r>
                        <a:rPr sz="1000" spc="-5" dirty="0">
                          <a:latin typeface="Arial"/>
                          <a:cs typeface="Arial"/>
                        </a:rPr>
                        <a:t>creating </a:t>
                      </a:r>
                      <a:r>
                        <a:rPr sz="1000" spc="-15" dirty="0">
                          <a:latin typeface="Arial"/>
                          <a:cs typeface="Arial"/>
                        </a:rPr>
                        <a:t>this</a:t>
                      </a:r>
                      <a:r>
                        <a:rPr sz="1000" spc="-114" dirty="0">
                          <a:latin typeface="Arial"/>
                          <a:cs typeface="Arial"/>
                        </a:rPr>
                        <a:t> </a:t>
                      </a:r>
                      <a:r>
                        <a:rPr sz="1000" spc="-5" dirty="0">
                          <a:latin typeface="Arial"/>
                          <a:cs typeface="Arial"/>
                        </a:rPr>
                        <a:t>document.</a:t>
                      </a:r>
                      <a:endParaRPr sz="1000" dirty="0">
                        <a:latin typeface="Arial"/>
                        <a:cs typeface="Arial"/>
                      </a:endParaRPr>
                    </a:p>
                  </a:txBody>
                  <a:tcPr marL="0" marR="0" marT="793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640118">
                <a:tc>
                  <a:txBody>
                    <a:bodyPr/>
                    <a:lstStyle/>
                    <a:p>
                      <a:pPr>
                        <a:lnSpc>
                          <a:spcPct val="100000"/>
                        </a:lnSpc>
                      </a:pPr>
                      <a:endParaRPr sz="1100" dirty="0">
                        <a:latin typeface="Times New Roman"/>
                        <a:cs typeface="Times New Roman"/>
                      </a:endParaRPr>
                    </a:p>
                    <a:p>
                      <a:pPr marL="62230">
                        <a:lnSpc>
                          <a:spcPct val="100000"/>
                        </a:lnSpc>
                        <a:spcBef>
                          <a:spcPts val="635"/>
                        </a:spcBef>
                      </a:pPr>
                      <a:r>
                        <a:rPr sz="1000" b="1" spc="-5" dirty="0">
                          <a:latin typeface="Arial"/>
                          <a:cs typeface="Arial"/>
                        </a:rPr>
                        <a:t>Other comments, if</a:t>
                      </a:r>
                      <a:r>
                        <a:rPr sz="1000" b="1" spc="-195" dirty="0">
                          <a:latin typeface="Arial"/>
                          <a:cs typeface="Arial"/>
                        </a:rPr>
                        <a:t> </a:t>
                      </a:r>
                      <a:r>
                        <a:rPr sz="1000" b="1" spc="-10" dirty="0">
                          <a:latin typeface="Arial"/>
                          <a:cs typeface="Arial"/>
                        </a:rPr>
                        <a:t>applicable:</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p>
                      <a:pPr marL="62865">
                        <a:lnSpc>
                          <a:spcPct val="100000"/>
                        </a:lnSpc>
                        <a:spcBef>
                          <a:spcPts val="635"/>
                        </a:spcBef>
                      </a:pPr>
                      <a:r>
                        <a:rPr sz="1000" spc="-5" dirty="0">
                          <a:latin typeface="Arial"/>
                          <a:cs typeface="Arial"/>
                        </a:rPr>
                        <a:t>Other comments </a:t>
                      </a:r>
                      <a:r>
                        <a:rPr sz="1000" spc="-15" dirty="0">
                          <a:latin typeface="Arial"/>
                          <a:cs typeface="Arial"/>
                        </a:rPr>
                        <a:t>regarding </a:t>
                      </a:r>
                      <a:r>
                        <a:rPr sz="1000" spc="-5" dirty="0">
                          <a:latin typeface="Arial"/>
                          <a:cs typeface="Arial"/>
                        </a:rPr>
                        <a:t>action</a:t>
                      </a:r>
                      <a:r>
                        <a:rPr sz="1000" spc="-180" dirty="0">
                          <a:latin typeface="Arial"/>
                          <a:cs typeface="Arial"/>
                        </a:rPr>
                        <a:t> </a:t>
                      </a:r>
                      <a:r>
                        <a:rPr sz="1000" spc="-5" dirty="0">
                          <a:latin typeface="Arial"/>
                          <a:cs typeface="Arial"/>
                        </a:rPr>
                        <a:t>steps.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9705" marR="163195" algn="ctr">
                        <a:lnSpc>
                          <a:spcPct val="100000"/>
                        </a:lnSpc>
                        <a:spcBef>
                          <a:spcPts val="620"/>
                        </a:spcBef>
                      </a:pPr>
                      <a:r>
                        <a:rPr sz="1000" spc="-5" dirty="0">
                          <a:latin typeface="Arial"/>
                          <a:cs typeface="Arial"/>
                        </a:rPr>
                        <a:t>DDS</a:t>
                      </a:r>
                      <a:r>
                        <a:rPr sz="1000" spc="-20" dirty="0">
                          <a:latin typeface="Arial"/>
                          <a:cs typeface="Arial"/>
                        </a:rPr>
                        <a:t> </a:t>
                      </a:r>
                      <a:r>
                        <a:rPr sz="1000" spc="-5" dirty="0">
                          <a:latin typeface="Arial"/>
                          <a:cs typeface="Arial"/>
                        </a:rPr>
                        <a:t>should</a:t>
                      </a:r>
                      <a:r>
                        <a:rPr sz="1000" spc="-40" dirty="0">
                          <a:latin typeface="Arial"/>
                          <a:cs typeface="Arial"/>
                        </a:rPr>
                        <a:t> </a:t>
                      </a:r>
                      <a:r>
                        <a:rPr sz="1000" spc="-20" dirty="0">
                          <a:latin typeface="Arial"/>
                          <a:cs typeface="Arial"/>
                        </a:rPr>
                        <a:t>answer</a:t>
                      </a:r>
                      <a:r>
                        <a:rPr sz="1000" dirty="0">
                          <a:latin typeface="Arial"/>
                          <a:cs typeface="Arial"/>
                        </a:rPr>
                        <a:t> for</a:t>
                      </a:r>
                      <a:r>
                        <a:rPr sz="1000" spc="-15" dirty="0">
                          <a:latin typeface="Arial"/>
                          <a:cs typeface="Arial"/>
                        </a:rPr>
                        <a:t> </a:t>
                      </a:r>
                      <a:r>
                        <a:rPr sz="1000" spc="-5" dirty="0">
                          <a:latin typeface="Arial"/>
                          <a:cs typeface="Arial"/>
                        </a:rPr>
                        <a:t>each</a:t>
                      </a:r>
                      <a:r>
                        <a:rPr sz="1000" spc="-40" dirty="0">
                          <a:latin typeface="Arial"/>
                          <a:cs typeface="Arial"/>
                        </a:rPr>
                        <a:t> </a:t>
                      </a:r>
                      <a:r>
                        <a:rPr sz="1000" spc="-5" dirty="0">
                          <a:latin typeface="Arial"/>
                          <a:cs typeface="Arial"/>
                        </a:rPr>
                        <a:t>step</a:t>
                      </a:r>
                      <a:r>
                        <a:rPr sz="1000" spc="-40" dirty="0">
                          <a:latin typeface="Arial"/>
                          <a:cs typeface="Arial"/>
                        </a:rPr>
                        <a:t> </a:t>
                      </a:r>
                      <a:r>
                        <a:rPr sz="1000" spc="-5" dirty="0">
                          <a:latin typeface="Arial"/>
                          <a:cs typeface="Arial"/>
                        </a:rPr>
                        <a:t>–</a:t>
                      </a:r>
                      <a:r>
                        <a:rPr sz="1000" spc="-20" dirty="0">
                          <a:latin typeface="Arial"/>
                          <a:cs typeface="Arial"/>
                        </a:rPr>
                        <a:t> </a:t>
                      </a:r>
                      <a:r>
                        <a:rPr sz="1000" spc="-5" dirty="0">
                          <a:latin typeface="Arial"/>
                          <a:cs typeface="Arial"/>
                        </a:rPr>
                        <a:t>be</a:t>
                      </a:r>
                      <a:r>
                        <a:rPr sz="1000" spc="-25" dirty="0">
                          <a:latin typeface="Arial"/>
                          <a:cs typeface="Arial"/>
                        </a:rPr>
                        <a:t> </a:t>
                      </a:r>
                      <a:r>
                        <a:rPr sz="1000" spc="-5" dirty="0">
                          <a:latin typeface="Arial"/>
                          <a:cs typeface="Arial"/>
                        </a:rPr>
                        <a:t>sure</a:t>
                      </a:r>
                      <a:r>
                        <a:rPr sz="1000" spc="-110" dirty="0">
                          <a:latin typeface="Arial"/>
                          <a:cs typeface="Arial"/>
                        </a:rPr>
                        <a:t> </a:t>
                      </a:r>
                      <a:r>
                        <a:rPr sz="1000" spc="-5" dirty="0">
                          <a:latin typeface="Arial"/>
                          <a:cs typeface="Arial"/>
                        </a:rPr>
                        <a:t>to  explain if step </a:t>
                      </a:r>
                      <a:r>
                        <a:rPr sz="1000" spc="-20" dirty="0">
                          <a:latin typeface="Arial"/>
                          <a:cs typeface="Arial"/>
                        </a:rPr>
                        <a:t>was either </a:t>
                      </a:r>
                      <a:r>
                        <a:rPr sz="1000" spc="-15" dirty="0">
                          <a:latin typeface="Arial"/>
                          <a:cs typeface="Arial"/>
                        </a:rPr>
                        <a:t>not </a:t>
                      </a:r>
                      <a:r>
                        <a:rPr sz="1000" spc="-5" dirty="0">
                          <a:latin typeface="Arial"/>
                          <a:cs typeface="Arial"/>
                        </a:rPr>
                        <a:t>completed </a:t>
                      </a:r>
                      <a:r>
                        <a:rPr sz="1000" spc="-10" dirty="0">
                          <a:latin typeface="Arial"/>
                          <a:cs typeface="Arial"/>
                        </a:rPr>
                        <a:t>as  recommended, </a:t>
                      </a:r>
                      <a:r>
                        <a:rPr sz="1000" spc="-5" dirty="0">
                          <a:latin typeface="Arial"/>
                          <a:cs typeface="Arial"/>
                        </a:rPr>
                        <a:t>or </a:t>
                      </a:r>
                      <a:r>
                        <a:rPr sz="1000" spc="-15" dirty="0">
                          <a:latin typeface="Arial"/>
                          <a:cs typeface="Arial"/>
                        </a:rPr>
                        <a:t>not </a:t>
                      </a:r>
                      <a:r>
                        <a:rPr sz="1000" spc="-25" dirty="0">
                          <a:latin typeface="Arial"/>
                          <a:cs typeface="Arial"/>
                        </a:rPr>
                        <a:t>yet</a:t>
                      </a:r>
                      <a:r>
                        <a:rPr sz="1000" spc="-100" dirty="0">
                          <a:latin typeface="Arial"/>
                          <a:cs typeface="Arial"/>
                        </a:rPr>
                        <a:t> </a:t>
                      </a:r>
                      <a:r>
                        <a:rPr sz="1000" spc="-10" dirty="0">
                          <a:latin typeface="Arial"/>
                          <a:cs typeface="Arial"/>
                        </a:rPr>
                        <a:t>completed.</a:t>
                      </a:r>
                      <a:endParaRPr sz="1000" dirty="0">
                        <a:latin typeface="Arial"/>
                        <a:cs typeface="Arial"/>
                      </a:endParaRPr>
                    </a:p>
                  </a:txBody>
                  <a:tcPr marL="0" marR="0" marT="787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45655">
                <a:tc>
                  <a:txBody>
                    <a:bodyPr/>
                    <a:lstStyle/>
                    <a:p>
                      <a:pPr marL="62230">
                        <a:lnSpc>
                          <a:spcPct val="100000"/>
                        </a:lnSpc>
                        <a:spcBef>
                          <a:spcPts val="665"/>
                        </a:spcBef>
                      </a:pPr>
                      <a:r>
                        <a:rPr sz="1000" b="1" spc="-5" dirty="0">
                          <a:latin typeface="Arial"/>
                          <a:cs typeface="Arial"/>
                        </a:rPr>
                        <a:t>Completion Date</a:t>
                      </a:r>
                      <a:r>
                        <a:rPr sz="1000" b="1" spc="-145" dirty="0">
                          <a:latin typeface="Arial"/>
                          <a:cs typeface="Arial"/>
                        </a:rPr>
                        <a:t> </a:t>
                      </a:r>
                      <a:r>
                        <a:rPr sz="1000" b="1" dirty="0">
                          <a:latin typeface="Arial"/>
                          <a:cs typeface="Arial"/>
                        </a:rPr>
                        <a:t>(MM/DD/YYYY):</a:t>
                      </a:r>
                      <a:endParaRPr sz="1000" dirty="0">
                        <a:latin typeface="Arial"/>
                        <a:cs typeface="Arial"/>
                      </a:endParaRPr>
                    </a:p>
                  </a:txBody>
                  <a:tcPr marL="0" marR="0" marT="844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865">
                        <a:lnSpc>
                          <a:spcPct val="100000"/>
                        </a:lnSpc>
                        <a:spcBef>
                          <a:spcPts val="665"/>
                        </a:spcBef>
                      </a:pPr>
                      <a:r>
                        <a:rPr sz="1000" spc="-5" dirty="0">
                          <a:latin typeface="Arial"/>
                          <a:cs typeface="Arial"/>
                        </a:rPr>
                        <a:t>Completion </a:t>
                      </a:r>
                      <a:r>
                        <a:rPr sz="1000" spc="-15" dirty="0">
                          <a:latin typeface="Arial"/>
                          <a:cs typeface="Arial"/>
                        </a:rPr>
                        <a:t>date </a:t>
                      </a:r>
                      <a:r>
                        <a:rPr sz="1000" spc="-5" dirty="0">
                          <a:latin typeface="Arial"/>
                          <a:cs typeface="Arial"/>
                        </a:rPr>
                        <a:t>of each</a:t>
                      </a:r>
                      <a:r>
                        <a:rPr sz="1000" spc="-185" dirty="0">
                          <a:latin typeface="Arial"/>
                          <a:cs typeface="Arial"/>
                        </a:rPr>
                        <a:t> </a:t>
                      </a:r>
                      <a:r>
                        <a:rPr sz="1000" spc="-15" dirty="0">
                          <a:latin typeface="Arial"/>
                          <a:cs typeface="Arial"/>
                        </a:rPr>
                        <a:t>action.</a:t>
                      </a:r>
                      <a:endParaRPr sz="1000" dirty="0">
                        <a:latin typeface="Arial"/>
                        <a:cs typeface="Arial"/>
                      </a:endParaRPr>
                    </a:p>
                  </a:txBody>
                  <a:tcPr marL="0" marR="0" marT="844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65"/>
                        </a:spcBef>
                      </a:pPr>
                      <a:r>
                        <a:rPr sz="1000" spc="-5" dirty="0">
                          <a:latin typeface="Arial"/>
                          <a:cs typeface="Arial"/>
                        </a:rPr>
                        <a:t>DDS </a:t>
                      </a:r>
                      <a:r>
                        <a:rPr sz="1000" spc="-15" dirty="0">
                          <a:latin typeface="Arial"/>
                          <a:cs typeface="Arial"/>
                        </a:rPr>
                        <a:t>should </a:t>
                      </a:r>
                      <a:r>
                        <a:rPr sz="1000" spc="-20" dirty="0">
                          <a:latin typeface="Arial"/>
                          <a:cs typeface="Arial"/>
                        </a:rPr>
                        <a:t>answer </a:t>
                      </a:r>
                      <a:r>
                        <a:rPr sz="1000" dirty="0">
                          <a:latin typeface="Arial"/>
                          <a:cs typeface="Arial"/>
                        </a:rPr>
                        <a:t>for </a:t>
                      </a:r>
                      <a:r>
                        <a:rPr sz="1000" spc="-5" dirty="0">
                          <a:latin typeface="Arial"/>
                          <a:cs typeface="Arial"/>
                        </a:rPr>
                        <a:t>each step, </a:t>
                      </a:r>
                      <a:r>
                        <a:rPr sz="1000" spc="-15" dirty="0">
                          <a:latin typeface="Arial"/>
                          <a:cs typeface="Arial"/>
                        </a:rPr>
                        <a:t>if</a:t>
                      </a:r>
                      <a:r>
                        <a:rPr sz="1000" spc="-90" dirty="0">
                          <a:latin typeface="Arial"/>
                          <a:cs typeface="Arial"/>
                        </a:rPr>
                        <a:t> </a:t>
                      </a:r>
                      <a:r>
                        <a:rPr sz="1000" spc="-10" dirty="0">
                          <a:latin typeface="Arial"/>
                          <a:cs typeface="Arial"/>
                        </a:rPr>
                        <a:t>completed.</a:t>
                      </a:r>
                      <a:endParaRPr sz="1000" dirty="0">
                        <a:latin typeface="Arial"/>
                        <a:cs typeface="Arial"/>
                      </a:endParaRPr>
                    </a:p>
                  </a:txBody>
                  <a:tcPr marL="0" marR="0" marT="844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4" name="object 4"/>
          <p:cNvSpPr txBox="1">
            <a:spLocks noGrp="1"/>
          </p:cNvSpPr>
          <p:nvPr>
            <p:ph type="title"/>
          </p:nvPr>
        </p:nvSpPr>
        <p:spPr>
          <a:xfrm>
            <a:off x="1519250" y="233280"/>
            <a:ext cx="6711950" cy="382156"/>
          </a:xfrm>
          <a:prstGeom prst="rect">
            <a:avLst/>
          </a:prstGeom>
        </p:spPr>
        <p:txBody>
          <a:bodyPr vert="horz" wrap="square" lIns="0" tIns="12700" rIns="0" bIns="0" rtlCol="0">
            <a:spAutoFit/>
          </a:bodyPr>
          <a:lstStyle/>
          <a:p>
            <a:pPr marL="12700">
              <a:lnSpc>
                <a:spcPct val="100000"/>
              </a:lnSpc>
              <a:spcBef>
                <a:spcPts val="100"/>
              </a:spcBef>
            </a:pPr>
            <a:r>
              <a:rPr spc="-5" dirty="0"/>
              <a:t>DDS </a:t>
            </a:r>
            <a:r>
              <a:rPr spc="-20" dirty="0"/>
              <a:t>Follow-Up </a:t>
            </a:r>
            <a:r>
              <a:rPr spc="-5" dirty="0"/>
              <a:t>Action Steps </a:t>
            </a:r>
            <a:r>
              <a:rPr spc="-20" dirty="0"/>
              <a:t>Document</a:t>
            </a:r>
            <a:endParaRPr spc="-15" dirty="0"/>
          </a:p>
        </p:txBody>
      </p:sp>
      <p:sp>
        <p:nvSpPr>
          <p:cNvPr id="5" name="object 5"/>
          <p:cNvSpPr txBox="1"/>
          <p:nvPr/>
        </p:nvSpPr>
        <p:spPr>
          <a:xfrm>
            <a:off x="525272" y="1090929"/>
            <a:ext cx="7987665" cy="566822"/>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The chart below shows the fields in the “DDS Follow-Up Action Steps” document. The first four fields are auto populated  based on information entered by the provider in the Incident Report.</a:t>
            </a:r>
            <a:r>
              <a:rPr lang="en-US" sz="1200" dirty="0">
                <a:latin typeface="Arial"/>
                <a:cs typeface="Arial"/>
              </a:rPr>
              <a:t> The three fields following should be entered by DDS.</a:t>
            </a:r>
            <a:endParaRPr sz="1200" dirty="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228600" y="396719"/>
            <a:ext cx="7331710" cy="320601"/>
          </a:xfrm>
          <a:prstGeom prst="rect">
            <a:avLst/>
          </a:prstGeom>
        </p:spPr>
        <p:txBody>
          <a:bodyPr vert="horz" wrap="square" lIns="0" tIns="12700" rIns="0" bIns="0" rtlCol="0">
            <a:spAutoFit/>
          </a:bodyPr>
          <a:lstStyle/>
          <a:p>
            <a:pPr marR="10160" algn="ctr">
              <a:lnSpc>
                <a:spcPct val="100000"/>
              </a:lnSpc>
              <a:spcBef>
                <a:spcPts val="100"/>
              </a:spcBef>
            </a:pPr>
            <a:r>
              <a:rPr sz="2000" spc="-5" dirty="0"/>
              <a:t>DDS </a:t>
            </a:r>
            <a:r>
              <a:rPr sz="2000" spc="-20" dirty="0"/>
              <a:t>Follow-Up </a:t>
            </a:r>
            <a:r>
              <a:rPr sz="2000" spc="-5" dirty="0"/>
              <a:t>Action Steps </a:t>
            </a:r>
            <a:r>
              <a:rPr sz="2000" spc="-15" dirty="0"/>
              <a:t>Document</a:t>
            </a:r>
            <a:endParaRPr sz="2000" u="heavy" spc="-5" dirty="0">
              <a:uFill>
                <a:solidFill>
                  <a:srgbClr val="000000"/>
                </a:solidFill>
              </a:uFill>
            </a:endParaRPr>
          </a:p>
        </p:txBody>
      </p:sp>
      <p:sp>
        <p:nvSpPr>
          <p:cNvPr id="5" name="object 5"/>
          <p:cNvSpPr txBox="1"/>
          <p:nvPr/>
        </p:nvSpPr>
        <p:spPr>
          <a:xfrm>
            <a:off x="525272" y="1090929"/>
            <a:ext cx="8026400" cy="764312"/>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The three responses that require manual entry by DDS staff are highlighted below. </a:t>
            </a:r>
            <a:endParaRPr lang="en-US" sz="1200" dirty="0">
              <a:latin typeface="Arial"/>
              <a:cs typeface="Arial"/>
            </a:endParaRPr>
          </a:p>
          <a:p>
            <a:pPr marL="12700" marR="5080">
              <a:lnSpc>
                <a:spcPct val="100000"/>
              </a:lnSpc>
              <a:spcBef>
                <a:spcPts val="100"/>
              </a:spcBef>
            </a:pPr>
            <a:r>
              <a:rPr sz="1200" b="1" i="1" dirty="0">
                <a:latin typeface="Arial"/>
                <a:cs typeface="Arial"/>
              </a:rPr>
              <a:t>Please note: </a:t>
            </a:r>
            <a:r>
              <a:rPr sz="1200" dirty="0">
                <a:latin typeface="Arial"/>
                <a:cs typeface="Arial"/>
              </a:rPr>
              <a:t>If the action has not  been completed as recommended because the targeted completion date is in the future, it is sufficient to answer “No” to  Action completed as recommended and then explain in “Other Comments” that the targeted completion date has not yet  occurred. </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59</a:t>
            </a:fld>
            <a:endParaRPr dirty="0"/>
          </a:p>
        </p:txBody>
      </p:sp>
      <p:pic>
        <p:nvPicPr>
          <p:cNvPr id="13" name="Picture 12">
            <a:extLst>
              <a:ext uri="{FF2B5EF4-FFF2-40B4-BE49-F238E27FC236}">
                <a16:creationId xmlns:a16="http://schemas.microsoft.com/office/drawing/2014/main" id="{7BBA7C60-C977-40E8-B7EB-65361B2BEE2F}"/>
              </a:ext>
            </a:extLst>
          </p:cNvPr>
          <p:cNvPicPr>
            <a:picLocks noChangeAspect="1"/>
          </p:cNvPicPr>
          <p:nvPr/>
        </p:nvPicPr>
        <p:blipFill rotWithShape="1">
          <a:blip r:embed="rId3"/>
          <a:srcRect t="16587"/>
          <a:stretch/>
        </p:blipFill>
        <p:spPr>
          <a:xfrm>
            <a:off x="1093652" y="2032684"/>
            <a:ext cx="6956696" cy="45967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2468245" cy="382270"/>
          </a:xfrm>
          <a:prstGeom prst="rect">
            <a:avLst/>
          </a:prstGeom>
        </p:spPr>
        <p:txBody>
          <a:bodyPr vert="horz" wrap="square" lIns="0" tIns="0" rIns="0" bIns="0" rtlCol="0">
            <a:spAutoFit/>
          </a:bodyPr>
          <a:lstStyle/>
          <a:p>
            <a:pPr marL="12700">
              <a:lnSpc>
                <a:spcPct val="100000"/>
              </a:lnSpc>
            </a:pPr>
            <a:r>
              <a:rPr spc="-5" dirty="0"/>
              <a:t>HCSIS</a:t>
            </a:r>
            <a:r>
              <a:rPr spc="-145" dirty="0"/>
              <a:t> </a:t>
            </a:r>
            <a:r>
              <a:rPr spc="-5" dirty="0"/>
              <a:t>Navigation</a:t>
            </a:r>
          </a:p>
        </p:txBody>
      </p:sp>
      <p:sp>
        <p:nvSpPr>
          <p:cNvPr id="3" name="object 3"/>
          <p:cNvSpPr txBox="1"/>
          <p:nvPr/>
        </p:nvSpPr>
        <p:spPr>
          <a:xfrm>
            <a:off x="502107" y="2309876"/>
            <a:ext cx="3865245" cy="554990"/>
          </a:xfrm>
          <a:prstGeom prst="rect">
            <a:avLst/>
          </a:prstGeom>
        </p:spPr>
        <p:txBody>
          <a:bodyPr vert="horz" wrap="square" lIns="0" tIns="0" rIns="0" bIns="0" rtlCol="0">
            <a:spAutoFit/>
          </a:bodyPr>
          <a:lstStyle/>
          <a:p>
            <a:pPr marL="12700">
              <a:lnSpc>
                <a:spcPct val="100000"/>
              </a:lnSpc>
            </a:pPr>
            <a:r>
              <a:rPr sz="1600" spc="-5" dirty="0">
                <a:latin typeface="Arial"/>
                <a:cs typeface="Arial"/>
              </a:rPr>
              <a:t>Step 2: Enter Login</a:t>
            </a:r>
            <a:r>
              <a:rPr sz="1600" spc="-75" dirty="0">
                <a:latin typeface="Arial"/>
                <a:cs typeface="Arial"/>
              </a:rPr>
              <a:t> </a:t>
            </a:r>
            <a:r>
              <a:rPr sz="1600" spc="-5" dirty="0">
                <a:latin typeface="Arial"/>
                <a:cs typeface="Arial"/>
              </a:rPr>
              <a:t>Credentials</a:t>
            </a:r>
            <a:endParaRPr sz="1600">
              <a:latin typeface="Arial"/>
              <a:cs typeface="Arial"/>
            </a:endParaRPr>
          </a:p>
          <a:p>
            <a:pPr marL="358140">
              <a:lnSpc>
                <a:spcPct val="100000"/>
              </a:lnSpc>
              <a:spcBef>
                <a:spcPts val="409"/>
              </a:spcBef>
            </a:pPr>
            <a:r>
              <a:rPr sz="1600" spc="-5" dirty="0">
                <a:latin typeface="Verdana"/>
                <a:cs typeface="Verdana"/>
              </a:rPr>
              <a:t>– </a:t>
            </a:r>
            <a:r>
              <a:rPr sz="1600" spc="-5" dirty="0">
                <a:latin typeface="Arial"/>
                <a:cs typeface="Arial"/>
              </a:rPr>
              <a:t>Enter </a:t>
            </a:r>
            <a:r>
              <a:rPr sz="1600" spc="-20" dirty="0">
                <a:latin typeface="Arial"/>
                <a:cs typeface="Arial"/>
              </a:rPr>
              <a:t>your </a:t>
            </a:r>
            <a:r>
              <a:rPr sz="1600" spc="-5" dirty="0">
                <a:latin typeface="Arial"/>
                <a:cs typeface="Arial"/>
              </a:rPr>
              <a:t>Username and</a:t>
            </a:r>
            <a:r>
              <a:rPr sz="1600" spc="235" dirty="0">
                <a:latin typeface="Arial"/>
                <a:cs typeface="Arial"/>
              </a:rPr>
              <a:t> </a:t>
            </a:r>
            <a:r>
              <a:rPr sz="1600" spc="-5" dirty="0">
                <a:latin typeface="Arial"/>
                <a:cs typeface="Arial"/>
              </a:rPr>
              <a:t>Password</a:t>
            </a:r>
            <a:endParaRPr sz="1600">
              <a:latin typeface="Arial"/>
              <a:cs typeface="Arial"/>
            </a:endParaRPr>
          </a:p>
        </p:txBody>
      </p:sp>
      <p:sp>
        <p:nvSpPr>
          <p:cNvPr id="4" name="object 4"/>
          <p:cNvSpPr/>
          <p:nvPr/>
        </p:nvSpPr>
        <p:spPr>
          <a:xfrm>
            <a:off x="1700783" y="3505200"/>
            <a:ext cx="5748528" cy="28788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34439" y="4625340"/>
            <a:ext cx="2051304" cy="89433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23672" y="3505200"/>
            <a:ext cx="8201025" cy="2886710"/>
          </a:xfrm>
          <a:prstGeom prst="rect">
            <a:avLst/>
          </a:prstGeom>
          <a:ln w="9144">
            <a:solidFill>
              <a:srgbClr val="091D5D"/>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50"/>
              </a:spcBef>
            </a:pPr>
            <a:endParaRPr sz="1800" dirty="0">
              <a:latin typeface="Times New Roman"/>
              <a:cs typeface="Times New Roman"/>
            </a:endParaRPr>
          </a:p>
          <a:p>
            <a:pPr marL="953769" marR="5533390" algn="just">
              <a:lnSpc>
                <a:spcPct val="100000"/>
              </a:lnSpc>
            </a:pPr>
            <a:r>
              <a:rPr sz="1200" dirty="0">
                <a:solidFill>
                  <a:srgbClr val="091D5D"/>
                </a:solidFill>
                <a:latin typeface="Arial"/>
                <a:cs typeface="Arial"/>
              </a:rPr>
              <a:t>Enter the </a:t>
            </a:r>
            <a:r>
              <a:rPr sz="1200" spc="-5" dirty="0">
                <a:solidFill>
                  <a:srgbClr val="091D5D"/>
                </a:solidFill>
                <a:latin typeface="Arial"/>
                <a:cs typeface="Arial"/>
              </a:rPr>
              <a:t>Username and  Password </a:t>
            </a:r>
            <a:r>
              <a:rPr sz="1200" dirty="0">
                <a:solidFill>
                  <a:srgbClr val="091D5D"/>
                </a:solidFill>
                <a:latin typeface="Arial"/>
                <a:cs typeface="Arial"/>
              </a:rPr>
              <a:t>that </a:t>
            </a:r>
            <a:r>
              <a:rPr sz="1200" spc="-15" dirty="0">
                <a:solidFill>
                  <a:srgbClr val="091D5D"/>
                </a:solidFill>
                <a:latin typeface="Arial"/>
                <a:cs typeface="Arial"/>
              </a:rPr>
              <a:t>you </a:t>
            </a:r>
            <a:r>
              <a:rPr sz="1200" spc="-5" dirty="0">
                <a:solidFill>
                  <a:srgbClr val="091D5D"/>
                </a:solidFill>
                <a:latin typeface="Arial"/>
                <a:cs typeface="Arial"/>
              </a:rPr>
              <a:t>use</a:t>
            </a:r>
            <a:r>
              <a:rPr sz="1200" spc="-130" dirty="0">
                <a:solidFill>
                  <a:srgbClr val="091D5D"/>
                </a:solidFill>
                <a:latin typeface="Arial"/>
                <a:cs typeface="Arial"/>
              </a:rPr>
              <a:t> </a:t>
            </a:r>
            <a:r>
              <a:rPr sz="1200" dirty="0">
                <a:solidFill>
                  <a:srgbClr val="091D5D"/>
                </a:solidFill>
                <a:latin typeface="Arial"/>
                <a:cs typeface="Arial"/>
              </a:rPr>
              <a:t>to  access</a:t>
            </a:r>
            <a:r>
              <a:rPr sz="1200" spc="-185" dirty="0">
                <a:solidFill>
                  <a:srgbClr val="091D5D"/>
                </a:solidFill>
                <a:latin typeface="Arial"/>
                <a:cs typeface="Arial"/>
              </a:rPr>
              <a:t> </a:t>
            </a:r>
            <a:r>
              <a:rPr sz="1200" spc="-5" dirty="0">
                <a:solidFill>
                  <a:srgbClr val="091D5D"/>
                </a:solidFill>
                <a:latin typeface="Arial"/>
                <a:cs typeface="Arial"/>
              </a:rPr>
              <a:t>HCSIS.</a:t>
            </a:r>
            <a:endParaRPr sz="1200" dirty="0">
              <a:latin typeface="Arial"/>
              <a:cs typeface="Arial"/>
            </a:endParaRPr>
          </a:p>
        </p:txBody>
      </p:sp>
      <p:sp>
        <p:nvSpPr>
          <p:cNvPr id="7" name="object 7"/>
          <p:cNvSpPr/>
          <p:nvPr/>
        </p:nvSpPr>
        <p:spPr>
          <a:xfrm>
            <a:off x="2100072" y="5369052"/>
            <a:ext cx="329184" cy="288035"/>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1985772" y="5527548"/>
            <a:ext cx="557784" cy="49225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127504" y="5590033"/>
            <a:ext cx="274320" cy="275590"/>
          </a:xfrm>
          <a:custGeom>
            <a:avLst/>
            <a:gdLst/>
            <a:ahLst/>
            <a:cxnLst/>
            <a:rect l="l" t="t" r="r" b="b"/>
            <a:pathLst>
              <a:path w="274319" h="275589">
                <a:moveTo>
                  <a:pt x="137159" y="0"/>
                </a:moveTo>
                <a:lnTo>
                  <a:pt x="93852" y="6985"/>
                </a:lnTo>
                <a:lnTo>
                  <a:pt x="56133" y="26543"/>
                </a:lnTo>
                <a:lnTo>
                  <a:pt x="26415" y="56388"/>
                </a:lnTo>
                <a:lnTo>
                  <a:pt x="6984" y="94195"/>
                </a:lnTo>
                <a:lnTo>
                  <a:pt x="0" y="137731"/>
                </a:lnTo>
                <a:lnTo>
                  <a:pt x="6984" y="181267"/>
                </a:lnTo>
                <a:lnTo>
                  <a:pt x="26415" y="219075"/>
                </a:lnTo>
                <a:lnTo>
                  <a:pt x="56133" y="248894"/>
                </a:lnTo>
                <a:lnTo>
                  <a:pt x="93852" y="268439"/>
                </a:lnTo>
                <a:lnTo>
                  <a:pt x="137159" y="275463"/>
                </a:lnTo>
                <a:lnTo>
                  <a:pt x="180466" y="268439"/>
                </a:lnTo>
                <a:lnTo>
                  <a:pt x="218185" y="248894"/>
                </a:lnTo>
                <a:lnTo>
                  <a:pt x="247903" y="219075"/>
                </a:lnTo>
                <a:lnTo>
                  <a:pt x="267334" y="181267"/>
                </a:lnTo>
                <a:lnTo>
                  <a:pt x="274319" y="137731"/>
                </a:lnTo>
                <a:lnTo>
                  <a:pt x="267334" y="94195"/>
                </a:lnTo>
                <a:lnTo>
                  <a:pt x="247903" y="56388"/>
                </a:lnTo>
                <a:lnTo>
                  <a:pt x="218185" y="26543"/>
                </a:lnTo>
                <a:lnTo>
                  <a:pt x="180466" y="6985"/>
                </a:lnTo>
                <a:lnTo>
                  <a:pt x="137159" y="0"/>
                </a:lnTo>
                <a:close/>
              </a:path>
            </a:pathLst>
          </a:custGeom>
          <a:solidFill>
            <a:srgbClr val="808080"/>
          </a:solidFill>
        </p:spPr>
        <p:txBody>
          <a:bodyPr wrap="square" lIns="0" tIns="0" rIns="0" bIns="0" rtlCol="0"/>
          <a:lstStyle/>
          <a:p>
            <a:endParaRPr/>
          </a:p>
        </p:txBody>
      </p:sp>
      <p:sp>
        <p:nvSpPr>
          <p:cNvPr id="10" name="object 10"/>
          <p:cNvSpPr/>
          <p:nvPr/>
        </p:nvSpPr>
        <p:spPr>
          <a:xfrm>
            <a:off x="2127504" y="5590033"/>
            <a:ext cx="274320" cy="275590"/>
          </a:xfrm>
          <a:custGeom>
            <a:avLst/>
            <a:gdLst/>
            <a:ahLst/>
            <a:cxnLst/>
            <a:rect l="l" t="t" r="r" b="b"/>
            <a:pathLst>
              <a:path w="274319" h="275589">
                <a:moveTo>
                  <a:pt x="0" y="137731"/>
                </a:moveTo>
                <a:lnTo>
                  <a:pt x="6984" y="94195"/>
                </a:lnTo>
                <a:lnTo>
                  <a:pt x="26415" y="56388"/>
                </a:lnTo>
                <a:lnTo>
                  <a:pt x="56133" y="26543"/>
                </a:lnTo>
                <a:lnTo>
                  <a:pt x="93852" y="6985"/>
                </a:lnTo>
                <a:lnTo>
                  <a:pt x="137159" y="0"/>
                </a:lnTo>
                <a:lnTo>
                  <a:pt x="180466" y="6985"/>
                </a:lnTo>
                <a:lnTo>
                  <a:pt x="218185" y="26543"/>
                </a:lnTo>
                <a:lnTo>
                  <a:pt x="247903" y="56388"/>
                </a:lnTo>
                <a:lnTo>
                  <a:pt x="267334" y="94195"/>
                </a:lnTo>
                <a:lnTo>
                  <a:pt x="274319" y="137731"/>
                </a:lnTo>
                <a:lnTo>
                  <a:pt x="267334" y="181267"/>
                </a:lnTo>
                <a:lnTo>
                  <a:pt x="247903" y="219075"/>
                </a:lnTo>
                <a:lnTo>
                  <a:pt x="218185" y="248894"/>
                </a:lnTo>
                <a:lnTo>
                  <a:pt x="180466" y="268439"/>
                </a:lnTo>
                <a:lnTo>
                  <a:pt x="137159" y="275463"/>
                </a:lnTo>
                <a:lnTo>
                  <a:pt x="93852" y="268439"/>
                </a:lnTo>
                <a:lnTo>
                  <a:pt x="56133" y="248894"/>
                </a:lnTo>
                <a:lnTo>
                  <a:pt x="26415" y="219075"/>
                </a:lnTo>
                <a:lnTo>
                  <a:pt x="6984" y="181267"/>
                </a:lnTo>
                <a:lnTo>
                  <a:pt x="0" y="137731"/>
                </a:lnTo>
                <a:close/>
              </a:path>
            </a:pathLst>
          </a:custGeom>
          <a:ln w="9144">
            <a:solidFill>
              <a:srgbClr val="808080"/>
            </a:solidFill>
          </a:ln>
        </p:spPr>
        <p:txBody>
          <a:bodyPr wrap="square" lIns="0" tIns="0" rIns="0" bIns="0" rtlCol="0"/>
          <a:lstStyle/>
          <a:p>
            <a:endParaRPr/>
          </a:p>
        </p:txBody>
      </p:sp>
      <p:sp>
        <p:nvSpPr>
          <p:cNvPr id="11" name="object 11"/>
          <p:cNvSpPr/>
          <p:nvPr/>
        </p:nvSpPr>
        <p:spPr>
          <a:xfrm>
            <a:off x="2388107"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12" name="object 12"/>
          <p:cNvSpPr/>
          <p:nvPr/>
        </p:nvSpPr>
        <p:spPr>
          <a:xfrm>
            <a:off x="3528059" y="1143000"/>
            <a:ext cx="979805" cy="715010"/>
          </a:xfrm>
          <a:custGeom>
            <a:avLst/>
            <a:gdLst/>
            <a:ahLst/>
            <a:cxnLst/>
            <a:rect l="l" t="t" r="r" b="b"/>
            <a:pathLst>
              <a:path w="979804" h="715010">
                <a:moveTo>
                  <a:pt x="0" y="714501"/>
                </a:moveTo>
                <a:lnTo>
                  <a:pt x="979424" y="714501"/>
                </a:lnTo>
                <a:lnTo>
                  <a:pt x="979424" y="0"/>
                </a:lnTo>
                <a:lnTo>
                  <a:pt x="0" y="0"/>
                </a:lnTo>
                <a:lnTo>
                  <a:pt x="0" y="714501"/>
                </a:lnTo>
                <a:close/>
              </a:path>
            </a:pathLst>
          </a:custGeom>
          <a:solidFill>
            <a:srgbClr val="C5D9F0"/>
          </a:solidFill>
        </p:spPr>
        <p:txBody>
          <a:bodyPr wrap="square" lIns="0" tIns="0" rIns="0" bIns="0" rtlCol="0"/>
          <a:lstStyle/>
          <a:p>
            <a:endParaRPr/>
          </a:p>
        </p:txBody>
      </p:sp>
      <p:sp>
        <p:nvSpPr>
          <p:cNvPr id="13" name="object 13"/>
          <p:cNvSpPr/>
          <p:nvPr/>
        </p:nvSpPr>
        <p:spPr>
          <a:xfrm>
            <a:off x="3528059" y="1143000"/>
            <a:ext cx="979805" cy="715010"/>
          </a:xfrm>
          <a:custGeom>
            <a:avLst/>
            <a:gdLst/>
            <a:ahLst/>
            <a:cxnLst/>
            <a:rect l="l" t="t" r="r" b="b"/>
            <a:pathLst>
              <a:path w="979804" h="715010">
                <a:moveTo>
                  <a:pt x="0" y="714501"/>
                </a:moveTo>
                <a:lnTo>
                  <a:pt x="979424" y="714501"/>
                </a:lnTo>
                <a:lnTo>
                  <a:pt x="979424" y="0"/>
                </a:lnTo>
                <a:lnTo>
                  <a:pt x="0" y="0"/>
                </a:lnTo>
                <a:lnTo>
                  <a:pt x="0" y="714501"/>
                </a:lnTo>
                <a:close/>
              </a:path>
            </a:pathLst>
          </a:custGeom>
          <a:ln w="12192">
            <a:solidFill>
              <a:srgbClr val="000000"/>
            </a:solidFill>
          </a:ln>
        </p:spPr>
        <p:txBody>
          <a:bodyPr wrap="square" lIns="0" tIns="0" rIns="0" bIns="0" rtlCol="0"/>
          <a:lstStyle/>
          <a:p>
            <a:endParaRPr/>
          </a:p>
        </p:txBody>
      </p:sp>
      <p:sp>
        <p:nvSpPr>
          <p:cNvPr id="14" name="object 14"/>
          <p:cNvSpPr txBox="1"/>
          <p:nvPr/>
        </p:nvSpPr>
        <p:spPr>
          <a:xfrm>
            <a:off x="2558542" y="1182115"/>
            <a:ext cx="646430" cy="624205"/>
          </a:xfrm>
          <a:prstGeom prst="rect">
            <a:avLst/>
          </a:prstGeom>
        </p:spPr>
        <p:txBody>
          <a:bodyPr vert="horz" wrap="square" lIns="0" tIns="0" rIns="0" bIns="0" rtlCol="0">
            <a:spAutoFit/>
          </a:bodyPr>
          <a:lstStyle/>
          <a:p>
            <a:pPr marL="12700" marR="5080" indent="-6350" algn="ctr">
              <a:lnSpc>
                <a:spcPct val="100000"/>
              </a:lnSpc>
            </a:pPr>
            <a:r>
              <a:rPr sz="1000" b="1" i="1" spc="-5" dirty="0">
                <a:solidFill>
                  <a:srgbClr val="091D5D"/>
                </a:solidFill>
                <a:latin typeface="Arial"/>
                <a:cs typeface="Arial"/>
              </a:rPr>
              <a:t>Step 1  </a:t>
            </a:r>
            <a:r>
              <a:rPr sz="1000" spc="-20" dirty="0">
                <a:solidFill>
                  <a:srgbClr val="002776"/>
                </a:solidFill>
                <a:latin typeface="Arial"/>
                <a:cs typeface="Arial"/>
              </a:rPr>
              <a:t>Navigate</a:t>
            </a:r>
            <a:r>
              <a:rPr sz="1000" spc="-114" dirty="0">
                <a:solidFill>
                  <a:srgbClr val="002776"/>
                </a:solidFill>
                <a:latin typeface="Arial"/>
                <a:cs typeface="Arial"/>
              </a:rPr>
              <a:t> </a:t>
            </a:r>
            <a:r>
              <a:rPr sz="1000" spc="-5" dirty="0">
                <a:solidFill>
                  <a:srgbClr val="002776"/>
                </a:solidFill>
                <a:latin typeface="Arial"/>
                <a:cs typeface="Arial"/>
              </a:rPr>
              <a:t>to  </a:t>
            </a:r>
            <a:r>
              <a:rPr sz="1000" spc="-20" dirty="0">
                <a:solidFill>
                  <a:srgbClr val="002776"/>
                </a:solidFill>
                <a:latin typeface="Arial"/>
                <a:cs typeface="Arial"/>
              </a:rPr>
              <a:t>Virtual  Gateway</a:t>
            </a:r>
            <a:endParaRPr sz="1000">
              <a:latin typeface="Arial"/>
              <a:cs typeface="Arial"/>
            </a:endParaRPr>
          </a:p>
        </p:txBody>
      </p:sp>
      <p:sp>
        <p:nvSpPr>
          <p:cNvPr id="15" name="object 15"/>
          <p:cNvSpPr txBox="1"/>
          <p:nvPr/>
        </p:nvSpPr>
        <p:spPr>
          <a:xfrm>
            <a:off x="3695827" y="1182370"/>
            <a:ext cx="652145" cy="548005"/>
          </a:xfrm>
          <a:prstGeom prst="rect">
            <a:avLst/>
          </a:prstGeom>
        </p:spPr>
        <p:txBody>
          <a:bodyPr vert="horz" wrap="square" lIns="0" tIns="0" rIns="0" bIns="0" rtlCol="0">
            <a:spAutoFit/>
          </a:bodyPr>
          <a:lstStyle/>
          <a:p>
            <a:pPr algn="ctr">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2</a:t>
            </a:r>
            <a:endParaRPr sz="1000">
              <a:latin typeface="Arial"/>
              <a:cs typeface="Arial"/>
            </a:endParaRPr>
          </a:p>
          <a:p>
            <a:pPr marL="12700" marR="5080" indent="2540" algn="ctr">
              <a:lnSpc>
                <a:spcPct val="100000"/>
              </a:lnSpc>
              <a:spcBef>
                <a:spcPts val="600"/>
              </a:spcBef>
            </a:pPr>
            <a:r>
              <a:rPr sz="1000" spc="-15" dirty="0">
                <a:solidFill>
                  <a:srgbClr val="002776"/>
                </a:solidFill>
                <a:latin typeface="Arial"/>
                <a:cs typeface="Arial"/>
              </a:rPr>
              <a:t>Enter</a:t>
            </a:r>
            <a:r>
              <a:rPr sz="1000" spc="-140" dirty="0">
                <a:solidFill>
                  <a:srgbClr val="002776"/>
                </a:solidFill>
                <a:latin typeface="Arial"/>
                <a:cs typeface="Arial"/>
              </a:rPr>
              <a:t> </a:t>
            </a:r>
            <a:r>
              <a:rPr sz="1000" spc="-20" dirty="0">
                <a:solidFill>
                  <a:srgbClr val="002776"/>
                </a:solidFill>
                <a:latin typeface="Arial"/>
                <a:cs typeface="Arial"/>
              </a:rPr>
              <a:t>Login </a:t>
            </a:r>
            <a:r>
              <a:rPr sz="1000" spc="-5" dirty="0">
                <a:solidFill>
                  <a:srgbClr val="002776"/>
                </a:solidFill>
                <a:latin typeface="Arial"/>
                <a:cs typeface="Arial"/>
              </a:rPr>
              <a:t> Cr</a:t>
            </a:r>
            <a:r>
              <a:rPr sz="1000" spc="-20" dirty="0">
                <a:solidFill>
                  <a:srgbClr val="002776"/>
                </a:solidFill>
                <a:latin typeface="Arial"/>
                <a:cs typeface="Arial"/>
              </a:rPr>
              <a:t>edent</a:t>
            </a:r>
            <a:r>
              <a:rPr sz="1000" spc="-25" dirty="0">
                <a:solidFill>
                  <a:srgbClr val="002776"/>
                </a:solidFill>
                <a:latin typeface="Arial"/>
                <a:cs typeface="Arial"/>
              </a:rPr>
              <a:t>i</a:t>
            </a:r>
            <a:r>
              <a:rPr sz="1000" spc="-20" dirty="0">
                <a:solidFill>
                  <a:srgbClr val="002776"/>
                </a:solidFill>
                <a:latin typeface="Arial"/>
                <a:cs typeface="Arial"/>
              </a:rPr>
              <a:t>a</a:t>
            </a:r>
            <a:r>
              <a:rPr sz="1000" spc="-25" dirty="0">
                <a:solidFill>
                  <a:srgbClr val="002776"/>
                </a:solidFill>
                <a:latin typeface="Arial"/>
                <a:cs typeface="Arial"/>
              </a:rPr>
              <a:t>l</a:t>
            </a:r>
            <a:r>
              <a:rPr sz="1000" spc="-5" dirty="0">
                <a:solidFill>
                  <a:srgbClr val="002776"/>
                </a:solidFill>
                <a:latin typeface="Arial"/>
                <a:cs typeface="Arial"/>
              </a:rPr>
              <a:t>s</a:t>
            </a:r>
            <a:endParaRPr sz="1000">
              <a:latin typeface="Arial"/>
              <a:cs typeface="Arial"/>
            </a:endParaRPr>
          </a:p>
        </p:txBody>
      </p:sp>
      <p:sp>
        <p:nvSpPr>
          <p:cNvPr id="16" name="object 16"/>
          <p:cNvSpPr/>
          <p:nvPr/>
        </p:nvSpPr>
        <p:spPr>
          <a:xfrm>
            <a:off x="4663440"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17" name="object 17"/>
          <p:cNvSpPr txBox="1"/>
          <p:nvPr/>
        </p:nvSpPr>
        <p:spPr>
          <a:xfrm>
            <a:off x="4757420" y="1182370"/>
            <a:ext cx="780415" cy="395605"/>
          </a:xfrm>
          <a:prstGeom prst="rect">
            <a:avLst/>
          </a:prstGeom>
        </p:spPr>
        <p:txBody>
          <a:bodyPr vert="horz" wrap="square" lIns="0" tIns="0" rIns="0" bIns="0" rtlCol="0">
            <a:spAutoFit/>
          </a:bodyPr>
          <a:lstStyle/>
          <a:p>
            <a:pPr marL="210185">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3</a:t>
            </a:r>
            <a:endParaRPr sz="1000">
              <a:latin typeface="Arial"/>
              <a:cs typeface="Arial"/>
            </a:endParaRPr>
          </a:p>
          <a:p>
            <a:pPr marL="12700">
              <a:lnSpc>
                <a:spcPct val="100000"/>
              </a:lnSpc>
              <a:spcBef>
                <a:spcPts val="600"/>
              </a:spcBef>
            </a:pPr>
            <a:r>
              <a:rPr sz="1000" spc="-20" dirty="0">
                <a:solidFill>
                  <a:srgbClr val="002776"/>
                </a:solidFill>
                <a:latin typeface="Arial"/>
                <a:cs typeface="Arial"/>
              </a:rPr>
              <a:t>Select</a:t>
            </a:r>
            <a:r>
              <a:rPr sz="1000" spc="-140" dirty="0">
                <a:solidFill>
                  <a:srgbClr val="002776"/>
                </a:solidFill>
                <a:latin typeface="Arial"/>
                <a:cs typeface="Arial"/>
              </a:rPr>
              <a:t> </a:t>
            </a:r>
            <a:r>
              <a:rPr sz="1000" spc="-5" dirty="0">
                <a:solidFill>
                  <a:srgbClr val="002776"/>
                </a:solidFill>
                <a:latin typeface="Arial"/>
                <a:cs typeface="Arial"/>
              </a:rPr>
              <a:t>HCSIS</a:t>
            </a:r>
            <a:endParaRPr sz="1000">
              <a:latin typeface="Arial"/>
              <a:cs typeface="Arial"/>
            </a:endParaRPr>
          </a:p>
        </p:txBody>
      </p:sp>
      <p:sp>
        <p:nvSpPr>
          <p:cNvPr id="18" name="object 18"/>
          <p:cNvSpPr/>
          <p:nvPr/>
        </p:nvSpPr>
        <p:spPr>
          <a:xfrm>
            <a:off x="4511040"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9" name="object 19"/>
          <p:cNvSpPr/>
          <p:nvPr/>
        </p:nvSpPr>
        <p:spPr>
          <a:xfrm>
            <a:off x="4590288"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0" name="object 20"/>
          <p:cNvSpPr/>
          <p:nvPr/>
        </p:nvSpPr>
        <p:spPr>
          <a:xfrm>
            <a:off x="3369564"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21" name="object 21"/>
          <p:cNvSpPr/>
          <p:nvPr/>
        </p:nvSpPr>
        <p:spPr>
          <a:xfrm>
            <a:off x="3448811"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2" name="object 22"/>
          <p:cNvSpPr txBox="1"/>
          <p:nvPr/>
        </p:nvSpPr>
        <p:spPr>
          <a:xfrm>
            <a:off x="5771388" y="1143000"/>
            <a:ext cx="982980" cy="715010"/>
          </a:xfrm>
          <a:prstGeom prst="rect">
            <a:avLst/>
          </a:prstGeom>
          <a:ln w="12192">
            <a:solidFill>
              <a:srgbClr val="000000"/>
            </a:solidFill>
          </a:ln>
        </p:spPr>
        <p:txBody>
          <a:bodyPr vert="horz" wrap="square" lIns="0" tIns="14604" rIns="0" bIns="0" rtlCol="0">
            <a:spAutoFit/>
          </a:bodyPr>
          <a:lstStyle/>
          <a:p>
            <a:pPr marL="131445" marR="141605" indent="160020">
              <a:lnSpc>
                <a:spcPct val="102099"/>
              </a:lnSpc>
              <a:spcBef>
                <a:spcPts val="114"/>
              </a:spcBef>
            </a:pPr>
            <a:r>
              <a:rPr sz="1000" b="1" i="1" spc="-5" dirty="0">
                <a:solidFill>
                  <a:srgbClr val="091D5D"/>
                </a:solidFill>
                <a:latin typeface="Arial"/>
                <a:cs typeface="Arial"/>
              </a:rPr>
              <a:t>Step 4  </a:t>
            </a:r>
            <a:r>
              <a:rPr sz="1000" spc="-20" dirty="0">
                <a:solidFill>
                  <a:srgbClr val="002776"/>
                </a:solidFill>
                <a:latin typeface="Arial"/>
                <a:cs typeface="Arial"/>
              </a:rPr>
              <a:t>View </a:t>
            </a:r>
            <a:r>
              <a:rPr sz="1000" spc="-5" dirty="0">
                <a:solidFill>
                  <a:srgbClr val="002776"/>
                </a:solidFill>
                <a:latin typeface="Arial"/>
                <a:cs typeface="Arial"/>
              </a:rPr>
              <a:t>HCSIS  </a:t>
            </a:r>
            <a:r>
              <a:rPr sz="1000" dirty="0">
                <a:solidFill>
                  <a:srgbClr val="002776"/>
                </a:solidFill>
                <a:latin typeface="Arial"/>
                <a:cs typeface="Arial"/>
              </a:rPr>
              <a:t>Home</a:t>
            </a:r>
            <a:r>
              <a:rPr sz="1000" spc="-220" dirty="0">
                <a:solidFill>
                  <a:srgbClr val="002776"/>
                </a:solidFill>
                <a:latin typeface="Arial"/>
                <a:cs typeface="Arial"/>
              </a:rPr>
              <a:t> </a:t>
            </a:r>
            <a:r>
              <a:rPr sz="1000" spc="-15" dirty="0">
                <a:solidFill>
                  <a:srgbClr val="002776"/>
                </a:solidFill>
                <a:latin typeface="Arial"/>
                <a:cs typeface="Arial"/>
              </a:rPr>
              <a:t>Page</a:t>
            </a:r>
            <a:endParaRPr sz="1000">
              <a:latin typeface="Arial"/>
              <a:cs typeface="Arial"/>
            </a:endParaRPr>
          </a:p>
        </p:txBody>
      </p:sp>
      <p:sp>
        <p:nvSpPr>
          <p:cNvPr id="23" name="object 23"/>
          <p:cNvSpPr/>
          <p:nvPr/>
        </p:nvSpPr>
        <p:spPr>
          <a:xfrm>
            <a:off x="5618988"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24" name="object 24"/>
          <p:cNvSpPr/>
          <p:nvPr/>
        </p:nvSpPr>
        <p:spPr>
          <a:xfrm>
            <a:off x="5698235"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5" name="object 25"/>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6</a:t>
            </a:fld>
            <a:endParaRPr sz="800">
              <a:latin typeface="MS PGothic"/>
              <a:cs typeface="MS P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676400" y="0"/>
            <a:ext cx="6207760" cy="751488"/>
          </a:xfrm>
          <a:prstGeom prst="rect">
            <a:avLst/>
          </a:prstGeom>
        </p:spPr>
        <p:txBody>
          <a:bodyPr vert="horz" wrap="square" lIns="0" tIns="12700" rIns="0" bIns="0" rtlCol="0">
            <a:spAutoFit/>
          </a:bodyPr>
          <a:lstStyle/>
          <a:p>
            <a:pPr marL="12700">
              <a:lnSpc>
                <a:spcPct val="100000"/>
              </a:lnSpc>
              <a:spcBef>
                <a:spcPts val="100"/>
              </a:spcBef>
            </a:pPr>
            <a:r>
              <a:rPr spc="-5" dirty="0"/>
              <a:t>DDS </a:t>
            </a:r>
            <a:r>
              <a:rPr spc="-20" dirty="0"/>
              <a:t>Follow-Up </a:t>
            </a:r>
            <a:r>
              <a:rPr spc="-5" dirty="0"/>
              <a:t>Action Steps </a:t>
            </a:r>
            <a:r>
              <a:rPr spc="-20" dirty="0"/>
              <a:t>Document </a:t>
            </a:r>
            <a:r>
              <a:rPr dirty="0"/>
              <a:t>– </a:t>
            </a:r>
            <a:r>
              <a:rPr spc="-5" dirty="0"/>
              <a:t>DDS </a:t>
            </a:r>
            <a:r>
              <a:rPr spc="-20" dirty="0"/>
              <a:t>Created</a:t>
            </a:r>
            <a:r>
              <a:rPr spc="204" dirty="0"/>
              <a:t> </a:t>
            </a:r>
            <a:r>
              <a:rPr spc="-15" dirty="0"/>
              <a:t>Steps</a:t>
            </a:r>
          </a:p>
        </p:txBody>
      </p:sp>
      <p:sp>
        <p:nvSpPr>
          <p:cNvPr id="7" name="object 7"/>
          <p:cNvSpPr txBox="1"/>
          <p:nvPr/>
        </p:nvSpPr>
        <p:spPr>
          <a:xfrm>
            <a:off x="525272" y="1088516"/>
            <a:ext cx="8008620" cy="45275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DDS can enter their own additional action steps by clicking “Add,” entering text in the fields highlighted  below, and then selecting the finalize button.</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60</a:t>
            </a:fld>
            <a:endParaRPr dirty="0"/>
          </a:p>
        </p:txBody>
      </p:sp>
      <p:pic>
        <p:nvPicPr>
          <p:cNvPr id="13" name="Picture 12">
            <a:extLst>
              <a:ext uri="{FF2B5EF4-FFF2-40B4-BE49-F238E27FC236}">
                <a16:creationId xmlns:a16="http://schemas.microsoft.com/office/drawing/2014/main" id="{C6B21290-5750-42C3-BB32-78B847206EA3}"/>
              </a:ext>
            </a:extLst>
          </p:cNvPr>
          <p:cNvPicPr>
            <a:picLocks noChangeAspect="1"/>
          </p:cNvPicPr>
          <p:nvPr/>
        </p:nvPicPr>
        <p:blipFill>
          <a:blip r:embed="rId2"/>
          <a:stretch>
            <a:fillRect/>
          </a:stretch>
        </p:blipFill>
        <p:spPr>
          <a:xfrm>
            <a:off x="1009482" y="1554259"/>
            <a:ext cx="7125036" cy="469414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134103"/>
            <a:ext cx="6283960" cy="751488"/>
          </a:xfrm>
          <a:prstGeom prst="rect">
            <a:avLst/>
          </a:prstGeom>
        </p:spPr>
        <p:txBody>
          <a:bodyPr vert="horz" wrap="square" lIns="0" tIns="12700" rIns="0" bIns="0" rtlCol="0">
            <a:spAutoFit/>
          </a:bodyPr>
          <a:lstStyle/>
          <a:p>
            <a:pPr marL="12700">
              <a:lnSpc>
                <a:spcPct val="100000"/>
              </a:lnSpc>
              <a:spcBef>
                <a:spcPts val="100"/>
              </a:spcBef>
            </a:pPr>
            <a:r>
              <a:rPr spc="-5" dirty="0"/>
              <a:t>DDS </a:t>
            </a:r>
            <a:r>
              <a:rPr spc="-20" dirty="0"/>
              <a:t>Follow-Up </a:t>
            </a:r>
            <a:r>
              <a:rPr spc="-5" dirty="0"/>
              <a:t>Action Steps </a:t>
            </a:r>
            <a:r>
              <a:rPr spc="-20" dirty="0"/>
              <a:t>Document </a:t>
            </a:r>
            <a:r>
              <a:rPr dirty="0"/>
              <a:t>– </a:t>
            </a:r>
            <a:r>
              <a:rPr spc="-5" dirty="0"/>
              <a:t>DDS </a:t>
            </a:r>
            <a:r>
              <a:rPr spc="-20" dirty="0"/>
              <a:t>Created</a:t>
            </a:r>
            <a:r>
              <a:rPr spc="204" dirty="0"/>
              <a:t> </a:t>
            </a:r>
            <a:r>
              <a:rPr spc="-15" dirty="0"/>
              <a:t>Steps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61</a:t>
            </a:fld>
            <a:endParaRPr dirty="0"/>
          </a:p>
        </p:txBody>
      </p:sp>
      <p:sp>
        <p:nvSpPr>
          <p:cNvPr id="3" name="object 3"/>
          <p:cNvSpPr txBox="1"/>
          <p:nvPr/>
        </p:nvSpPr>
        <p:spPr>
          <a:xfrm>
            <a:off x="525272" y="1014221"/>
            <a:ext cx="8234045" cy="757555"/>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DDS can enter steps in addition to provider steps. Please note that DDS can create a Follow-Up Action Steps document,  even if the provider has not entered steps. If DDS does enter steps, it should be done soon after the AOMR is approved.  All fields must be completed in “DDS Follow-Up Action Steps”. However, it may be necessary to return to the document at  a later date to answer whether the action was completed as recommended, depending on target completion date.</a:t>
            </a:r>
          </a:p>
        </p:txBody>
      </p:sp>
      <p:graphicFrame>
        <p:nvGraphicFramePr>
          <p:cNvPr id="4" name="object 4"/>
          <p:cNvGraphicFramePr>
            <a:graphicFrameLocks noGrp="1"/>
          </p:cNvGraphicFramePr>
          <p:nvPr/>
        </p:nvGraphicFramePr>
        <p:xfrm>
          <a:off x="749300" y="1892300"/>
          <a:ext cx="7543800" cy="4831597"/>
        </p:xfrm>
        <a:graphic>
          <a:graphicData uri="http://schemas.openxmlformats.org/drawingml/2006/table">
            <a:tbl>
              <a:tblPr firstRow="1" bandRow="1">
                <a:tableStyleId>{2D5ABB26-0587-4C30-8999-92F81FD0307C}</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448183">
                <a:tc>
                  <a:txBody>
                    <a:bodyPr/>
                    <a:lstStyle/>
                    <a:p>
                      <a:pPr algn="ctr">
                        <a:lnSpc>
                          <a:spcPct val="100000"/>
                        </a:lnSpc>
                        <a:spcBef>
                          <a:spcPts val="790"/>
                        </a:spcBef>
                      </a:pPr>
                      <a:r>
                        <a:rPr sz="1400" b="1" spc="-5" dirty="0">
                          <a:solidFill>
                            <a:srgbClr val="FFFFFF"/>
                          </a:solidFill>
                          <a:latin typeface="Arial"/>
                          <a:cs typeface="Arial"/>
                        </a:rPr>
                        <a:t>Fields</a:t>
                      </a:r>
                      <a:endParaRPr sz="1400" dirty="0">
                        <a:latin typeface="Arial"/>
                        <a:cs typeface="Arial"/>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tc>
                  <a:txBody>
                    <a:bodyPr/>
                    <a:lstStyle/>
                    <a:p>
                      <a:pPr marL="2540" algn="ctr">
                        <a:lnSpc>
                          <a:spcPct val="100000"/>
                        </a:lnSpc>
                        <a:spcBef>
                          <a:spcPts val="790"/>
                        </a:spcBef>
                      </a:pPr>
                      <a:r>
                        <a:rPr sz="1400" b="1" spc="-5" dirty="0">
                          <a:solidFill>
                            <a:srgbClr val="FFFFFF"/>
                          </a:solidFill>
                          <a:latin typeface="Arial"/>
                          <a:cs typeface="Arial"/>
                        </a:rPr>
                        <a:t>Description</a:t>
                      </a:r>
                      <a:endParaRPr sz="1400" dirty="0">
                        <a:latin typeface="Arial"/>
                        <a:cs typeface="Arial"/>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776"/>
                    </a:solidFill>
                  </a:tcPr>
                </a:tc>
                <a:extLst>
                  <a:ext uri="{0D108BD9-81ED-4DB2-BD59-A6C34878D82A}">
                    <a16:rowId xmlns:a16="http://schemas.microsoft.com/office/drawing/2014/main" val="10000"/>
                  </a:ext>
                </a:extLst>
              </a:tr>
              <a:tr h="773683">
                <a:tc>
                  <a:txBody>
                    <a:bodyPr/>
                    <a:lstStyle/>
                    <a:p>
                      <a:pPr>
                        <a:lnSpc>
                          <a:spcPct val="100000"/>
                        </a:lnSpc>
                        <a:spcBef>
                          <a:spcPts val="5"/>
                        </a:spcBef>
                      </a:pPr>
                      <a:endParaRPr sz="1250" dirty="0">
                        <a:latin typeface="Times New Roman"/>
                        <a:cs typeface="Times New Roman"/>
                      </a:endParaRPr>
                    </a:p>
                    <a:p>
                      <a:pPr marL="85090" marR="517525">
                        <a:lnSpc>
                          <a:spcPct val="100000"/>
                        </a:lnSpc>
                      </a:pPr>
                      <a:r>
                        <a:rPr sz="1200" b="1" spc="-25" dirty="0">
                          <a:latin typeface="Arial"/>
                          <a:cs typeface="Arial"/>
                        </a:rPr>
                        <a:t>Are </a:t>
                      </a:r>
                      <a:r>
                        <a:rPr sz="1200" b="1" spc="-5" dirty="0">
                          <a:latin typeface="Arial"/>
                          <a:cs typeface="Arial"/>
                        </a:rPr>
                        <a:t>there </a:t>
                      </a:r>
                      <a:r>
                        <a:rPr sz="1200" b="1" dirty="0">
                          <a:latin typeface="Arial"/>
                          <a:cs typeface="Arial"/>
                        </a:rPr>
                        <a:t>action </a:t>
                      </a:r>
                      <a:r>
                        <a:rPr sz="1200" b="1" spc="-5" dirty="0">
                          <a:latin typeface="Arial"/>
                          <a:cs typeface="Arial"/>
                        </a:rPr>
                        <a:t>steps that </a:t>
                      </a:r>
                      <a:r>
                        <a:rPr sz="1200" b="1" dirty="0">
                          <a:latin typeface="Arial"/>
                          <a:cs typeface="Arial"/>
                        </a:rPr>
                        <a:t>might </a:t>
                      </a:r>
                      <a:r>
                        <a:rPr sz="1200" b="1" spc="-5" dirty="0">
                          <a:latin typeface="Arial"/>
                          <a:cs typeface="Arial"/>
                        </a:rPr>
                        <a:t>prevent</a:t>
                      </a:r>
                      <a:r>
                        <a:rPr sz="1200" b="1" spc="-185" dirty="0">
                          <a:latin typeface="Arial"/>
                          <a:cs typeface="Arial"/>
                        </a:rPr>
                        <a:t> </a:t>
                      </a:r>
                      <a:r>
                        <a:rPr sz="1200" b="1" dirty="0">
                          <a:latin typeface="Arial"/>
                          <a:cs typeface="Arial"/>
                        </a:rPr>
                        <a:t>an  </a:t>
                      </a:r>
                      <a:r>
                        <a:rPr sz="1200" b="1" spc="-5" dirty="0">
                          <a:latin typeface="Arial"/>
                          <a:cs typeface="Arial"/>
                        </a:rPr>
                        <a:t>incident?</a:t>
                      </a:r>
                      <a:endParaRPr sz="1200" dirty="0">
                        <a:latin typeface="Arial"/>
                        <a:cs typeface="Arial"/>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D5"/>
                    </a:solidFill>
                  </a:tcPr>
                </a:tc>
                <a:tc>
                  <a:txBody>
                    <a:bodyPr/>
                    <a:lstStyle/>
                    <a:p>
                      <a:pPr marL="84455" marR="185420">
                        <a:lnSpc>
                          <a:spcPct val="100000"/>
                        </a:lnSpc>
                        <a:spcBef>
                          <a:spcPts val="665"/>
                        </a:spcBef>
                      </a:pPr>
                      <a:r>
                        <a:rPr sz="1200" dirty="0">
                          <a:latin typeface="Arial"/>
                          <a:cs typeface="Arial"/>
                        </a:rPr>
                        <a:t>This </a:t>
                      </a:r>
                      <a:r>
                        <a:rPr sz="1200" spc="-5" dirty="0">
                          <a:latin typeface="Arial"/>
                          <a:cs typeface="Arial"/>
                        </a:rPr>
                        <a:t>question should </a:t>
                      </a:r>
                      <a:r>
                        <a:rPr sz="1200" dirty="0">
                          <a:latin typeface="Arial"/>
                          <a:cs typeface="Arial"/>
                        </a:rPr>
                        <a:t>be </a:t>
                      </a:r>
                      <a:r>
                        <a:rPr sz="1200" spc="-10" dirty="0">
                          <a:latin typeface="Arial"/>
                          <a:cs typeface="Arial"/>
                        </a:rPr>
                        <a:t>answered </a:t>
                      </a:r>
                      <a:r>
                        <a:rPr sz="1200" spc="-5" dirty="0">
                          <a:latin typeface="Arial"/>
                          <a:cs typeface="Arial"/>
                        </a:rPr>
                        <a:t>“yes/no” as </a:t>
                      </a:r>
                      <a:r>
                        <a:rPr sz="1200" dirty="0">
                          <a:latin typeface="Arial"/>
                          <a:cs typeface="Arial"/>
                        </a:rPr>
                        <a:t>to  </a:t>
                      </a:r>
                      <a:r>
                        <a:rPr sz="1200" spc="-5" dirty="0">
                          <a:latin typeface="Arial"/>
                          <a:cs typeface="Arial"/>
                        </a:rPr>
                        <a:t>whether </a:t>
                      </a:r>
                      <a:r>
                        <a:rPr sz="1200" dirty="0">
                          <a:latin typeface="Arial"/>
                          <a:cs typeface="Arial"/>
                        </a:rPr>
                        <a:t>there </a:t>
                      </a:r>
                      <a:r>
                        <a:rPr sz="1200" spc="-5" dirty="0">
                          <a:latin typeface="Arial"/>
                          <a:cs typeface="Arial"/>
                        </a:rPr>
                        <a:t>are action </a:t>
                      </a:r>
                      <a:r>
                        <a:rPr sz="1200" dirty="0">
                          <a:latin typeface="Arial"/>
                          <a:cs typeface="Arial"/>
                        </a:rPr>
                        <a:t>steps that </a:t>
                      </a:r>
                      <a:r>
                        <a:rPr sz="1200" spc="-5" dirty="0">
                          <a:latin typeface="Arial"/>
                          <a:cs typeface="Arial"/>
                        </a:rPr>
                        <a:t>might </a:t>
                      </a:r>
                      <a:r>
                        <a:rPr sz="1200" spc="-10" dirty="0">
                          <a:latin typeface="Arial"/>
                          <a:cs typeface="Arial"/>
                        </a:rPr>
                        <a:t>prevent</a:t>
                      </a:r>
                      <a:r>
                        <a:rPr sz="1200" spc="-220" dirty="0">
                          <a:latin typeface="Arial"/>
                          <a:cs typeface="Arial"/>
                        </a:rPr>
                        <a:t> </a:t>
                      </a:r>
                      <a:r>
                        <a:rPr sz="1200" spc="-5" dirty="0">
                          <a:latin typeface="Arial"/>
                          <a:cs typeface="Arial"/>
                        </a:rPr>
                        <a:t>an  incident.</a:t>
                      </a:r>
                      <a:endParaRPr sz="1200" dirty="0">
                        <a:latin typeface="Arial"/>
                        <a:cs typeface="Arial"/>
                      </a:endParaRPr>
                    </a:p>
                  </a:txBody>
                  <a:tcPr marL="0" marR="0" marT="844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1"/>
                  </a:ext>
                </a:extLst>
              </a:tr>
              <a:tr h="759333">
                <a:tc>
                  <a:txBody>
                    <a:bodyPr/>
                    <a:lstStyle/>
                    <a:p>
                      <a:pPr>
                        <a:lnSpc>
                          <a:spcPct val="100000"/>
                        </a:lnSpc>
                      </a:pPr>
                      <a:endParaRPr sz="1300" dirty="0">
                        <a:latin typeface="Times New Roman"/>
                        <a:cs typeface="Times New Roman"/>
                      </a:endParaRPr>
                    </a:p>
                    <a:p>
                      <a:pPr marL="83820" marR="869315">
                        <a:lnSpc>
                          <a:spcPct val="100000"/>
                        </a:lnSpc>
                      </a:pPr>
                      <a:r>
                        <a:rPr sz="1200" b="1" dirty="0">
                          <a:latin typeface="Arial"/>
                          <a:cs typeface="Arial"/>
                        </a:rPr>
                        <a:t>Follow-Up </a:t>
                      </a:r>
                      <a:r>
                        <a:rPr sz="1200" b="1" spc="-20" dirty="0">
                          <a:latin typeface="Arial"/>
                          <a:cs typeface="Arial"/>
                        </a:rPr>
                        <a:t>Action </a:t>
                      </a:r>
                      <a:r>
                        <a:rPr sz="1200" b="1" dirty="0">
                          <a:latin typeface="Arial"/>
                          <a:cs typeface="Arial"/>
                        </a:rPr>
                        <a:t>Step (list </a:t>
                      </a:r>
                      <a:r>
                        <a:rPr sz="1200" b="1" spc="-5" dirty="0">
                          <a:latin typeface="Arial"/>
                          <a:cs typeface="Arial"/>
                        </a:rPr>
                        <a:t>each</a:t>
                      </a:r>
                      <a:r>
                        <a:rPr sz="1200" b="1" spc="-65" dirty="0">
                          <a:latin typeface="Arial"/>
                          <a:cs typeface="Arial"/>
                        </a:rPr>
                        <a:t> </a:t>
                      </a:r>
                      <a:r>
                        <a:rPr sz="1200" b="1" dirty="0">
                          <a:latin typeface="Arial"/>
                          <a:cs typeface="Arial"/>
                        </a:rPr>
                        <a:t>action  </a:t>
                      </a:r>
                      <a:r>
                        <a:rPr sz="1200" b="1" spc="-15" dirty="0">
                          <a:latin typeface="Arial"/>
                          <a:cs typeface="Arial"/>
                        </a:rPr>
                        <a:t>individually):</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84455" marR="144780">
                        <a:lnSpc>
                          <a:spcPct val="100000"/>
                        </a:lnSpc>
                        <a:spcBef>
                          <a:spcPts val="715"/>
                        </a:spcBef>
                      </a:pPr>
                      <a:r>
                        <a:rPr sz="1200" spc="-5" dirty="0">
                          <a:latin typeface="Arial"/>
                          <a:cs typeface="Arial"/>
                        </a:rPr>
                        <a:t>Follow-up action </a:t>
                      </a:r>
                      <a:r>
                        <a:rPr sz="1200" dirty="0">
                          <a:latin typeface="Arial"/>
                          <a:cs typeface="Arial"/>
                        </a:rPr>
                        <a:t>steps </a:t>
                      </a:r>
                      <a:r>
                        <a:rPr sz="1200" spc="-5" dirty="0">
                          <a:latin typeface="Arial"/>
                          <a:cs typeface="Arial"/>
                        </a:rPr>
                        <a:t>are </a:t>
                      </a:r>
                      <a:r>
                        <a:rPr sz="1200" dirty="0">
                          <a:latin typeface="Arial"/>
                          <a:cs typeface="Arial"/>
                        </a:rPr>
                        <a:t>those </a:t>
                      </a:r>
                      <a:r>
                        <a:rPr sz="1200" spc="-5" dirty="0">
                          <a:latin typeface="Arial"/>
                          <a:cs typeface="Arial"/>
                        </a:rPr>
                        <a:t>actions </a:t>
                      </a:r>
                      <a:r>
                        <a:rPr sz="1200" dirty="0">
                          <a:latin typeface="Arial"/>
                          <a:cs typeface="Arial"/>
                        </a:rPr>
                        <a:t>that </a:t>
                      </a:r>
                      <a:r>
                        <a:rPr sz="1200" spc="-5" dirty="0">
                          <a:latin typeface="Arial"/>
                          <a:cs typeface="Arial"/>
                        </a:rPr>
                        <a:t>are  </a:t>
                      </a:r>
                      <a:r>
                        <a:rPr sz="1200" dirty="0">
                          <a:latin typeface="Arial"/>
                          <a:cs typeface="Arial"/>
                        </a:rPr>
                        <a:t>taken </a:t>
                      </a:r>
                      <a:r>
                        <a:rPr sz="1200" spc="-10" dirty="0">
                          <a:latin typeface="Arial"/>
                          <a:cs typeface="Arial"/>
                        </a:rPr>
                        <a:t>following </a:t>
                      </a:r>
                      <a:r>
                        <a:rPr sz="1200" dirty="0">
                          <a:latin typeface="Arial"/>
                          <a:cs typeface="Arial"/>
                        </a:rPr>
                        <a:t>the </a:t>
                      </a:r>
                      <a:r>
                        <a:rPr sz="1200" spc="-5" dirty="0">
                          <a:latin typeface="Arial"/>
                          <a:cs typeface="Arial"/>
                        </a:rPr>
                        <a:t>event in order </a:t>
                      </a:r>
                      <a:r>
                        <a:rPr sz="1200" dirty="0">
                          <a:latin typeface="Arial"/>
                          <a:cs typeface="Arial"/>
                        </a:rPr>
                        <a:t>to </a:t>
                      </a:r>
                      <a:r>
                        <a:rPr sz="1200" spc="-10" dirty="0">
                          <a:latin typeface="Arial"/>
                          <a:cs typeface="Arial"/>
                        </a:rPr>
                        <a:t>prevent </a:t>
                      </a:r>
                      <a:r>
                        <a:rPr sz="1200" spc="-5" dirty="0">
                          <a:latin typeface="Arial"/>
                          <a:cs typeface="Arial"/>
                        </a:rPr>
                        <a:t>a</a:t>
                      </a:r>
                      <a:r>
                        <a:rPr sz="1200" spc="-150" dirty="0">
                          <a:latin typeface="Arial"/>
                          <a:cs typeface="Arial"/>
                        </a:rPr>
                        <a:t> </a:t>
                      </a:r>
                      <a:r>
                        <a:rPr sz="1200" spc="-5" dirty="0">
                          <a:latin typeface="Arial"/>
                          <a:cs typeface="Arial"/>
                        </a:rPr>
                        <a:t>similar  action </a:t>
                      </a:r>
                      <a:r>
                        <a:rPr sz="1200" dirty="0">
                          <a:latin typeface="Arial"/>
                          <a:cs typeface="Arial"/>
                        </a:rPr>
                        <a:t>from</a:t>
                      </a:r>
                      <a:r>
                        <a:rPr sz="1200" spc="-150" dirty="0">
                          <a:latin typeface="Arial"/>
                          <a:cs typeface="Arial"/>
                        </a:rPr>
                        <a:t> </a:t>
                      </a:r>
                      <a:r>
                        <a:rPr sz="1200" spc="-10" dirty="0">
                          <a:latin typeface="Arial"/>
                          <a:cs typeface="Arial"/>
                        </a:rPr>
                        <a:t>happening.</a:t>
                      </a:r>
                      <a:endParaRPr sz="1200" dirty="0">
                        <a:latin typeface="Arial"/>
                        <a:cs typeface="Arial"/>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2"/>
                  </a:ext>
                </a:extLst>
              </a:tr>
              <a:tr h="552576">
                <a:tc>
                  <a:txBody>
                    <a:bodyPr/>
                    <a:lstStyle/>
                    <a:p>
                      <a:pPr>
                        <a:lnSpc>
                          <a:spcPct val="100000"/>
                        </a:lnSpc>
                        <a:spcBef>
                          <a:spcPts val="15"/>
                        </a:spcBef>
                      </a:pPr>
                      <a:endParaRPr sz="1200" dirty="0">
                        <a:latin typeface="Times New Roman"/>
                        <a:cs typeface="Times New Roman"/>
                      </a:endParaRPr>
                    </a:p>
                    <a:p>
                      <a:pPr marL="83820">
                        <a:lnSpc>
                          <a:spcPct val="100000"/>
                        </a:lnSpc>
                      </a:pPr>
                      <a:r>
                        <a:rPr sz="1200" b="1" spc="-15" dirty="0">
                          <a:latin typeface="Arial"/>
                          <a:cs typeface="Arial"/>
                        </a:rPr>
                        <a:t>Targeted </a:t>
                      </a:r>
                      <a:r>
                        <a:rPr sz="1200" b="1" dirty="0">
                          <a:latin typeface="Arial"/>
                          <a:cs typeface="Arial"/>
                        </a:rPr>
                        <a:t>Completion </a:t>
                      </a:r>
                      <a:r>
                        <a:rPr sz="1200" b="1" spc="-5" dirty="0">
                          <a:latin typeface="Arial"/>
                          <a:cs typeface="Arial"/>
                        </a:rPr>
                        <a:t>Date</a:t>
                      </a:r>
                      <a:r>
                        <a:rPr sz="1200" b="1" spc="-105" dirty="0">
                          <a:latin typeface="Arial"/>
                          <a:cs typeface="Arial"/>
                        </a:rPr>
                        <a:t> </a:t>
                      </a:r>
                      <a:r>
                        <a:rPr sz="1200" b="1" spc="-20" dirty="0">
                          <a:latin typeface="Arial"/>
                          <a:cs typeface="Arial"/>
                        </a:rPr>
                        <a:t>(MM/DD/YYYY):</a:t>
                      </a:r>
                      <a:endParaRPr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a:lnSpc>
                          <a:spcPct val="100000"/>
                        </a:lnSpc>
                        <a:spcBef>
                          <a:spcPts val="15"/>
                        </a:spcBef>
                      </a:pPr>
                      <a:endParaRPr sz="1200" dirty="0">
                        <a:latin typeface="Times New Roman"/>
                        <a:cs typeface="Times New Roman"/>
                      </a:endParaRPr>
                    </a:p>
                    <a:p>
                      <a:pPr marL="84455">
                        <a:lnSpc>
                          <a:spcPct val="100000"/>
                        </a:lnSpc>
                      </a:pPr>
                      <a:r>
                        <a:rPr sz="1200" dirty="0">
                          <a:latin typeface="Arial"/>
                          <a:cs typeface="Arial"/>
                        </a:rPr>
                        <a:t>Identify the </a:t>
                      </a:r>
                      <a:r>
                        <a:rPr sz="1200" spc="-5" dirty="0">
                          <a:latin typeface="Arial"/>
                          <a:cs typeface="Arial"/>
                        </a:rPr>
                        <a:t>date each action did or </a:t>
                      </a:r>
                      <a:r>
                        <a:rPr sz="1200" spc="-20" dirty="0">
                          <a:latin typeface="Arial"/>
                          <a:cs typeface="Arial"/>
                        </a:rPr>
                        <a:t>will</a:t>
                      </a:r>
                      <a:r>
                        <a:rPr sz="1200" spc="-260" dirty="0">
                          <a:latin typeface="Arial"/>
                          <a:cs typeface="Arial"/>
                        </a:rPr>
                        <a:t> </a:t>
                      </a:r>
                      <a:r>
                        <a:rPr sz="1200" spc="-15" dirty="0">
                          <a:latin typeface="Arial"/>
                          <a:cs typeface="Arial"/>
                        </a:rPr>
                        <a:t>occur.</a:t>
                      </a:r>
                      <a:endParaRPr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3"/>
                  </a:ext>
                </a:extLst>
              </a:tr>
              <a:tr h="552577">
                <a:tc>
                  <a:txBody>
                    <a:bodyPr/>
                    <a:lstStyle/>
                    <a:p>
                      <a:pPr>
                        <a:lnSpc>
                          <a:spcPct val="100000"/>
                        </a:lnSpc>
                        <a:spcBef>
                          <a:spcPts val="15"/>
                        </a:spcBef>
                      </a:pPr>
                      <a:endParaRPr sz="1200" dirty="0">
                        <a:latin typeface="Times New Roman"/>
                        <a:cs typeface="Times New Roman"/>
                      </a:endParaRPr>
                    </a:p>
                    <a:p>
                      <a:pPr marL="83820">
                        <a:lnSpc>
                          <a:spcPct val="100000"/>
                        </a:lnSpc>
                        <a:spcBef>
                          <a:spcPts val="5"/>
                        </a:spcBef>
                      </a:pPr>
                      <a:r>
                        <a:rPr sz="1200" b="1" spc="-5" dirty="0">
                          <a:latin typeface="Arial"/>
                          <a:cs typeface="Arial"/>
                        </a:rPr>
                        <a:t>Responsible Party (Name </a:t>
                      </a:r>
                      <a:r>
                        <a:rPr sz="1200" b="1" dirty="0">
                          <a:latin typeface="Arial"/>
                          <a:cs typeface="Arial"/>
                        </a:rPr>
                        <a:t>and/or</a:t>
                      </a:r>
                      <a:r>
                        <a:rPr sz="1200" b="1" spc="-155" dirty="0">
                          <a:latin typeface="Arial"/>
                          <a:cs typeface="Arial"/>
                        </a:rPr>
                        <a:t> </a:t>
                      </a:r>
                      <a:r>
                        <a:rPr sz="1200" b="1" spc="-5" dirty="0">
                          <a:latin typeface="Arial"/>
                          <a:cs typeface="Arial"/>
                        </a:rPr>
                        <a:t>Position):</a:t>
                      </a:r>
                      <a:endParaRPr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a:lnSpc>
                          <a:spcPct val="100000"/>
                        </a:lnSpc>
                        <a:spcBef>
                          <a:spcPts val="15"/>
                        </a:spcBef>
                      </a:pPr>
                      <a:endParaRPr sz="1200" dirty="0">
                        <a:latin typeface="Times New Roman"/>
                        <a:cs typeface="Times New Roman"/>
                      </a:endParaRPr>
                    </a:p>
                    <a:p>
                      <a:pPr marL="84455">
                        <a:lnSpc>
                          <a:spcPct val="100000"/>
                        </a:lnSpc>
                        <a:spcBef>
                          <a:spcPts val="5"/>
                        </a:spcBef>
                      </a:pPr>
                      <a:r>
                        <a:rPr sz="1200" spc="-5" dirty="0">
                          <a:latin typeface="Arial"/>
                          <a:cs typeface="Arial"/>
                        </a:rPr>
                        <a:t>Person </a:t>
                      </a:r>
                      <a:r>
                        <a:rPr sz="1200" spc="-10" dirty="0">
                          <a:latin typeface="Arial"/>
                          <a:cs typeface="Arial"/>
                        </a:rPr>
                        <a:t>responsible </a:t>
                      </a:r>
                      <a:r>
                        <a:rPr sz="1200" dirty="0">
                          <a:latin typeface="Arial"/>
                          <a:cs typeface="Arial"/>
                        </a:rPr>
                        <a:t>for </a:t>
                      </a:r>
                      <a:r>
                        <a:rPr sz="1200" spc="-5" dirty="0">
                          <a:latin typeface="Arial"/>
                          <a:cs typeface="Arial"/>
                        </a:rPr>
                        <a:t>each</a:t>
                      </a:r>
                      <a:r>
                        <a:rPr sz="1200" spc="-185" dirty="0">
                          <a:latin typeface="Arial"/>
                          <a:cs typeface="Arial"/>
                        </a:rPr>
                        <a:t> </a:t>
                      </a:r>
                      <a:r>
                        <a:rPr sz="1200" spc="-10" dirty="0">
                          <a:latin typeface="Arial"/>
                          <a:cs typeface="Arial"/>
                        </a:rPr>
                        <a:t>action.</a:t>
                      </a:r>
                      <a:endParaRPr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4"/>
                  </a:ext>
                </a:extLst>
              </a:tr>
              <a:tr h="552576">
                <a:tc>
                  <a:txBody>
                    <a:bodyPr/>
                    <a:lstStyle/>
                    <a:p>
                      <a:pPr>
                        <a:lnSpc>
                          <a:spcPct val="100000"/>
                        </a:lnSpc>
                        <a:spcBef>
                          <a:spcPts val="15"/>
                        </a:spcBef>
                      </a:pPr>
                      <a:endParaRPr sz="1200" dirty="0">
                        <a:latin typeface="Times New Roman"/>
                        <a:cs typeface="Times New Roman"/>
                      </a:endParaRPr>
                    </a:p>
                    <a:p>
                      <a:pPr marL="83820">
                        <a:lnSpc>
                          <a:spcPct val="100000"/>
                        </a:lnSpc>
                        <a:spcBef>
                          <a:spcPts val="5"/>
                        </a:spcBef>
                      </a:pPr>
                      <a:r>
                        <a:rPr sz="1200" b="1" spc="-10" dirty="0">
                          <a:latin typeface="Arial"/>
                          <a:cs typeface="Arial"/>
                        </a:rPr>
                        <a:t>Was </a:t>
                      </a:r>
                      <a:r>
                        <a:rPr sz="1200" b="1" spc="-5" dirty="0">
                          <a:latin typeface="Arial"/>
                          <a:cs typeface="Arial"/>
                        </a:rPr>
                        <a:t>the </a:t>
                      </a:r>
                      <a:r>
                        <a:rPr sz="1200" b="1" dirty="0">
                          <a:latin typeface="Arial"/>
                          <a:cs typeface="Arial"/>
                        </a:rPr>
                        <a:t>action </a:t>
                      </a:r>
                      <a:r>
                        <a:rPr sz="1200" b="1" spc="-5" dirty="0">
                          <a:latin typeface="Arial"/>
                          <a:cs typeface="Arial"/>
                        </a:rPr>
                        <a:t>completed as</a:t>
                      </a:r>
                      <a:r>
                        <a:rPr sz="1200" b="1" spc="-160" dirty="0">
                          <a:latin typeface="Arial"/>
                          <a:cs typeface="Arial"/>
                        </a:rPr>
                        <a:t> </a:t>
                      </a:r>
                      <a:r>
                        <a:rPr sz="1200" b="1" spc="-5" dirty="0">
                          <a:latin typeface="Arial"/>
                          <a:cs typeface="Arial"/>
                        </a:rPr>
                        <a:t>recommended?:</a:t>
                      </a:r>
                      <a:endParaRPr sz="1200" dirty="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84455" marR="433705">
                        <a:lnSpc>
                          <a:spcPct val="100000"/>
                        </a:lnSpc>
                        <a:spcBef>
                          <a:spcPts val="645"/>
                        </a:spcBef>
                      </a:pPr>
                      <a:r>
                        <a:rPr sz="1200" dirty="0">
                          <a:latin typeface="Arial"/>
                          <a:cs typeface="Arial"/>
                        </a:rPr>
                        <a:t>This </a:t>
                      </a:r>
                      <a:r>
                        <a:rPr sz="1200" spc="-5" dirty="0">
                          <a:latin typeface="Arial"/>
                          <a:cs typeface="Arial"/>
                        </a:rPr>
                        <a:t>question should </a:t>
                      </a:r>
                      <a:r>
                        <a:rPr sz="1200" dirty="0">
                          <a:latin typeface="Arial"/>
                          <a:cs typeface="Arial"/>
                        </a:rPr>
                        <a:t>be </a:t>
                      </a:r>
                      <a:r>
                        <a:rPr sz="1200" spc="-10" dirty="0">
                          <a:latin typeface="Arial"/>
                          <a:cs typeface="Arial"/>
                        </a:rPr>
                        <a:t>answered </a:t>
                      </a:r>
                      <a:r>
                        <a:rPr sz="1200" spc="-5" dirty="0">
                          <a:latin typeface="Arial"/>
                          <a:cs typeface="Arial"/>
                        </a:rPr>
                        <a:t>“yes/no” as</a:t>
                      </a:r>
                      <a:r>
                        <a:rPr sz="1200" spc="-220" dirty="0">
                          <a:latin typeface="Arial"/>
                          <a:cs typeface="Arial"/>
                        </a:rPr>
                        <a:t> </a:t>
                      </a:r>
                      <a:r>
                        <a:rPr sz="1200" dirty="0">
                          <a:latin typeface="Arial"/>
                          <a:cs typeface="Arial"/>
                        </a:rPr>
                        <a:t>to  </a:t>
                      </a:r>
                      <a:r>
                        <a:rPr sz="1200" spc="-5" dirty="0">
                          <a:latin typeface="Arial"/>
                          <a:cs typeface="Arial"/>
                        </a:rPr>
                        <a:t>whether </a:t>
                      </a:r>
                      <a:r>
                        <a:rPr sz="1200" dirty="0">
                          <a:latin typeface="Arial"/>
                          <a:cs typeface="Arial"/>
                        </a:rPr>
                        <a:t>the </a:t>
                      </a:r>
                      <a:r>
                        <a:rPr sz="1200" spc="-5" dirty="0">
                          <a:latin typeface="Arial"/>
                          <a:cs typeface="Arial"/>
                        </a:rPr>
                        <a:t>action is completed or</a:t>
                      </a:r>
                      <a:r>
                        <a:rPr sz="1200" spc="-250" dirty="0">
                          <a:latin typeface="Arial"/>
                          <a:cs typeface="Arial"/>
                        </a:rPr>
                        <a:t> </a:t>
                      </a:r>
                      <a:r>
                        <a:rPr sz="1200" dirty="0">
                          <a:latin typeface="Arial"/>
                          <a:cs typeface="Arial"/>
                        </a:rPr>
                        <a:t>not.</a:t>
                      </a:r>
                    </a:p>
                  </a:txBody>
                  <a:tcPr marL="0" marR="0" marT="819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5"/>
                  </a:ext>
                </a:extLst>
              </a:tr>
              <a:tr h="640092">
                <a:tc>
                  <a:txBody>
                    <a:bodyPr/>
                    <a:lstStyle/>
                    <a:p>
                      <a:pPr>
                        <a:lnSpc>
                          <a:spcPct val="100000"/>
                        </a:lnSpc>
                        <a:spcBef>
                          <a:spcPts val="30"/>
                        </a:spcBef>
                      </a:pPr>
                      <a:endParaRPr sz="1500" dirty="0">
                        <a:latin typeface="Times New Roman"/>
                        <a:cs typeface="Times New Roman"/>
                      </a:endParaRPr>
                    </a:p>
                    <a:p>
                      <a:pPr marL="83820">
                        <a:lnSpc>
                          <a:spcPct val="100000"/>
                        </a:lnSpc>
                        <a:spcBef>
                          <a:spcPts val="5"/>
                        </a:spcBef>
                      </a:pPr>
                      <a:r>
                        <a:rPr sz="1200" b="1" dirty="0">
                          <a:latin typeface="Arial"/>
                          <a:cs typeface="Arial"/>
                        </a:rPr>
                        <a:t>Other </a:t>
                      </a:r>
                      <a:r>
                        <a:rPr sz="1200" b="1" spc="-5" dirty="0">
                          <a:latin typeface="Arial"/>
                          <a:cs typeface="Arial"/>
                        </a:rPr>
                        <a:t>comments, </a:t>
                      </a:r>
                      <a:r>
                        <a:rPr sz="1200" b="1" dirty="0">
                          <a:latin typeface="Arial"/>
                          <a:cs typeface="Arial"/>
                        </a:rPr>
                        <a:t>if</a:t>
                      </a:r>
                      <a:r>
                        <a:rPr sz="1200" b="1" spc="-85" dirty="0">
                          <a:latin typeface="Arial"/>
                          <a:cs typeface="Arial"/>
                        </a:rPr>
                        <a:t> </a:t>
                      </a:r>
                      <a:r>
                        <a:rPr sz="1200" b="1" spc="-5" dirty="0">
                          <a:latin typeface="Arial"/>
                          <a:cs typeface="Arial"/>
                        </a:rPr>
                        <a:t>applicable:</a:t>
                      </a:r>
                      <a:endParaRPr sz="1200" dirty="0">
                        <a:latin typeface="Arial"/>
                        <a:cs typeface="Arial"/>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marL="84455" marR="125730">
                        <a:lnSpc>
                          <a:spcPct val="100000"/>
                        </a:lnSpc>
                        <a:spcBef>
                          <a:spcPts val="250"/>
                        </a:spcBef>
                      </a:pPr>
                      <a:r>
                        <a:rPr sz="1200" dirty="0">
                          <a:latin typeface="Arial"/>
                          <a:cs typeface="Arial"/>
                        </a:rPr>
                        <a:t>Other comments </a:t>
                      </a:r>
                      <a:r>
                        <a:rPr sz="1200" spc="-10" dirty="0">
                          <a:latin typeface="Arial"/>
                          <a:cs typeface="Arial"/>
                        </a:rPr>
                        <a:t>regarding </a:t>
                      </a:r>
                      <a:r>
                        <a:rPr sz="1200" spc="-5" dirty="0">
                          <a:latin typeface="Arial"/>
                          <a:cs typeface="Arial"/>
                        </a:rPr>
                        <a:t>action </a:t>
                      </a:r>
                      <a:r>
                        <a:rPr sz="1200" dirty="0">
                          <a:latin typeface="Arial"/>
                          <a:cs typeface="Arial"/>
                        </a:rPr>
                        <a:t>steps. </a:t>
                      </a:r>
                      <a:r>
                        <a:rPr sz="1200" spc="-5" dirty="0">
                          <a:latin typeface="Arial"/>
                          <a:cs typeface="Arial"/>
                        </a:rPr>
                        <a:t>Please,  note </a:t>
                      </a:r>
                      <a:r>
                        <a:rPr sz="1200" dirty="0">
                          <a:latin typeface="Arial"/>
                          <a:cs typeface="Arial"/>
                        </a:rPr>
                        <a:t>that this </a:t>
                      </a:r>
                      <a:r>
                        <a:rPr sz="1200" spc="-5" dirty="0">
                          <a:latin typeface="Arial"/>
                          <a:cs typeface="Arial"/>
                        </a:rPr>
                        <a:t>field is </a:t>
                      </a:r>
                      <a:r>
                        <a:rPr sz="1200" spc="-10" dirty="0">
                          <a:latin typeface="Arial"/>
                          <a:cs typeface="Arial"/>
                        </a:rPr>
                        <a:t>mandatory </a:t>
                      </a:r>
                      <a:r>
                        <a:rPr sz="1200" dirty="0">
                          <a:latin typeface="Arial"/>
                          <a:cs typeface="Arial"/>
                        </a:rPr>
                        <a:t>if the </a:t>
                      </a:r>
                      <a:r>
                        <a:rPr sz="1200" spc="-10" dirty="0">
                          <a:latin typeface="Arial"/>
                          <a:cs typeface="Arial"/>
                        </a:rPr>
                        <a:t>follow-up</a:t>
                      </a:r>
                      <a:r>
                        <a:rPr sz="1200" spc="-145" dirty="0">
                          <a:latin typeface="Arial"/>
                          <a:cs typeface="Arial"/>
                        </a:rPr>
                        <a:t> </a:t>
                      </a:r>
                      <a:r>
                        <a:rPr sz="1200" spc="-5" dirty="0">
                          <a:latin typeface="Arial"/>
                          <a:cs typeface="Arial"/>
                        </a:rPr>
                        <a:t>action  </a:t>
                      </a:r>
                      <a:r>
                        <a:rPr sz="1200" dirty="0">
                          <a:latin typeface="Arial"/>
                          <a:cs typeface="Arial"/>
                        </a:rPr>
                        <a:t>step </a:t>
                      </a:r>
                      <a:r>
                        <a:rPr sz="1200" spc="-15" dirty="0">
                          <a:latin typeface="Arial"/>
                          <a:cs typeface="Arial"/>
                        </a:rPr>
                        <a:t>was </a:t>
                      </a:r>
                      <a:r>
                        <a:rPr sz="1200" spc="-5" dirty="0">
                          <a:latin typeface="Arial"/>
                          <a:cs typeface="Arial"/>
                        </a:rPr>
                        <a:t>not completed as</a:t>
                      </a:r>
                      <a:r>
                        <a:rPr sz="1200" spc="-140" dirty="0">
                          <a:latin typeface="Arial"/>
                          <a:cs typeface="Arial"/>
                        </a:rPr>
                        <a:t> </a:t>
                      </a:r>
                      <a:r>
                        <a:rPr sz="1200" spc="-10" dirty="0">
                          <a:latin typeface="Arial"/>
                          <a:cs typeface="Arial"/>
                        </a:rPr>
                        <a:t>recommended.</a:t>
                      </a:r>
                      <a:endParaRPr sz="1200" dirty="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6"/>
                  </a:ext>
                </a:extLst>
              </a:tr>
              <a:tr h="552577">
                <a:tc>
                  <a:txBody>
                    <a:bodyPr/>
                    <a:lstStyle/>
                    <a:p>
                      <a:pPr>
                        <a:lnSpc>
                          <a:spcPct val="100000"/>
                        </a:lnSpc>
                        <a:spcBef>
                          <a:spcPts val="20"/>
                        </a:spcBef>
                      </a:pPr>
                      <a:endParaRPr sz="1200" dirty="0">
                        <a:latin typeface="Times New Roman"/>
                        <a:cs typeface="Times New Roman"/>
                      </a:endParaRPr>
                    </a:p>
                    <a:p>
                      <a:pPr marL="85090">
                        <a:lnSpc>
                          <a:spcPct val="100000"/>
                        </a:lnSpc>
                      </a:pPr>
                      <a:r>
                        <a:rPr sz="1200" b="1" dirty="0">
                          <a:latin typeface="Arial"/>
                          <a:cs typeface="Arial"/>
                        </a:rPr>
                        <a:t>Completion </a:t>
                      </a:r>
                      <a:r>
                        <a:rPr sz="1200" b="1" spc="-5" dirty="0">
                          <a:latin typeface="Arial"/>
                          <a:cs typeface="Arial"/>
                        </a:rPr>
                        <a:t>Date</a:t>
                      </a:r>
                      <a:r>
                        <a:rPr sz="1200" b="1" spc="-75" dirty="0">
                          <a:latin typeface="Arial"/>
                          <a:cs typeface="Arial"/>
                        </a:rPr>
                        <a:t> </a:t>
                      </a:r>
                      <a:r>
                        <a:rPr sz="1200" b="1" spc="-20" dirty="0">
                          <a:latin typeface="Arial"/>
                          <a:cs typeface="Arial"/>
                        </a:rPr>
                        <a:t>(MM/DD/YYYY):</a:t>
                      </a:r>
                      <a:endParaRPr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tc>
                  <a:txBody>
                    <a:bodyPr/>
                    <a:lstStyle/>
                    <a:p>
                      <a:pPr>
                        <a:lnSpc>
                          <a:spcPct val="100000"/>
                        </a:lnSpc>
                        <a:spcBef>
                          <a:spcPts val="20"/>
                        </a:spcBef>
                      </a:pPr>
                      <a:endParaRPr sz="1200" dirty="0">
                        <a:latin typeface="Times New Roman"/>
                        <a:cs typeface="Times New Roman"/>
                      </a:endParaRPr>
                    </a:p>
                    <a:p>
                      <a:pPr marL="85725">
                        <a:lnSpc>
                          <a:spcPct val="100000"/>
                        </a:lnSpc>
                      </a:pPr>
                      <a:r>
                        <a:rPr sz="1200" spc="-10" dirty="0">
                          <a:latin typeface="Arial"/>
                          <a:cs typeface="Arial"/>
                        </a:rPr>
                        <a:t>Completion </a:t>
                      </a:r>
                      <a:r>
                        <a:rPr sz="1200" spc="-5" dirty="0">
                          <a:latin typeface="Arial"/>
                          <a:cs typeface="Arial"/>
                        </a:rPr>
                        <a:t>date </a:t>
                      </a:r>
                      <a:r>
                        <a:rPr sz="1200" dirty="0">
                          <a:latin typeface="Arial"/>
                          <a:cs typeface="Arial"/>
                        </a:rPr>
                        <a:t>of </a:t>
                      </a:r>
                      <a:r>
                        <a:rPr sz="1200" spc="-5" dirty="0">
                          <a:latin typeface="Arial"/>
                          <a:cs typeface="Arial"/>
                        </a:rPr>
                        <a:t>each action, </a:t>
                      </a:r>
                      <a:r>
                        <a:rPr sz="1200" dirty="0">
                          <a:latin typeface="Arial"/>
                          <a:cs typeface="Arial"/>
                        </a:rPr>
                        <a:t>if</a:t>
                      </a:r>
                      <a:r>
                        <a:rPr sz="1200" spc="-220" dirty="0">
                          <a:latin typeface="Arial"/>
                          <a:cs typeface="Arial"/>
                        </a:rPr>
                        <a:t> </a:t>
                      </a:r>
                      <a:r>
                        <a:rPr sz="1200" spc="-5" dirty="0">
                          <a:latin typeface="Arial"/>
                          <a:cs typeface="Arial"/>
                        </a:rPr>
                        <a:t>known.</a:t>
                      </a:r>
                      <a:endParaRPr sz="1200" dirty="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DD5"/>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2711" y="85343"/>
            <a:ext cx="992124" cy="943355"/>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481076" y="1301956"/>
            <a:ext cx="8317865" cy="888064"/>
          </a:xfrm>
          <a:prstGeom prst="rect">
            <a:avLst/>
          </a:prstGeom>
        </p:spPr>
        <p:txBody>
          <a:bodyPr vert="horz" wrap="square" lIns="0" tIns="13335" rIns="0" bIns="0" rtlCol="0">
            <a:spAutoFit/>
          </a:bodyPr>
          <a:lstStyle/>
          <a:p>
            <a:pPr marL="12700" marR="5080">
              <a:spcBef>
                <a:spcPts val="105"/>
              </a:spcBef>
            </a:pPr>
            <a:r>
              <a:rPr sz="1400" dirty="0">
                <a:latin typeface="Arial"/>
                <a:cs typeface="Arial"/>
              </a:rPr>
              <a:t>Once the Follow-Up Action Steps document is completed by </a:t>
            </a:r>
            <a:r>
              <a:rPr lang="en-US" sz="1400" dirty="0">
                <a:latin typeface="Arial"/>
                <a:cs typeface="Arial"/>
              </a:rPr>
              <a:t>the clinical manager</a:t>
            </a:r>
            <a:r>
              <a:rPr sz="1400" dirty="0">
                <a:latin typeface="Arial"/>
                <a:cs typeface="Arial"/>
              </a:rPr>
              <a:t>, the switchboard</a:t>
            </a:r>
            <a:r>
              <a:rPr lang="en-US" sz="1400" dirty="0">
                <a:latin typeface="Arial"/>
                <a:cs typeface="Arial"/>
              </a:rPr>
              <a:t> </a:t>
            </a:r>
            <a:r>
              <a:rPr sz="1400" dirty="0">
                <a:latin typeface="Arial"/>
                <a:cs typeface="Arial"/>
              </a:rPr>
              <a:t>will show “finalized”.</a:t>
            </a:r>
            <a:r>
              <a:rPr lang="en-US" sz="1400" dirty="0">
                <a:latin typeface="Arial"/>
                <a:cs typeface="Arial"/>
              </a:rPr>
              <a:t> The supports broker and DDS staff will receive an alert indicating that  “Follow-Up Action Steps document has been finalized”</a:t>
            </a:r>
          </a:p>
          <a:p>
            <a:pPr marL="12700" marR="5080">
              <a:lnSpc>
                <a:spcPct val="100000"/>
              </a:lnSpc>
              <a:spcBef>
                <a:spcPts val="105"/>
              </a:spcBef>
            </a:pPr>
            <a:endParaRPr sz="1400" dirty="0">
              <a:latin typeface="Arial"/>
              <a:cs typeface="Arial"/>
            </a:endParaRPr>
          </a:p>
        </p:txBody>
      </p:sp>
      <p:sp>
        <p:nvSpPr>
          <p:cNvPr id="5" name="object 5"/>
          <p:cNvSpPr txBox="1">
            <a:spLocks noGrp="1"/>
          </p:cNvSpPr>
          <p:nvPr>
            <p:ph type="title"/>
          </p:nvPr>
        </p:nvSpPr>
        <p:spPr>
          <a:xfrm>
            <a:off x="362711" y="192735"/>
            <a:ext cx="8166099" cy="320601"/>
          </a:xfrm>
          <a:prstGeom prst="rect">
            <a:avLst/>
          </a:prstGeom>
        </p:spPr>
        <p:txBody>
          <a:bodyPr vert="horz" wrap="square" lIns="0" tIns="12700" rIns="0" bIns="0" rtlCol="0">
            <a:spAutoFit/>
          </a:bodyPr>
          <a:lstStyle/>
          <a:p>
            <a:pPr marL="1231265">
              <a:lnSpc>
                <a:spcPct val="100000"/>
              </a:lnSpc>
              <a:spcBef>
                <a:spcPts val="100"/>
              </a:spcBef>
            </a:pPr>
            <a:r>
              <a:rPr lang="en-US" sz="2000" spc="-5" dirty="0"/>
              <a:t>DDS </a:t>
            </a:r>
            <a:r>
              <a:rPr lang="en-US" sz="2000" spc="-20" dirty="0"/>
              <a:t>Follow-Up </a:t>
            </a:r>
            <a:r>
              <a:rPr lang="en-US" sz="2000" spc="-5" dirty="0"/>
              <a:t>Action</a:t>
            </a:r>
            <a:r>
              <a:rPr lang="en-US" sz="2000" spc="365" dirty="0"/>
              <a:t> </a:t>
            </a:r>
            <a:r>
              <a:rPr lang="en-US" sz="2000" spc="-15" dirty="0"/>
              <a:t>Steps</a:t>
            </a:r>
            <a:r>
              <a:rPr lang="en-US" sz="2000" spc="125" dirty="0">
                <a:uFill>
                  <a:solidFill>
                    <a:srgbClr val="000000"/>
                  </a:solidFill>
                </a:uFill>
              </a:rPr>
              <a:t> </a:t>
            </a:r>
            <a:r>
              <a:rPr lang="en-US" sz="2000" spc="-20" dirty="0">
                <a:uFill>
                  <a:solidFill>
                    <a:srgbClr val="000000"/>
                  </a:solidFill>
                </a:uFill>
              </a:rPr>
              <a:t>Document Finalized</a:t>
            </a:r>
            <a:endParaRPr spc="-20" dirty="0">
              <a:uFill>
                <a:solidFill>
                  <a:srgbClr val="000000"/>
                </a:solidFill>
              </a:uFil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62</a:t>
            </a:fld>
            <a:endParaRPr dirty="0"/>
          </a:p>
        </p:txBody>
      </p:sp>
      <p:pic>
        <p:nvPicPr>
          <p:cNvPr id="10" name="Picture 9">
            <a:extLst>
              <a:ext uri="{FF2B5EF4-FFF2-40B4-BE49-F238E27FC236}">
                <a16:creationId xmlns:a16="http://schemas.microsoft.com/office/drawing/2014/main" id="{83CAB9F8-28F2-4634-8A69-4E4964C7995D}"/>
              </a:ext>
            </a:extLst>
          </p:cNvPr>
          <p:cNvPicPr>
            <a:picLocks noChangeAspect="1"/>
          </p:cNvPicPr>
          <p:nvPr/>
        </p:nvPicPr>
        <p:blipFill>
          <a:blip r:embed="rId3"/>
          <a:stretch>
            <a:fillRect/>
          </a:stretch>
        </p:blipFill>
        <p:spPr>
          <a:xfrm>
            <a:off x="345059" y="2455572"/>
            <a:ext cx="8528810" cy="3682998"/>
          </a:xfrm>
          <a:prstGeom prst="rect">
            <a:avLst/>
          </a:prstGeom>
        </p:spPr>
      </p:pic>
      <p:sp>
        <p:nvSpPr>
          <p:cNvPr id="14" name="object 7">
            <a:extLst>
              <a:ext uri="{FF2B5EF4-FFF2-40B4-BE49-F238E27FC236}">
                <a16:creationId xmlns:a16="http://schemas.microsoft.com/office/drawing/2014/main" id="{56C6D942-97DD-431F-BE85-0917C28C9706}"/>
              </a:ext>
            </a:extLst>
          </p:cNvPr>
          <p:cNvSpPr/>
          <p:nvPr/>
        </p:nvSpPr>
        <p:spPr>
          <a:xfrm>
            <a:off x="1354835" y="5568031"/>
            <a:ext cx="3369565" cy="375569"/>
          </a:xfrm>
          <a:custGeom>
            <a:avLst/>
            <a:gdLst/>
            <a:ahLst/>
            <a:cxnLst/>
            <a:rect l="l" t="t" r="r" b="b"/>
            <a:pathLst>
              <a:path w="4963795" h="323214">
                <a:moveTo>
                  <a:pt x="0" y="322960"/>
                </a:moveTo>
                <a:lnTo>
                  <a:pt x="4963287" y="322960"/>
                </a:lnTo>
                <a:lnTo>
                  <a:pt x="4963287" y="0"/>
                </a:lnTo>
                <a:lnTo>
                  <a:pt x="0" y="0"/>
                </a:lnTo>
                <a:lnTo>
                  <a:pt x="0" y="322960"/>
                </a:lnTo>
                <a:close/>
              </a:path>
            </a:pathLst>
          </a:custGeom>
          <a:ln w="19812">
            <a:solidFill>
              <a:srgbClr val="00AFEF"/>
            </a:solidFill>
          </a:ln>
        </p:spPr>
        <p:txBody>
          <a:bodyPr wrap="square" lIns="0" tIns="0" rIns="0" bIns="0" rtlCol="0"/>
          <a:lstStyle/>
          <a:p>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2833" y="1033018"/>
            <a:ext cx="7995284" cy="5461110"/>
          </a:xfrm>
          <a:prstGeom prst="rect">
            <a:avLst/>
          </a:prstGeom>
        </p:spPr>
        <p:txBody>
          <a:bodyPr vert="horz" wrap="square" lIns="0" tIns="13335" rIns="0" bIns="0" rtlCol="0">
            <a:spAutoFit/>
          </a:bodyPr>
          <a:lstStyle/>
          <a:p>
            <a:pPr marL="12700">
              <a:lnSpc>
                <a:spcPct val="100000"/>
              </a:lnSpc>
              <a:spcBef>
                <a:spcPts val="105"/>
              </a:spcBef>
            </a:pPr>
            <a:r>
              <a:rPr sz="1400" b="1" u="heavy" spc="-5" dirty="0">
                <a:uFill>
                  <a:solidFill>
                    <a:srgbClr val="000000"/>
                  </a:solidFill>
                </a:uFill>
                <a:latin typeface="Arial"/>
                <a:cs typeface="Arial"/>
              </a:rPr>
              <a:t>DDS Follow-Up </a:t>
            </a:r>
            <a:r>
              <a:rPr sz="1400" b="1" u="heavy" spc="-20" dirty="0">
                <a:uFill>
                  <a:solidFill>
                    <a:srgbClr val="000000"/>
                  </a:solidFill>
                </a:uFill>
                <a:latin typeface="Arial"/>
                <a:cs typeface="Arial"/>
              </a:rPr>
              <a:t>Action </a:t>
            </a:r>
            <a:r>
              <a:rPr sz="1400" b="1" u="heavy" dirty="0">
                <a:uFill>
                  <a:solidFill>
                    <a:srgbClr val="000000"/>
                  </a:solidFill>
                </a:uFill>
                <a:latin typeface="Arial"/>
                <a:cs typeface="Arial"/>
              </a:rPr>
              <a:t>Steps</a:t>
            </a:r>
            <a:r>
              <a:rPr sz="1400" b="1" u="heavy" spc="-254" dirty="0">
                <a:uFill>
                  <a:solidFill>
                    <a:srgbClr val="000000"/>
                  </a:solidFill>
                </a:uFill>
                <a:latin typeface="Arial"/>
                <a:cs typeface="Arial"/>
              </a:rPr>
              <a:t> </a:t>
            </a:r>
            <a:r>
              <a:rPr sz="1400" b="1" u="heavy" spc="-10" dirty="0">
                <a:uFill>
                  <a:solidFill>
                    <a:srgbClr val="000000"/>
                  </a:solidFill>
                </a:uFill>
                <a:latin typeface="Arial"/>
                <a:cs typeface="Arial"/>
              </a:rPr>
              <a:t>document:</a:t>
            </a:r>
            <a:endParaRPr sz="1400" dirty="0">
              <a:latin typeface="Arial"/>
              <a:cs typeface="Arial"/>
            </a:endParaRPr>
          </a:p>
          <a:p>
            <a:pPr>
              <a:lnSpc>
                <a:spcPct val="100000"/>
              </a:lnSpc>
              <a:spcBef>
                <a:spcPts val="10"/>
              </a:spcBef>
            </a:pPr>
            <a:endParaRPr sz="1500" dirty="0">
              <a:latin typeface="Times New Roman"/>
              <a:cs typeface="Times New Roman"/>
            </a:endParaRPr>
          </a:p>
          <a:p>
            <a:pPr marL="184785" marR="383540" indent="-172085">
              <a:lnSpc>
                <a:spcPct val="100000"/>
              </a:lnSpc>
              <a:spcBef>
                <a:spcPts val="5"/>
              </a:spcBef>
              <a:buChar char="•"/>
              <a:tabLst>
                <a:tab pos="185420" algn="l"/>
              </a:tabLst>
            </a:pPr>
            <a:r>
              <a:rPr sz="1400" spc="-5" dirty="0">
                <a:latin typeface="Arial"/>
                <a:cs typeface="Arial"/>
              </a:rPr>
              <a:t>Completion</a:t>
            </a:r>
            <a:r>
              <a:rPr sz="1400" spc="-65" dirty="0">
                <a:latin typeface="Arial"/>
                <a:cs typeface="Arial"/>
              </a:rPr>
              <a:t> </a:t>
            </a:r>
            <a:r>
              <a:rPr sz="1400" spc="-5" dirty="0">
                <a:latin typeface="Arial"/>
                <a:cs typeface="Arial"/>
              </a:rPr>
              <a:t>of</a:t>
            </a:r>
            <a:r>
              <a:rPr sz="1400" spc="-35" dirty="0">
                <a:latin typeface="Arial"/>
                <a:cs typeface="Arial"/>
              </a:rPr>
              <a:t> </a:t>
            </a:r>
            <a:r>
              <a:rPr sz="1400" dirty="0">
                <a:latin typeface="Arial"/>
                <a:cs typeface="Arial"/>
              </a:rPr>
              <a:t>the</a:t>
            </a:r>
            <a:r>
              <a:rPr sz="1400" spc="-25" dirty="0">
                <a:latin typeface="Arial"/>
                <a:cs typeface="Arial"/>
              </a:rPr>
              <a:t> </a:t>
            </a:r>
            <a:r>
              <a:rPr sz="1400" spc="-5" dirty="0">
                <a:latin typeface="Arial"/>
                <a:cs typeface="Arial"/>
              </a:rPr>
              <a:t>Follow-Up</a:t>
            </a:r>
            <a:r>
              <a:rPr sz="1400" spc="-204" dirty="0">
                <a:latin typeface="Arial"/>
                <a:cs typeface="Arial"/>
              </a:rPr>
              <a:t> </a:t>
            </a:r>
            <a:r>
              <a:rPr lang="en-US" sz="1400" spc="-204" dirty="0">
                <a:latin typeface="Arial"/>
                <a:cs typeface="Arial"/>
              </a:rPr>
              <a:t> </a:t>
            </a:r>
            <a:r>
              <a:rPr sz="1400" dirty="0">
                <a:latin typeface="Arial"/>
                <a:cs typeface="Arial"/>
              </a:rPr>
              <a:t>Action</a:t>
            </a:r>
            <a:r>
              <a:rPr sz="1400" spc="-45" dirty="0">
                <a:latin typeface="Arial"/>
                <a:cs typeface="Arial"/>
              </a:rPr>
              <a:t> </a:t>
            </a:r>
            <a:r>
              <a:rPr sz="1400" dirty="0">
                <a:latin typeface="Arial"/>
                <a:cs typeface="Arial"/>
              </a:rPr>
              <a:t>Steps</a:t>
            </a:r>
            <a:r>
              <a:rPr sz="1400" spc="-35" dirty="0">
                <a:latin typeface="Arial"/>
                <a:cs typeface="Arial"/>
              </a:rPr>
              <a:t> </a:t>
            </a:r>
            <a:r>
              <a:rPr sz="1400" spc="-5" dirty="0">
                <a:latin typeface="Arial"/>
                <a:cs typeface="Arial"/>
              </a:rPr>
              <a:t>document</a:t>
            </a:r>
            <a:r>
              <a:rPr sz="1400" spc="-80" dirty="0">
                <a:latin typeface="Arial"/>
                <a:cs typeface="Arial"/>
              </a:rPr>
              <a:t> </a:t>
            </a:r>
            <a:r>
              <a:rPr sz="1400" dirty="0">
                <a:latin typeface="Arial"/>
                <a:cs typeface="Arial"/>
              </a:rPr>
              <a:t>is</a:t>
            </a:r>
            <a:r>
              <a:rPr sz="1400" spc="-10" dirty="0">
                <a:latin typeface="Arial"/>
                <a:cs typeface="Arial"/>
              </a:rPr>
              <a:t> mandatory</a:t>
            </a:r>
            <a:r>
              <a:rPr sz="1400" spc="-70" dirty="0">
                <a:latin typeface="Arial"/>
                <a:cs typeface="Arial"/>
              </a:rPr>
              <a:t> </a:t>
            </a:r>
            <a:r>
              <a:rPr sz="1400" dirty="0">
                <a:latin typeface="Arial"/>
                <a:cs typeface="Arial"/>
              </a:rPr>
              <a:t>if</a:t>
            </a:r>
            <a:r>
              <a:rPr sz="1400" spc="-10" dirty="0">
                <a:latin typeface="Arial"/>
                <a:cs typeface="Arial"/>
              </a:rPr>
              <a:t> </a:t>
            </a:r>
            <a:r>
              <a:rPr sz="1400" spc="-5" dirty="0">
                <a:latin typeface="Arial"/>
                <a:cs typeface="Arial"/>
              </a:rPr>
              <a:t>follow-up</a:t>
            </a:r>
            <a:r>
              <a:rPr sz="1400" spc="-70" dirty="0">
                <a:latin typeface="Arial"/>
                <a:cs typeface="Arial"/>
              </a:rPr>
              <a:t> </a:t>
            </a:r>
            <a:r>
              <a:rPr sz="1400" dirty="0">
                <a:latin typeface="Arial"/>
                <a:cs typeface="Arial"/>
              </a:rPr>
              <a:t>action</a:t>
            </a:r>
            <a:r>
              <a:rPr sz="1400" spc="-60" dirty="0">
                <a:latin typeface="Arial"/>
                <a:cs typeface="Arial"/>
              </a:rPr>
              <a:t> </a:t>
            </a:r>
            <a:r>
              <a:rPr sz="1400" dirty="0">
                <a:latin typeface="Arial"/>
                <a:cs typeface="Arial"/>
              </a:rPr>
              <a:t>steps</a:t>
            </a:r>
            <a:r>
              <a:rPr sz="1400" spc="-55" dirty="0">
                <a:latin typeface="Arial"/>
                <a:cs typeface="Arial"/>
              </a:rPr>
              <a:t> </a:t>
            </a:r>
            <a:r>
              <a:rPr sz="1400" spc="-5" dirty="0">
                <a:latin typeface="Arial"/>
                <a:cs typeface="Arial"/>
              </a:rPr>
              <a:t>were  entered</a:t>
            </a:r>
            <a:r>
              <a:rPr sz="1400" spc="-60"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Incident</a:t>
            </a:r>
            <a:r>
              <a:rPr sz="1400" spc="-190" dirty="0">
                <a:latin typeface="Arial"/>
                <a:cs typeface="Arial"/>
              </a:rPr>
              <a:t> </a:t>
            </a:r>
            <a:r>
              <a:rPr sz="1400" spc="-5" dirty="0">
                <a:latin typeface="Arial"/>
                <a:cs typeface="Arial"/>
              </a:rPr>
              <a:t>Report.</a:t>
            </a:r>
            <a:endParaRPr sz="1400" dirty="0">
              <a:latin typeface="Arial"/>
              <a:cs typeface="Arial"/>
            </a:endParaRPr>
          </a:p>
          <a:p>
            <a:pPr marL="184785" indent="-172085">
              <a:lnSpc>
                <a:spcPct val="100000"/>
              </a:lnSpc>
              <a:buChar char="•"/>
              <a:tabLst>
                <a:tab pos="185420" algn="l"/>
              </a:tabLst>
            </a:pPr>
            <a:r>
              <a:rPr sz="1400" spc="-5" dirty="0">
                <a:latin typeface="Arial"/>
                <a:cs typeface="Arial"/>
              </a:rPr>
              <a:t>Create</a:t>
            </a:r>
            <a:r>
              <a:rPr sz="1400" spc="-55" dirty="0">
                <a:latin typeface="Arial"/>
                <a:cs typeface="Arial"/>
              </a:rPr>
              <a:t> </a:t>
            </a:r>
            <a:r>
              <a:rPr sz="1400" dirty="0">
                <a:latin typeface="Arial"/>
                <a:cs typeface="Arial"/>
              </a:rPr>
              <a:t>and</a:t>
            </a:r>
            <a:r>
              <a:rPr sz="1400" spc="-25" dirty="0">
                <a:latin typeface="Arial"/>
                <a:cs typeface="Arial"/>
              </a:rPr>
              <a:t> </a:t>
            </a:r>
            <a:r>
              <a:rPr sz="1400" dirty="0">
                <a:latin typeface="Arial"/>
                <a:cs typeface="Arial"/>
              </a:rPr>
              <a:t>finalize</a:t>
            </a:r>
            <a:r>
              <a:rPr sz="1400" spc="-40" dirty="0">
                <a:latin typeface="Arial"/>
                <a:cs typeface="Arial"/>
              </a:rPr>
              <a:t> </a:t>
            </a:r>
            <a:r>
              <a:rPr sz="1400" spc="-5" dirty="0">
                <a:latin typeface="Arial"/>
                <a:cs typeface="Arial"/>
              </a:rPr>
              <a:t>within</a:t>
            </a:r>
            <a:r>
              <a:rPr sz="1400" spc="-25" dirty="0">
                <a:latin typeface="Arial"/>
                <a:cs typeface="Arial"/>
              </a:rPr>
              <a:t> </a:t>
            </a:r>
            <a:r>
              <a:rPr sz="1400" dirty="0">
                <a:latin typeface="Arial"/>
                <a:cs typeface="Arial"/>
              </a:rPr>
              <a:t>30</a:t>
            </a:r>
            <a:r>
              <a:rPr sz="1400" spc="-30" dirty="0">
                <a:latin typeface="Arial"/>
                <a:cs typeface="Arial"/>
              </a:rPr>
              <a:t> </a:t>
            </a:r>
            <a:r>
              <a:rPr sz="1400" spc="-15" dirty="0">
                <a:latin typeface="Arial"/>
                <a:cs typeface="Arial"/>
              </a:rPr>
              <a:t>days</a:t>
            </a:r>
            <a:r>
              <a:rPr sz="1400" spc="-5" dirty="0">
                <a:latin typeface="Arial"/>
                <a:cs typeface="Arial"/>
              </a:rPr>
              <a:t> </a:t>
            </a:r>
            <a:r>
              <a:rPr sz="1400" dirty="0">
                <a:latin typeface="Arial"/>
                <a:cs typeface="Arial"/>
              </a:rPr>
              <a:t>after</a:t>
            </a:r>
            <a:r>
              <a:rPr sz="1400" spc="-114" dirty="0">
                <a:latin typeface="Arial"/>
                <a:cs typeface="Arial"/>
              </a:rPr>
              <a:t> </a:t>
            </a:r>
            <a:r>
              <a:rPr sz="1400" dirty="0">
                <a:latin typeface="Arial"/>
                <a:cs typeface="Arial"/>
              </a:rPr>
              <a:t>Area</a:t>
            </a:r>
            <a:r>
              <a:rPr sz="1400" spc="-40" dirty="0">
                <a:latin typeface="Arial"/>
                <a:cs typeface="Arial"/>
              </a:rPr>
              <a:t> </a:t>
            </a:r>
            <a:r>
              <a:rPr sz="1400" spc="-5" dirty="0">
                <a:latin typeface="Arial"/>
                <a:cs typeface="Arial"/>
              </a:rPr>
              <a:t>Office</a:t>
            </a:r>
            <a:r>
              <a:rPr sz="1400" spc="-55" dirty="0">
                <a:latin typeface="Arial"/>
                <a:cs typeface="Arial"/>
              </a:rPr>
              <a:t> </a:t>
            </a:r>
            <a:r>
              <a:rPr sz="1400" spc="-10" dirty="0">
                <a:latin typeface="Arial"/>
                <a:cs typeface="Arial"/>
              </a:rPr>
              <a:t>Management</a:t>
            </a:r>
            <a:r>
              <a:rPr sz="1400" spc="-55" dirty="0">
                <a:latin typeface="Arial"/>
                <a:cs typeface="Arial"/>
              </a:rPr>
              <a:t> </a:t>
            </a:r>
            <a:r>
              <a:rPr sz="1400" spc="-5" dirty="0">
                <a:latin typeface="Arial"/>
                <a:cs typeface="Arial"/>
              </a:rPr>
              <a:t>Review</a:t>
            </a:r>
            <a:r>
              <a:rPr sz="1400" spc="-25" dirty="0">
                <a:latin typeface="Arial"/>
                <a:cs typeface="Arial"/>
              </a:rPr>
              <a:t> </a:t>
            </a:r>
            <a:r>
              <a:rPr sz="1400" dirty="0">
                <a:latin typeface="Arial"/>
                <a:cs typeface="Arial"/>
              </a:rPr>
              <a:t>is</a:t>
            </a:r>
            <a:r>
              <a:rPr sz="1400" spc="-190" dirty="0">
                <a:latin typeface="Arial"/>
                <a:cs typeface="Arial"/>
              </a:rPr>
              <a:t> </a:t>
            </a:r>
            <a:r>
              <a:rPr sz="1400" spc="-10" dirty="0">
                <a:latin typeface="Arial"/>
                <a:cs typeface="Arial"/>
              </a:rPr>
              <a:t>approved.</a:t>
            </a:r>
            <a:endParaRPr lang="en-US" sz="1400" spc="-10" dirty="0">
              <a:latin typeface="Arial"/>
              <a:cs typeface="Arial"/>
            </a:endParaRPr>
          </a:p>
          <a:p>
            <a:pPr marL="184785" indent="-172085">
              <a:lnSpc>
                <a:spcPct val="100000"/>
              </a:lnSpc>
              <a:buChar char="•"/>
              <a:tabLst>
                <a:tab pos="185420" algn="l"/>
              </a:tabLst>
            </a:pPr>
            <a:r>
              <a:rPr lang="en-US" sz="1400" dirty="0">
                <a:latin typeface="Arial"/>
                <a:cs typeface="Arial"/>
              </a:rPr>
              <a:t>When the AOMR approves an Incident Report with Follow-Up Action Steps entered, the Clinical Manager for the individual will receive an alert that “Work can begin on Follow-Up Action steps for the Incident”.</a:t>
            </a:r>
            <a:endParaRPr sz="1400" dirty="0">
              <a:latin typeface="Arial"/>
              <a:cs typeface="Arial"/>
            </a:endParaRPr>
          </a:p>
          <a:p>
            <a:pPr marL="184785" marR="45720" indent="-172085">
              <a:lnSpc>
                <a:spcPct val="100000"/>
              </a:lnSpc>
              <a:buChar char="•"/>
              <a:tabLst>
                <a:tab pos="185420" algn="l"/>
              </a:tabLst>
            </a:pPr>
            <a:r>
              <a:rPr sz="1400" spc="-5" dirty="0">
                <a:latin typeface="Arial"/>
                <a:cs typeface="Arial"/>
              </a:rPr>
              <a:t>For</a:t>
            </a:r>
            <a:r>
              <a:rPr sz="1400" spc="-25" dirty="0">
                <a:latin typeface="Arial"/>
                <a:cs typeface="Arial"/>
              </a:rPr>
              <a:t> </a:t>
            </a:r>
            <a:r>
              <a:rPr sz="1400" dirty="0">
                <a:latin typeface="Arial"/>
                <a:cs typeface="Arial"/>
              </a:rPr>
              <a:t>each</a:t>
            </a:r>
            <a:r>
              <a:rPr sz="1400" spc="-100" dirty="0">
                <a:latin typeface="Arial"/>
                <a:cs typeface="Arial"/>
              </a:rPr>
              <a:t> </a:t>
            </a:r>
            <a:r>
              <a:rPr sz="1400" dirty="0">
                <a:latin typeface="Arial"/>
                <a:cs typeface="Arial"/>
              </a:rPr>
              <a:t>Action</a:t>
            </a:r>
            <a:r>
              <a:rPr sz="1400" spc="-25" dirty="0">
                <a:latin typeface="Arial"/>
                <a:cs typeface="Arial"/>
              </a:rPr>
              <a:t> </a:t>
            </a:r>
            <a:r>
              <a:rPr sz="1400" dirty="0">
                <a:latin typeface="Arial"/>
                <a:cs typeface="Arial"/>
              </a:rPr>
              <a:t>Step</a:t>
            </a:r>
            <a:r>
              <a:rPr sz="1400" spc="-10" dirty="0">
                <a:latin typeface="Arial"/>
                <a:cs typeface="Arial"/>
              </a:rPr>
              <a:t> </a:t>
            </a:r>
            <a:r>
              <a:rPr sz="1400" spc="-5" dirty="0">
                <a:latin typeface="Arial"/>
                <a:cs typeface="Arial"/>
              </a:rPr>
              <a:t>entered</a:t>
            </a:r>
            <a:r>
              <a:rPr lang="en-US" sz="1400" spc="-50" dirty="0">
                <a:latin typeface="Arial"/>
                <a:cs typeface="Arial"/>
              </a:rPr>
              <a:t>,  Clinical manager must </a:t>
            </a:r>
            <a:r>
              <a:rPr sz="1400" spc="-5" dirty="0">
                <a:latin typeface="Arial"/>
                <a:cs typeface="Arial"/>
              </a:rPr>
              <a:t>enter</a:t>
            </a:r>
            <a:r>
              <a:rPr sz="1400" spc="-50" dirty="0">
                <a:latin typeface="Arial"/>
                <a:cs typeface="Arial"/>
              </a:rPr>
              <a:t> </a:t>
            </a:r>
            <a:r>
              <a:rPr sz="1400" dirty="0">
                <a:latin typeface="Arial"/>
                <a:cs typeface="Arial"/>
              </a:rPr>
              <a:t>all</a:t>
            </a:r>
            <a:r>
              <a:rPr sz="1400" spc="-25" dirty="0">
                <a:latin typeface="Arial"/>
                <a:cs typeface="Arial"/>
              </a:rPr>
              <a:t> </a:t>
            </a:r>
            <a:r>
              <a:rPr sz="1400" spc="-10" dirty="0">
                <a:latin typeface="Arial"/>
                <a:cs typeface="Arial"/>
              </a:rPr>
              <a:t>information</a:t>
            </a:r>
            <a:r>
              <a:rPr sz="1400" spc="-35" dirty="0">
                <a:latin typeface="Arial"/>
                <a:cs typeface="Arial"/>
              </a:rPr>
              <a:t> </a:t>
            </a:r>
            <a:r>
              <a:rPr sz="1400" spc="-5" dirty="0">
                <a:latin typeface="Arial"/>
                <a:cs typeface="Arial"/>
              </a:rPr>
              <a:t>regarding</a:t>
            </a:r>
            <a:r>
              <a:rPr sz="1400" spc="-50" dirty="0">
                <a:latin typeface="Arial"/>
                <a:cs typeface="Arial"/>
              </a:rPr>
              <a:t> </a:t>
            </a:r>
            <a:r>
              <a:rPr sz="1400" spc="-5" dirty="0">
                <a:latin typeface="Arial"/>
                <a:cs typeface="Arial"/>
              </a:rPr>
              <a:t>whether</a:t>
            </a:r>
            <a:r>
              <a:rPr sz="1400" spc="-40" dirty="0">
                <a:latin typeface="Arial"/>
                <a:cs typeface="Arial"/>
              </a:rPr>
              <a:t> </a:t>
            </a:r>
            <a:r>
              <a:rPr sz="1400" dirty="0">
                <a:latin typeface="Arial"/>
                <a:cs typeface="Arial"/>
              </a:rPr>
              <a:t>the</a:t>
            </a:r>
            <a:r>
              <a:rPr sz="1400" spc="-15" dirty="0">
                <a:latin typeface="Arial"/>
                <a:cs typeface="Arial"/>
              </a:rPr>
              <a:t> </a:t>
            </a:r>
            <a:r>
              <a:rPr sz="1400" spc="10" dirty="0">
                <a:latin typeface="Arial"/>
                <a:cs typeface="Arial"/>
              </a:rPr>
              <a:t>action</a:t>
            </a:r>
            <a:r>
              <a:rPr lang="en-US" sz="1400" spc="10" dirty="0">
                <a:latin typeface="Arial"/>
                <a:cs typeface="Arial"/>
              </a:rPr>
              <a:t> </a:t>
            </a:r>
            <a:r>
              <a:rPr sz="1400" spc="10" dirty="0">
                <a:latin typeface="Arial"/>
                <a:cs typeface="Arial"/>
              </a:rPr>
              <a:t>step  </a:t>
            </a:r>
            <a:r>
              <a:rPr sz="1400" spc="-15" dirty="0">
                <a:latin typeface="Arial"/>
                <a:cs typeface="Arial"/>
              </a:rPr>
              <a:t>was </a:t>
            </a:r>
            <a:r>
              <a:rPr sz="1400" spc="-5" dirty="0">
                <a:latin typeface="Arial"/>
                <a:cs typeface="Arial"/>
              </a:rPr>
              <a:t>completed</a:t>
            </a:r>
            <a:r>
              <a:rPr sz="1400" spc="-55" dirty="0">
                <a:latin typeface="Arial"/>
                <a:cs typeface="Arial"/>
              </a:rPr>
              <a:t> </a:t>
            </a:r>
            <a:r>
              <a:rPr sz="1400" dirty="0">
                <a:latin typeface="Arial"/>
                <a:cs typeface="Arial"/>
              </a:rPr>
              <a:t>as</a:t>
            </a:r>
            <a:r>
              <a:rPr sz="1400" spc="-30" dirty="0">
                <a:latin typeface="Arial"/>
                <a:cs typeface="Arial"/>
              </a:rPr>
              <a:t> </a:t>
            </a:r>
            <a:r>
              <a:rPr sz="1400" spc="-10" dirty="0">
                <a:latin typeface="Arial"/>
                <a:cs typeface="Arial"/>
              </a:rPr>
              <a:t>recommended,</a:t>
            </a:r>
            <a:r>
              <a:rPr sz="1400" spc="-50" dirty="0">
                <a:latin typeface="Arial"/>
                <a:cs typeface="Arial"/>
              </a:rPr>
              <a:t> </a:t>
            </a:r>
            <a:r>
              <a:rPr sz="1400" spc="-5" dirty="0">
                <a:latin typeface="Arial"/>
                <a:cs typeface="Arial"/>
              </a:rPr>
              <a:t>other</a:t>
            </a:r>
            <a:r>
              <a:rPr sz="1400" spc="-55" dirty="0">
                <a:latin typeface="Arial"/>
                <a:cs typeface="Arial"/>
              </a:rPr>
              <a:t> </a:t>
            </a:r>
            <a:r>
              <a:rPr sz="1400" spc="-10" dirty="0">
                <a:latin typeface="Arial"/>
                <a:cs typeface="Arial"/>
              </a:rPr>
              <a:t>comments,</a:t>
            </a:r>
            <a:r>
              <a:rPr sz="1400" spc="-45" dirty="0">
                <a:latin typeface="Arial"/>
                <a:cs typeface="Arial"/>
              </a:rPr>
              <a:t> </a:t>
            </a:r>
            <a:r>
              <a:rPr sz="1400" dirty="0">
                <a:latin typeface="Arial"/>
                <a:cs typeface="Arial"/>
              </a:rPr>
              <a:t>and</a:t>
            </a:r>
            <a:r>
              <a:rPr sz="1400" spc="-45" dirty="0">
                <a:latin typeface="Arial"/>
                <a:cs typeface="Arial"/>
              </a:rPr>
              <a:t> </a:t>
            </a:r>
            <a:r>
              <a:rPr sz="1400" spc="-5" dirty="0">
                <a:latin typeface="Arial"/>
                <a:cs typeface="Arial"/>
              </a:rPr>
              <a:t>completion</a:t>
            </a:r>
            <a:r>
              <a:rPr sz="1400" spc="-95" dirty="0">
                <a:latin typeface="Arial"/>
                <a:cs typeface="Arial"/>
              </a:rPr>
              <a:t> </a:t>
            </a:r>
            <a:r>
              <a:rPr sz="1400" spc="-5" dirty="0">
                <a:latin typeface="Arial"/>
                <a:cs typeface="Arial"/>
              </a:rPr>
              <a:t>date.</a:t>
            </a:r>
            <a:endParaRPr sz="1400" dirty="0">
              <a:latin typeface="Arial"/>
              <a:cs typeface="Arial"/>
            </a:endParaRPr>
          </a:p>
          <a:p>
            <a:pPr marL="184785" indent="-172085">
              <a:lnSpc>
                <a:spcPct val="100000"/>
              </a:lnSpc>
              <a:buChar char="•"/>
              <a:tabLst>
                <a:tab pos="185420" algn="l"/>
              </a:tabLst>
            </a:pPr>
            <a:r>
              <a:rPr sz="1400" spc="-5" dirty="0">
                <a:latin typeface="Arial"/>
                <a:cs typeface="Arial"/>
              </a:rPr>
              <a:t>For</a:t>
            </a:r>
            <a:r>
              <a:rPr sz="1400" spc="-30" dirty="0">
                <a:latin typeface="Arial"/>
                <a:cs typeface="Arial"/>
              </a:rPr>
              <a:t> </a:t>
            </a:r>
            <a:r>
              <a:rPr sz="1400" dirty="0">
                <a:latin typeface="Arial"/>
                <a:cs typeface="Arial"/>
              </a:rPr>
              <a:t>any</a:t>
            </a:r>
            <a:r>
              <a:rPr sz="1400" spc="-35" dirty="0">
                <a:latin typeface="Arial"/>
                <a:cs typeface="Arial"/>
              </a:rPr>
              <a:t> </a:t>
            </a:r>
            <a:r>
              <a:rPr sz="1400" spc="-5" dirty="0">
                <a:latin typeface="Arial"/>
                <a:cs typeface="Arial"/>
              </a:rPr>
              <a:t>additional</a:t>
            </a:r>
            <a:r>
              <a:rPr sz="1400" spc="-55" dirty="0">
                <a:latin typeface="Arial"/>
                <a:cs typeface="Arial"/>
              </a:rPr>
              <a:t> </a:t>
            </a:r>
            <a:r>
              <a:rPr sz="1400" dirty="0">
                <a:latin typeface="Arial"/>
                <a:cs typeface="Arial"/>
              </a:rPr>
              <a:t>steps</a:t>
            </a:r>
            <a:r>
              <a:rPr sz="1400" spc="-20" dirty="0">
                <a:latin typeface="Arial"/>
                <a:cs typeface="Arial"/>
              </a:rPr>
              <a:t> </a:t>
            </a:r>
            <a:r>
              <a:rPr sz="1400" spc="-5" dirty="0">
                <a:latin typeface="Arial"/>
                <a:cs typeface="Arial"/>
              </a:rPr>
              <a:t>entered</a:t>
            </a:r>
            <a:r>
              <a:rPr sz="1400" spc="-55" dirty="0">
                <a:latin typeface="Arial"/>
                <a:cs typeface="Arial"/>
              </a:rPr>
              <a:t> </a:t>
            </a:r>
            <a:r>
              <a:rPr sz="1400" dirty="0">
                <a:latin typeface="Arial"/>
                <a:cs typeface="Arial"/>
              </a:rPr>
              <a:t>by</a:t>
            </a:r>
            <a:r>
              <a:rPr sz="1400" spc="-20" dirty="0">
                <a:latin typeface="Arial"/>
                <a:cs typeface="Arial"/>
              </a:rPr>
              <a:t> </a:t>
            </a:r>
            <a:r>
              <a:rPr sz="1400" spc="-5" dirty="0">
                <a:latin typeface="Arial"/>
                <a:cs typeface="Arial"/>
              </a:rPr>
              <a:t>DDS,</a:t>
            </a:r>
            <a:r>
              <a:rPr sz="1400" spc="-10" dirty="0">
                <a:latin typeface="Arial"/>
                <a:cs typeface="Arial"/>
              </a:rPr>
              <a:t> </a:t>
            </a:r>
            <a:r>
              <a:rPr sz="1400" dirty="0">
                <a:latin typeface="Arial"/>
                <a:cs typeface="Arial"/>
              </a:rPr>
              <a:t>all</a:t>
            </a:r>
            <a:r>
              <a:rPr sz="1400" spc="-30" dirty="0">
                <a:latin typeface="Arial"/>
                <a:cs typeface="Arial"/>
              </a:rPr>
              <a:t> </a:t>
            </a:r>
            <a:r>
              <a:rPr sz="1400" spc="-10" dirty="0">
                <a:latin typeface="Arial"/>
                <a:cs typeface="Arial"/>
              </a:rPr>
              <a:t>information</a:t>
            </a:r>
            <a:r>
              <a:rPr sz="1400" spc="-50" dirty="0">
                <a:latin typeface="Arial"/>
                <a:cs typeface="Arial"/>
              </a:rPr>
              <a:t> </a:t>
            </a:r>
            <a:r>
              <a:rPr sz="1400" spc="-5" dirty="0">
                <a:latin typeface="Arial"/>
                <a:cs typeface="Arial"/>
              </a:rPr>
              <a:t>detailing</a:t>
            </a:r>
            <a:r>
              <a:rPr sz="1400" spc="-40" dirty="0">
                <a:latin typeface="Arial"/>
                <a:cs typeface="Arial"/>
              </a:rPr>
              <a:t> </a:t>
            </a:r>
            <a:r>
              <a:rPr sz="1400" dirty="0">
                <a:latin typeface="Arial"/>
                <a:cs typeface="Arial"/>
              </a:rPr>
              <a:t>each</a:t>
            </a:r>
            <a:r>
              <a:rPr sz="1400" spc="-30" dirty="0">
                <a:latin typeface="Arial"/>
                <a:cs typeface="Arial"/>
              </a:rPr>
              <a:t> </a:t>
            </a:r>
            <a:r>
              <a:rPr sz="1400" dirty="0">
                <a:latin typeface="Arial"/>
                <a:cs typeface="Arial"/>
              </a:rPr>
              <a:t>step</a:t>
            </a:r>
            <a:r>
              <a:rPr sz="1400" spc="-25" dirty="0">
                <a:latin typeface="Arial"/>
                <a:cs typeface="Arial"/>
              </a:rPr>
              <a:t> </a:t>
            </a:r>
            <a:r>
              <a:rPr sz="1400" spc="-5" dirty="0">
                <a:latin typeface="Arial"/>
                <a:cs typeface="Arial"/>
              </a:rPr>
              <a:t>must</a:t>
            </a:r>
            <a:r>
              <a:rPr sz="1400" spc="-40" dirty="0">
                <a:latin typeface="Arial"/>
                <a:cs typeface="Arial"/>
              </a:rPr>
              <a:t> </a:t>
            </a:r>
            <a:r>
              <a:rPr sz="1400" dirty="0">
                <a:latin typeface="Arial"/>
                <a:cs typeface="Arial"/>
              </a:rPr>
              <a:t>be</a:t>
            </a:r>
            <a:r>
              <a:rPr sz="1400" spc="-120" dirty="0">
                <a:latin typeface="Arial"/>
                <a:cs typeface="Arial"/>
              </a:rPr>
              <a:t> </a:t>
            </a:r>
            <a:r>
              <a:rPr sz="1400" spc="-5" dirty="0">
                <a:latin typeface="Arial"/>
                <a:cs typeface="Arial"/>
              </a:rPr>
              <a:t>entered.</a:t>
            </a:r>
            <a:endParaRPr sz="1400" dirty="0">
              <a:latin typeface="Arial"/>
              <a:cs typeface="Arial"/>
            </a:endParaRPr>
          </a:p>
          <a:p>
            <a:pPr marL="184785" marR="74930" indent="-172085">
              <a:lnSpc>
                <a:spcPct val="100000"/>
              </a:lnSpc>
              <a:buChar char="•"/>
              <a:tabLst>
                <a:tab pos="185420" algn="l"/>
              </a:tabLst>
            </a:pPr>
            <a:r>
              <a:rPr sz="1400" dirty="0">
                <a:latin typeface="Arial"/>
                <a:cs typeface="Arial"/>
              </a:rPr>
              <a:t>If the action has not been </a:t>
            </a:r>
            <a:r>
              <a:rPr sz="1400" spc="-5" dirty="0">
                <a:latin typeface="Arial"/>
                <a:cs typeface="Arial"/>
              </a:rPr>
              <a:t>completed </a:t>
            </a:r>
            <a:r>
              <a:rPr sz="1400" dirty="0">
                <a:latin typeface="Arial"/>
                <a:cs typeface="Arial"/>
              </a:rPr>
              <a:t>as </a:t>
            </a:r>
            <a:r>
              <a:rPr sz="1400" spc="-10" dirty="0">
                <a:latin typeface="Arial"/>
                <a:cs typeface="Arial"/>
              </a:rPr>
              <a:t>recommended </a:t>
            </a:r>
            <a:r>
              <a:rPr sz="1400" dirty="0">
                <a:latin typeface="Arial"/>
                <a:cs typeface="Arial"/>
              </a:rPr>
              <a:t>because the targeted </a:t>
            </a:r>
            <a:r>
              <a:rPr sz="1400" spc="-5" dirty="0">
                <a:latin typeface="Arial"/>
                <a:cs typeface="Arial"/>
              </a:rPr>
              <a:t>completion </a:t>
            </a:r>
            <a:r>
              <a:rPr sz="1400" dirty="0">
                <a:latin typeface="Arial"/>
                <a:cs typeface="Arial"/>
              </a:rPr>
              <a:t>date is in  the future, it is </a:t>
            </a:r>
            <a:r>
              <a:rPr sz="1400" spc="-10" dirty="0">
                <a:latin typeface="Arial"/>
                <a:cs typeface="Arial"/>
              </a:rPr>
              <a:t>sufficient </a:t>
            </a:r>
            <a:r>
              <a:rPr sz="1400" dirty="0">
                <a:latin typeface="Arial"/>
                <a:cs typeface="Arial"/>
              </a:rPr>
              <a:t>to </a:t>
            </a:r>
            <a:r>
              <a:rPr sz="1400" spc="-5" dirty="0">
                <a:latin typeface="Arial"/>
                <a:cs typeface="Arial"/>
              </a:rPr>
              <a:t>answer “No” </a:t>
            </a:r>
            <a:r>
              <a:rPr sz="1400" dirty="0">
                <a:latin typeface="Arial"/>
                <a:cs typeface="Arial"/>
              </a:rPr>
              <a:t>to Action </a:t>
            </a:r>
            <a:r>
              <a:rPr sz="1400" spc="-5" dirty="0">
                <a:latin typeface="Arial"/>
                <a:cs typeface="Arial"/>
              </a:rPr>
              <a:t>completed </a:t>
            </a:r>
            <a:r>
              <a:rPr sz="1400" dirty="0">
                <a:latin typeface="Arial"/>
                <a:cs typeface="Arial"/>
              </a:rPr>
              <a:t>as </a:t>
            </a:r>
            <a:r>
              <a:rPr sz="1400" spc="-10" dirty="0">
                <a:latin typeface="Arial"/>
                <a:cs typeface="Arial"/>
              </a:rPr>
              <a:t>recommended </a:t>
            </a:r>
            <a:r>
              <a:rPr sz="1400" dirty="0">
                <a:latin typeface="Arial"/>
                <a:cs typeface="Arial"/>
              </a:rPr>
              <a:t>and then </a:t>
            </a:r>
            <a:r>
              <a:rPr sz="1400" spc="-5" dirty="0">
                <a:latin typeface="Arial"/>
                <a:cs typeface="Arial"/>
              </a:rPr>
              <a:t>explain </a:t>
            </a:r>
            <a:r>
              <a:rPr sz="1400" dirty="0">
                <a:latin typeface="Arial"/>
                <a:cs typeface="Arial"/>
              </a:rPr>
              <a:t>in  “Other</a:t>
            </a:r>
            <a:r>
              <a:rPr sz="1400" spc="-40" dirty="0">
                <a:latin typeface="Arial"/>
                <a:cs typeface="Arial"/>
              </a:rPr>
              <a:t> </a:t>
            </a:r>
            <a:r>
              <a:rPr sz="1400" spc="-5" dirty="0">
                <a:latin typeface="Arial"/>
                <a:cs typeface="Arial"/>
              </a:rPr>
              <a:t>Comments”</a:t>
            </a:r>
            <a:r>
              <a:rPr sz="1400" spc="-55" dirty="0">
                <a:latin typeface="Arial"/>
                <a:cs typeface="Arial"/>
              </a:rPr>
              <a:t> </a:t>
            </a:r>
            <a:r>
              <a:rPr sz="1400" dirty="0">
                <a:latin typeface="Arial"/>
                <a:cs typeface="Arial"/>
              </a:rPr>
              <a:t>that</a:t>
            </a:r>
            <a:r>
              <a:rPr sz="1400" spc="-30" dirty="0">
                <a:latin typeface="Arial"/>
                <a:cs typeface="Arial"/>
              </a:rPr>
              <a:t> </a:t>
            </a:r>
            <a:r>
              <a:rPr sz="1400" dirty="0">
                <a:latin typeface="Arial"/>
                <a:cs typeface="Arial"/>
              </a:rPr>
              <a:t>the</a:t>
            </a:r>
            <a:r>
              <a:rPr sz="1400" spc="-30" dirty="0">
                <a:latin typeface="Arial"/>
                <a:cs typeface="Arial"/>
              </a:rPr>
              <a:t> </a:t>
            </a:r>
            <a:r>
              <a:rPr sz="1400" spc="-5" dirty="0">
                <a:latin typeface="Arial"/>
                <a:cs typeface="Arial"/>
              </a:rPr>
              <a:t>targeted</a:t>
            </a:r>
            <a:r>
              <a:rPr sz="1400" spc="-55" dirty="0">
                <a:latin typeface="Arial"/>
                <a:cs typeface="Arial"/>
              </a:rPr>
              <a:t> </a:t>
            </a:r>
            <a:r>
              <a:rPr sz="1400" spc="-5" dirty="0">
                <a:latin typeface="Arial"/>
                <a:cs typeface="Arial"/>
              </a:rPr>
              <a:t>completion</a:t>
            </a:r>
            <a:r>
              <a:rPr sz="1400" spc="-50" dirty="0">
                <a:latin typeface="Arial"/>
                <a:cs typeface="Arial"/>
              </a:rPr>
              <a:t> </a:t>
            </a:r>
            <a:r>
              <a:rPr sz="1400" dirty="0">
                <a:latin typeface="Arial"/>
                <a:cs typeface="Arial"/>
              </a:rPr>
              <a:t>date</a:t>
            </a:r>
            <a:r>
              <a:rPr sz="1400" spc="-20" dirty="0">
                <a:latin typeface="Arial"/>
                <a:cs typeface="Arial"/>
              </a:rPr>
              <a:t> </a:t>
            </a:r>
            <a:r>
              <a:rPr sz="1400" dirty="0">
                <a:latin typeface="Arial"/>
                <a:cs typeface="Arial"/>
              </a:rPr>
              <a:t>has</a:t>
            </a:r>
            <a:r>
              <a:rPr sz="1400" spc="-40" dirty="0">
                <a:latin typeface="Arial"/>
                <a:cs typeface="Arial"/>
              </a:rPr>
              <a:t> </a:t>
            </a:r>
            <a:r>
              <a:rPr sz="1400" dirty="0">
                <a:latin typeface="Arial"/>
                <a:cs typeface="Arial"/>
              </a:rPr>
              <a:t>not</a:t>
            </a:r>
            <a:r>
              <a:rPr sz="1400" spc="-35" dirty="0">
                <a:latin typeface="Arial"/>
                <a:cs typeface="Arial"/>
              </a:rPr>
              <a:t> </a:t>
            </a:r>
            <a:r>
              <a:rPr sz="1400" spc="-15" dirty="0">
                <a:latin typeface="Arial"/>
                <a:cs typeface="Arial"/>
              </a:rPr>
              <a:t>yet </a:t>
            </a:r>
            <a:r>
              <a:rPr sz="1400" spc="-5" dirty="0">
                <a:latin typeface="Arial"/>
                <a:cs typeface="Arial"/>
              </a:rPr>
              <a:t>occurred.</a:t>
            </a:r>
            <a:r>
              <a:rPr sz="1400" spc="-55" dirty="0">
                <a:latin typeface="Arial"/>
                <a:cs typeface="Arial"/>
              </a:rPr>
              <a:t> </a:t>
            </a:r>
            <a:r>
              <a:rPr sz="1400" dirty="0">
                <a:latin typeface="Arial"/>
                <a:cs typeface="Arial"/>
              </a:rPr>
              <a:t>If</a:t>
            </a:r>
            <a:r>
              <a:rPr sz="1400" spc="-15" dirty="0">
                <a:latin typeface="Arial"/>
                <a:cs typeface="Arial"/>
              </a:rPr>
              <a:t> </a:t>
            </a:r>
            <a:r>
              <a:rPr sz="1400" spc="-5" dirty="0">
                <a:latin typeface="Arial"/>
                <a:cs typeface="Arial"/>
              </a:rPr>
              <a:t>“No”</a:t>
            </a:r>
            <a:r>
              <a:rPr sz="1400" spc="-30" dirty="0">
                <a:latin typeface="Arial"/>
                <a:cs typeface="Arial"/>
              </a:rPr>
              <a:t> </a:t>
            </a:r>
            <a:r>
              <a:rPr sz="1400" dirty="0">
                <a:latin typeface="Arial"/>
                <a:cs typeface="Arial"/>
              </a:rPr>
              <a:t>is</a:t>
            </a:r>
            <a:r>
              <a:rPr sz="1400" spc="-15" dirty="0">
                <a:latin typeface="Arial"/>
                <a:cs typeface="Arial"/>
              </a:rPr>
              <a:t> </a:t>
            </a:r>
            <a:r>
              <a:rPr sz="1400" spc="-5" dirty="0">
                <a:latin typeface="Arial"/>
                <a:cs typeface="Arial"/>
              </a:rPr>
              <a:t>entered</a:t>
            </a:r>
            <a:r>
              <a:rPr sz="1400" spc="-55" dirty="0">
                <a:latin typeface="Arial"/>
                <a:cs typeface="Arial"/>
              </a:rPr>
              <a:t> </a:t>
            </a:r>
            <a:r>
              <a:rPr sz="1400" dirty="0">
                <a:latin typeface="Arial"/>
                <a:cs typeface="Arial"/>
              </a:rPr>
              <a:t>for</a:t>
            </a:r>
            <a:r>
              <a:rPr sz="1400" spc="-20" dirty="0">
                <a:latin typeface="Arial"/>
                <a:cs typeface="Arial"/>
              </a:rPr>
              <a:t> </a:t>
            </a:r>
            <a:r>
              <a:rPr sz="1400" dirty="0">
                <a:latin typeface="Arial"/>
                <a:cs typeface="Arial"/>
              </a:rPr>
              <a:t>any  </a:t>
            </a:r>
            <a:r>
              <a:rPr sz="1400" spc="-5" dirty="0">
                <a:latin typeface="Arial"/>
                <a:cs typeface="Arial"/>
              </a:rPr>
              <a:t>reason,</a:t>
            </a:r>
            <a:r>
              <a:rPr sz="1400" spc="-6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“Other</a:t>
            </a:r>
            <a:r>
              <a:rPr sz="1400" spc="-25" dirty="0">
                <a:latin typeface="Arial"/>
                <a:cs typeface="Arial"/>
              </a:rPr>
              <a:t> </a:t>
            </a:r>
            <a:r>
              <a:rPr sz="1400" spc="-10" dirty="0">
                <a:latin typeface="Arial"/>
                <a:cs typeface="Arial"/>
              </a:rPr>
              <a:t>Comments”</a:t>
            </a:r>
            <a:r>
              <a:rPr sz="1400" spc="-55" dirty="0">
                <a:latin typeface="Arial"/>
                <a:cs typeface="Arial"/>
              </a:rPr>
              <a:t> </a:t>
            </a:r>
            <a:r>
              <a:rPr sz="1400" dirty="0">
                <a:latin typeface="Arial"/>
                <a:cs typeface="Arial"/>
              </a:rPr>
              <a:t>field</a:t>
            </a:r>
            <a:r>
              <a:rPr sz="1400" spc="-15" dirty="0">
                <a:latin typeface="Arial"/>
                <a:cs typeface="Arial"/>
              </a:rPr>
              <a:t> </a:t>
            </a:r>
            <a:r>
              <a:rPr sz="1400" spc="-5" dirty="0">
                <a:latin typeface="Arial"/>
                <a:cs typeface="Arial"/>
              </a:rPr>
              <a:t>will</a:t>
            </a:r>
            <a:r>
              <a:rPr sz="1400" spc="-20" dirty="0">
                <a:latin typeface="Arial"/>
                <a:cs typeface="Arial"/>
              </a:rPr>
              <a:t> </a:t>
            </a:r>
            <a:r>
              <a:rPr sz="1400" dirty="0">
                <a:latin typeface="Arial"/>
                <a:cs typeface="Arial"/>
              </a:rPr>
              <a:t>be</a:t>
            </a:r>
            <a:r>
              <a:rPr sz="1400" spc="-190" dirty="0">
                <a:latin typeface="Arial"/>
                <a:cs typeface="Arial"/>
              </a:rPr>
              <a:t> </a:t>
            </a:r>
            <a:r>
              <a:rPr sz="1400" spc="-30" dirty="0">
                <a:latin typeface="Arial"/>
                <a:cs typeface="Arial"/>
              </a:rPr>
              <a:t>mandatory.</a:t>
            </a:r>
            <a:endParaRPr sz="1400" dirty="0">
              <a:latin typeface="Arial"/>
              <a:cs typeface="Arial"/>
            </a:endParaRPr>
          </a:p>
          <a:p>
            <a:pPr marL="184785" indent="-172085">
              <a:lnSpc>
                <a:spcPts val="1600"/>
              </a:lnSpc>
              <a:buChar char="•"/>
              <a:tabLst>
                <a:tab pos="185420" algn="l"/>
              </a:tabLst>
            </a:pPr>
            <a:r>
              <a:rPr sz="1400" spc="-5" dirty="0">
                <a:latin typeface="Arial"/>
                <a:cs typeface="Arial"/>
              </a:rPr>
              <a:t>Regional</a:t>
            </a:r>
            <a:r>
              <a:rPr sz="1400" spc="-45" dirty="0">
                <a:latin typeface="Arial"/>
                <a:cs typeface="Arial"/>
              </a:rPr>
              <a:t> </a:t>
            </a:r>
            <a:r>
              <a:rPr sz="1400" spc="-10" dirty="0">
                <a:latin typeface="Arial"/>
                <a:cs typeface="Arial"/>
              </a:rPr>
              <a:t>Office</a:t>
            </a:r>
            <a:r>
              <a:rPr sz="1400" spc="-55" dirty="0">
                <a:latin typeface="Arial"/>
                <a:cs typeface="Arial"/>
              </a:rPr>
              <a:t> </a:t>
            </a:r>
            <a:r>
              <a:rPr sz="1400" dirty="0">
                <a:latin typeface="Arial"/>
                <a:cs typeface="Arial"/>
              </a:rPr>
              <a:t>user</a:t>
            </a:r>
            <a:r>
              <a:rPr sz="1400" spc="-15" dirty="0">
                <a:latin typeface="Arial"/>
                <a:cs typeface="Arial"/>
              </a:rPr>
              <a:t> </a:t>
            </a:r>
            <a:r>
              <a:rPr sz="1400" spc="-5" dirty="0">
                <a:latin typeface="Arial"/>
                <a:cs typeface="Arial"/>
              </a:rPr>
              <a:t>will</a:t>
            </a:r>
            <a:r>
              <a:rPr sz="1400" spc="-20" dirty="0">
                <a:latin typeface="Arial"/>
                <a:cs typeface="Arial"/>
              </a:rPr>
              <a:t> </a:t>
            </a:r>
            <a:r>
              <a:rPr sz="1400" dirty="0">
                <a:latin typeface="Arial"/>
                <a:cs typeface="Arial"/>
              </a:rPr>
              <a:t>be</a:t>
            </a:r>
            <a:r>
              <a:rPr sz="1400" spc="-20" dirty="0">
                <a:latin typeface="Arial"/>
                <a:cs typeface="Arial"/>
              </a:rPr>
              <a:t> </a:t>
            </a:r>
            <a:r>
              <a:rPr sz="1400" dirty="0">
                <a:latin typeface="Arial"/>
                <a:cs typeface="Arial"/>
              </a:rPr>
              <a:t>able</a:t>
            </a:r>
            <a:r>
              <a:rPr sz="1400" spc="-40" dirty="0">
                <a:latin typeface="Arial"/>
                <a:cs typeface="Arial"/>
              </a:rPr>
              <a:t> </a:t>
            </a:r>
            <a:r>
              <a:rPr sz="1400" dirty="0">
                <a:latin typeface="Arial"/>
                <a:cs typeface="Arial"/>
              </a:rPr>
              <a:t>to</a:t>
            </a:r>
            <a:r>
              <a:rPr sz="1400" spc="-15" dirty="0">
                <a:latin typeface="Arial"/>
                <a:cs typeface="Arial"/>
              </a:rPr>
              <a:t> </a:t>
            </a:r>
            <a:r>
              <a:rPr sz="1400" spc="-5" dirty="0">
                <a:latin typeface="Arial"/>
                <a:cs typeface="Arial"/>
              </a:rPr>
              <a:t>view</a:t>
            </a:r>
            <a:r>
              <a:rPr sz="1400" spc="-20" dirty="0">
                <a:latin typeface="Arial"/>
                <a:cs typeface="Arial"/>
              </a:rPr>
              <a:t> </a:t>
            </a:r>
            <a:r>
              <a:rPr sz="1400" dirty="0">
                <a:latin typeface="Arial"/>
                <a:cs typeface="Arial"/>
              </a:rPr>
              <a:t>the</a:t>
            </a:r>
            <a:r>
              <a:rPr sz="1400" spc="-20" dirty="0">
                <a:latin typeface="Arial"/>
                <a:cs typeface="Arial"/>
              </a:rPr>
              <a:t> </a:t>
            </a:r>
            <a:r>
              <a:rPr sz="1400" spc="-5" dirty="0">
                <a:latin typeface="Arial"/>
                <a:cs typeface="Arial"/>
              </a:rPr>
              <a:t>Follow-Up</a:t>
            </a:r>
            <a:r>
              <a:rPr sz="1400" spc="-130" dirty="0">
                <a:latin typeface="Arial"/>
                <a:cs typeface="Arial"/>
              </a:rPr>
              <a:t> </a:t>
            </a:r>
            <a:r>
              <a:rPr sz="1400" dirty="0">
                <a:latin typeface="Arial"/>
                <a:cs typeface="Arial"/>
              </a:rPr>
              <a:t>Action</a:t>
            </a:r>
            <a:r>
              <a:rPr sz="1400" spc="-25" dirty="0">
                <a:latin typeface="Arial"/>
                <a:cs typeface="Arial"/>
              </a:rPr>
              <a:t> </a:t>
            </a:r>
            <a:r>
              <a:rPr sz="1400" dirty="0">
                <a:latin typeface="Arial"/>
                <a:cs typeface="Arial"/>
              </a:rPr>
              <a:t>Steps</a:t>
            </a:r>
            <a:r>
              <a:rPr sz="1400" spc="-20" dirty="0">
                <a:latin typeface="Arial"/>
                <a:cs typeface="Arial"/>
              </a:rPr>
              <a:t> </a:t>
            </a:r>
            <a:r>
              <a:rPr sz="1400" spc="-5" dirty="0">
                <a:latin typeface="Arial"/>
                <a:cs typeface="Arial"/>
              </a:rPr>
              <a:t>document</a:t>
            </a:r>
            <a:r>
              <a:rPr sz="1400" spc="-50" dirty="0">
                <a:latin typeface="Arial"/>
                <a:cs typeface="Arial"/>
              </a:rPr>
              <a:t> </a:t>
            </a:r>
            <a:r>
              <a:rPr sz="1400" dirty="0">
                <a:latin typeface="Arial"/>
                <a:cs typeface="Arial"/>
              </a:rPr>
              <a:t>in </a:t>
            </a:r>
            <a:r>
              <a:rPr sz="1400" spc="5" dirty="0">
                <a:latin typeface="Arial"/>
                <a:cs typeface="Arial"/>
              </a:rPr>
              <a:t>read-only</a:t>
            </a:r>
            <a:r>
              <a:rPr lang="en-US" sz="1400" spc="5" dirty="0">
                <a:latin typeface="Arial"/>
                <a:cs typeface="Arial"/>
              </a:rPr>
              <a:t> </a:t>
            </a:r>
            <a:r>
              <a:rPr sz="1400" spc="5" dirty="0">
                <a:latin typeface="Arial"/>
                <a:cs typeface="Arial"/>
              </a:rPr>
              <a:t>mode.</a:t>
            </a:r>
            <a:endParaRPr sz="1400" dirty="0">
              <a:latin typeface="Arial"/>
              <a:cs typeface="Arial"/>
            </a:endParaRPr>
          </a:p>
          <a:p>
            <a:pPr marL="184785" marR="304165" indent="-172085">
              <a:lnSpc>
                <a:spcPct val="100000"/>
              </a:lnSpc>
              <a:spcBef>
                <a:spcPts val="110"/>
              </a:spcBef>
              <a:buChar char="•"/>
              <a:tabLst>
                <a:tab pos="185420" algn="l"/>
              </a:tabLst>
            </a:pPr>
            <a:r>
              <a:rPr sz="1400" spc="-5" dirty="0">
                <a:latin typeface="Arial"/>
                <a:cs typeface="Arial"/>
              </a:rPr>
              <a:t>The</a:t>
            </a:r>
            <a:r>
              <a:rPr sz="1400" spc="-55" dirty="0">
                <a:latin typeface="Arial"/>
                <a:cs typeface="Arial"/>
              </a:rPr>
              <a:t> </a:t>
            </a:r>
            <a:r>
              <a:rPr sz="1400" dirty="0">
                <a:latin typeface="Arial"/>
                <a:cs typeface="Arial"/>
              </a:rPr>
              <a:t>Incident</a:t>
            </a:r>
            <a:r>
              <a:rPr sz="1400" spc="-65" dirty="0">
                <a:latin typeface="Arial"/>
                <a:cs typeface="Arial"/>
              </a:rPr>
              <a:t> </a:t>
            </a:r>
            <a:r>
              <a:rPr sz="1400" spc="-5" dirty="0">
                <a:latin typeface="Arial"/>
                <a:cs typeface="Arial"/>
              </a:rPr>
              <a:t>will</a:t>
            </a:r>
            <a:r>
              <a:rPr sz="1400" spc="10" dirty="0">
                <a:latin typeface="Arial"/>
                <a:cs typeface="Arial"/>
              </a:rPr>
              <a:t> </a:t>
            </a:r>
            <a:r>
              <a:rPr sz="1400" dirty="0">
                <a:latin typeface="Arial"/>
                <a:cs typeface="Arial"/>
              </a:rPr>
              <a:t>remain</a:t>
            </a:r>
            <a:r>
              <a:rPr sz="1400" spc="-80" dirty="0">
                <a:latin typeface="Arial"/>
                <a:cs typeface="Arial"/>
              </a:rPr>
              <a:t> </a:t>
            </a:r>
            <a:r>
              <a:rPr sz="1400" spc="-5" dirty="0">
                <a:latin typeface="Arial"/>
                <a:cs typeface="Arial"/>
              </a:rPr>
              <a:t>open</a:t>
            </a:r>
            <a:r>
              <a:rPr sz="1400" spc="-65" dirty="0">
                <a:latin typeface="Arial"/>
                <a:cs typeface="Arial"/>
              </a:rPr>
              <a:t> </a:t>
            </a:r>
            <a:r>
              <a:rPr sz="1400" dirty="0">
                <a:latin typeface="Arial"/>
                <a:cs typeface="Arial"/>
              </a:rPr>
              <a:t>in</a:t>
            </a:r>
            <a:r>
              <a:rPr sz="1400" spc="-15" dirty="0">
                <a:latin typeface="Arial"/>
                <a:cs typeface="Arial"/>
              </a:rPr>
              <a:t> </a:t>
            </a:r>
            <a:r>
              <a:rPr sz="1400" dirty="0">
                <a:latin typeface="Arial"/>
                <a:cs typeface="Arial"/>
              </a:rPr>
              <a:t>the</a:t>
            </a:r>
            <a:r>
              <a:rPr sz="1400" spc="-45" dirty="0">
                <a:latin typeface="Arial"/>
                <a:cs typeface="Arial"/>
              </a:rPr>
              <a:t> </a:t>
            </a:r>
            <a:r>
              <a:rPr sz="1400" dirty="0">
                <a:latin typeface="Arial"/>
                <a:cs typeface="Arial"/>
              </a:rPr>
              <a:t>State</a:t>
            </a:r>
            <a:r>
              <a:rPr sz="1400" spc="-210" dirty="0">
                <a:latin typeface="Arial"/>
                <a:cs typeface="Arial"/>
              </a:rPr>
              <a:t> </a:t>
            </a:r>
            <a:r>
              <a:rPr sz="1400" dirty="0">
                <a:latin typeface="Arial"/>
                <a:cs typeface="Arial"/>
              </a:rPr>
              <a:t>Agency</a:t>
            </a:r>
            <a:r>
              <a:rPr sz="1400" spc="-70" dirty="0">
                <a:latin typeface="Arial"/>
                <a:cs typeface="Arial"/>
              </a:rPr>
              <a:t> </a:t>
            </a:r>
            <a:r>
              <a:rPr sz="1400" spc="-5" dirty="0">
                <a:latin typeface="Arial"/>
                <a:cs typeface="Arial"/>
              </a:rPr>
              <a:t>Review </a:t>
            </a:r>
            <a:r>
              <a:rPr sz="1400" dirty="0">
                <a:latin typeface="Arial"/>
                <a:cs typeface="Arial"/>
              </a:rPr>
              <a:t>Process</a:t>
            </a:r>
            <a:r>
              <a:rPr sz="1400" spc="-60" dirty="0">
                <a:latin typeface="Arial"/>
                <a:cs typeface="Arial"/>
              </a:rPr>
              <a:t> </a:t>
            </a:r>
            <a:r>
              <a:rPr sz="1400" spc="-10" dirty="0">
                <a:latin typeface="Arial"/>
                <a:cs typeface="Arial"/>
              </a:rPr>
              <a:t>Management</a:t>
            </a:r>
            <a:r>
              <a:rPr sz="1400" spc="-80" dirty="0">
                <a:latin typeface="Arial"/>
                <a:cs typeface="Arial"/>
              </a:rPr>
              <a:t> </a:t>
            </a:r>
            <a:r>
              <a:rPr sz="1400" dirty="0">
                <a:latin typeface="Arial"/>
                <a:cs typeface="Arial"/>
              </a:rPr>
              <a:t>Screen</a:t>
            </a:r>
            <a:r>
              <a:rPr sz="1400" spc="-65" dirty="0">
                <a:latin typeface="Arial"/>
                <a:cs typeface="Arial"/>
              </a:rPr>
              <a:t> </a:t>
            </a:r>
            <a:r>
              <a:rPr sz="1400" dirty="0">
                <a:latin typeface="Arial"/>
                <a:cs typeface="Arial"/>
              </a:rPr>
              <a:t>until</a:t>
            </a:r>
            <a:r>
              <a:rPr sz="1400" spc="-35" dirty="0">
                <a:latin typeface="Arial"/>
                <a:cs typeface="Arial"/>
              </a:rPr>
              <a:t> </a:t>
            </a:r>
            <a:r>
              <a:rPr sz="1400" dirty="0">
                <a:latin typeface="Arial"/>
                <a:cs typeface="Arial"/>
              </a:rPr>
              <a:t>the  </a:t>
            </a:r>
            <a:r>
              <a:rPr sz="1400" spc="-5" dirty="0">
                <a:latin typeface="Arial"/>
                <a:cs typeface="Arial"/>
              </a:rPr>
              <a:t>Follow-Up </a:t>
            </a:r>
            <a:r>
              <a:rPr sz="1400" dirty="0">
                <a:latin typeface="Arial"/>
                <a:cs typeface="Arial"/>
              </a:rPr>
              <a:t>Action Steps </a:t>
            </a:r>
            <a:r>
              <a:rPr sz="1400" spc="-5" dirty="0">
                <a:latin typeface="Arial"/>
                <a:cs typeface="Arial"/>
              </a:rPr>
              <a:t>document </a:t>
            </a:r>
            <a:r>
              <a:rPr sz="1400" dirty="0">
                <a:latin typeface="Arial"/>
                <a:cs typeface="Arial"/>
              </a:rPr>
              <a:t>has</a:t>
            </a:r>
            <a:r>
              <a:rPr sz="1400" spc="-265" dirty="0">
                <a:latin typeface="Arial"/>
                <a:cs typeface="Arial"/>
              </a:rPr>
              <a:t> </a:t>
            </a:r>
            <a:r>
              <a:rPr sz="1400" spc="10" dirty="0">
                <a:latin typeface="Arial"/>
                <a:cs typeface="Arial"/>
              </a:rPr>
              <a:t>been</a:t>
            </a:r>
            <a:r>
              <a:rPr lang="en-US" sz="1400" spc="10" dirty="0">
                <a:latin typeface="Arial"/>
                <a:cs typeface="Arial"/>
              </a:rPr>
              <a:t> </a:t>
            </a:r>
            <a:r>
              <a:rPr sz="1400" spc="10" dirty="0">
                <a:latin typeface="Arial"/>
                <a:cs typeface="Arial"/>
              </a:rPr>
              <a:t>finalized.</a:t>
            </a:r>
            <a:endParaRPr lang="en-US" sz="1400" spc="10" dirty="0">
              <a:latin typeface="Arial"/>
              <a:cs typeface="Arial"/>
            </a:endParaRPr>
          </a:p>
          <a:p>
            <a:pPr marL="184785" marR="304165" indent="-172085">
              <a:lnSpc>
                <a:spcPct val="100000"/>
              </a:lnSpc>
              <a:spcBef>
                <a:spcPts val="110"/>
              </a:spcBef>
              <a:buChar char="•"/>
              <a:tabLst>
                <a:tab pos="185420" algn="l"/>
              </a:tabLst>
            </a:pPr>
            <a:r>
              <a:rPr sz="1400" dirty="0">
                <a:latin typeface="Arial"/>
                <a:cs typeface="Arial"/>
              </a:rPr>
              <a:t>Once</a:t>
            </a:r>
            <a:r>
              <a:rPr sz="1400" spc="-50" dirty="0">
                <a:latin typeface="Arial"/>
                <a:cs typeface="Arial"/>
              </a:rPr>
              <a:t> </a:t>
            </a:r>
            <a:r>
              <a:rPr sz="1400" dirty="0">
                <a:latin typeface="Arial"/>
                <a:cs typeface="Arial"/>
              </a:rPr>
              <a:t>finalized,</a:t>
            </a:r>
            <a:r>
              <a:rPr sz="1400" spc="-75" dirty="0">
                <a:latin typeface="Arial"/>
                <a:cs typeface="Arial"/>
              </a:rPr>
              <a:t> </a:t>
            </a:r>
            <a:r>
              <a:rPr sz="1400" dirty="0">
                <a:latin typeface="Arial"/>
                <a:cs typeface="Arial"/>
              </a:rPr>
              <a:t>the</a:t>
            </a:r>
            <a:r>
              <a:rPr sz="1400" spc="-25" dirty="0">
                <a:latin typeface="Arial"/>
                <a:cs typeface="Arial"/>
              </a:rPr>
              <a:t> </a:t>
            </a:r>
            <a:r>
              <a:rPr sz="1400" spc="-5" dirty="0">
                <a:latin typeface="Arial"/>
                <a:cs typeface="Arial"/>
              </a:rPr>
              <a:t>provider</a:t>
            </a:r>
            <a:r>
              <a:rPr sz="1400" spc="-65" dirty="0">
                <a:latin typeface="Arial"/>
                <a:cs typeface="Arial"/>
              </a:rPr>
              <a:t> </a:t>
            </a:r>
            <a:r>
              <a:rPr sz="1400" spc="-5" dirty="0">
                <a:latin typeface="Arial"/>
                <a:cs typeface="Arial"/>
              </a:rPr>
              <a:t>will</a:t>
            </a:r>
            <a:r>
              <a:rPr sz="1400" spc="15" dirty="0">
                <a:latin typeface="Arial"/>
                <a:cs typeface="Arial"/>
              </a:rPr>
              <a:t> </a:t>
            </a:r>
            <a:r>
              <a:rPr sz="1400" spc="-5" dirty="0">
                <a:latin typeface="Arial"/>
                <a:cs typeface="Arial"/>
              </a:rPr>
              <a:t>receive</a:t>
            </a:r>
            <a:r>
              <a:rPr sz="1400" spc="-45" dirty="0">
                <a:latin typeface="Arial"/>
                <a:cs typeface="Arial"/>
              </a:rPr>
              <a:t> </a:t>
            </a:r>
            <a:r>
              <a:rPr sz="1400" spc="-5" dirty="0">
                <a:latin typeface="Arial"/>
                <a:cs typeface="Arial"/>
              </a:rPr>
              <a:t>an</a:t>
            </a:r>
            <a:r>
              <a:rPr sz="1400" spc="-40" dirty="0">
                <a:latin typeface="Arial"/>
                <a:cs typeface="Arial"/>
              </a:rPr>
              <a:t> </a:t>
            </a:r>
            <a:r>
              <a:rPr sz="1400" dirty="0">
                <a:latin typeface="Arial"/>
                <a:cs typeface="Arial"/>
              </a:rPr>
              <a:t>alert,</a:t>
            </a:r>
            <a:r>
              <a:rPr sz="1400" spc="-50" dirty="0">
                <a:latin typeface="Arial"/>
                <a:cs typeface="Arial"/>
              </a:rPr>
              <a:t> </a:t>
            </a:r>
            <a:r>
              <a:rPr sz="1400" dirty="0">
                <a:latin typeface="Arial"/>
                <a:cs typeface="Arial"/>
              </a:rPr>
              <a:t>indicating</a:t>
            </a:r>
            <a:r>
              <a:rPr sz="1400" spc="-75" dirty="0">
                <a:latin typeface="Arial"/>
                <a:cs typeface="Arial"/>
              </a:rPr>
              <a:t> </a:t>
            </a:r>
            <a:r>
              <a:rPr sz="1400" dirty="0">
                <a:latin typeface="Arial"/>
                <a:cs typeface="Arial"/>
              </a:rPr>
              <a:t>that</a:t>
            </a:r>
            <a:r>
              <a:rPr sz="1400" spc="-40" dirty="0">
                <a:latin typeface="Arial"/>
                <a:cs typeface="Arial"/>
              </a:rPr>
              <a:t> </a:t>
            </a:r>
            <a:r>
              <a:rPr sz="1400" spc="-10" dirty="0">
                <a:latin typeface="Arial"/>
                <a:cs typeface="Arial"/>
              </a:rPr>
              <a:t>“Follow-Up</a:t>
            </a:r>
            <a:r>
              <a:rPr lang="en-US" sz="1400" spc="-10" dirty="0">
                <a:latin typeface="Arial"/>
                <a:cs typeface="Arial"/>
              </a:rPr>
              <a:t> </a:t>
            </a:r>
            <a:r>
              <a:rPr sz="1400" spc="-204" dirty="0">
                <a:latin typeface="Arial"/>
                <a:cs typeface="Arial"/>
              </a:rPr>
              <a:t> </a:t>
            </a:r>
            <a:r>
              <a:rPr sz="1400" dirty="0">
                <a:latin typeface="Arial"/>
                <a:cs typeface="Arial"/>
              </a:rPr>
              <a:t>Action</a:t>
            </a:r>
            <a:r>
              <a:rPr sz="1400" spc="-50" dirty="0">
                <a:latin typeface="Arial"/>
                <a:cs typeface="Arial"/>
              </a:rPr>
              <a:t> </a:t>
            </a:r>
            <a:r>
              <a:rPr sz="1400" dirty="0">
                <a:latin typeface="Arial"/>
                <a:cs typeface="Arial"/>
              </a:rPr>
              <a:t>Steps</a:t>
            </a:r>
            <a:r>
              <a:rPr sz="1400" spc="-45" dirty="0">
                <a:latin typeface="Arial"/>
                <a:cs typeface="Arial"/>
              </a:rPr>
              <a:t> </a:t>
            </a:r>
            <a:r>
              <a:rPr sz="1400" spc="-5" dirty="0">
                <a:latin typeface="Arial"/>
                <a:cs typeface="Arial"/>
              </a:rPr>
              <a:t>Document</a:t>
            </a:r>
            <a:r>
              <a:rPr sz="1400" spc="-80" dirty="0">
                <a:latin typeface="Arial"/>
                <a:cs typeface="Arial"/>
              </a:rPr>
              <a:t> </a:t>
            </a:r>
            <a:r>
              <a:rPr sz="1400" dirty="0">
                <a:latin typeface="Arial"/>
                <a:cs typeface="Arial"/>
              </a:rPr>
              <a:t>has  </a:t>
            </a:r>
            <a:r>
              <a:rPr sz="1400" spc="-5" dirty="0">
                <a:latin typeface="Arial"/>
                <a:cs typeface="Arial"/>
              </a:rPr>
              <a:t>been</a:t>
            </a:r>
            <a:r>
              <a:rPr sz="1400" spc="-145" dirty="0">
                <a:latin typeface="Arial"/>
                <a:cs typeface="Arial"/>
              </a:rPr>
              <a:t> </a:t>
            </a:r>
            <a:r>
              <a:rPr sz="1400" spc="-5" dirty="0">
                <a:latin typeface="Arial"/>
                <a:cs typeface="Arial"/>
              </a:rPr>
              <a:t>finalized”</a:t>
            </a:r>
            <a:endParaRPr sz="1400" dirty="0">
              <a:latin typeface="Arial"/>
              <a:cs typeface="Arial"/>
            </a:endParaRPr>
          </a:p>
          <a:p>
            <a:pPr>
              <a:lnSpc>
                <a:spcPct val="100000"/>
              </a:lnSpc>
            </a:pPr>
            <a:endParaRPr sz="1500" dirty="0">
              <a:latin typeface="Times New Roman"/>
              <a:cs typeface="Times New Roman"/>
            </a:endParaRPr>
          </a:p>
          <a:p>
            <a:pPr>
              <a:lnSpc>
                <a:spcPct val="100000"/>
              </a:lnSpc>
              <a:spcBef>
                <a:spcPts val="30"/>
              </a:spcBef>
            </a:pPr>
            <a:endParaRPr sz="1500" dirty="0">
              <a:latin typeface="Times New Roman"/>
              <a:cs typeface="Times New Roman"/>
            </a:endParaRPr>
          </a:p>
          <a:p>
            <a:pPr marL="12700" marR="62865">
              <a:lnSpc>
                <a:spcPct val="100000"/>
              </a:lnSpc>
            </a:pPr>
            <a:r>
              <a:rPr sz="1400" b="1" i="1" spc="-5" dirty="0">
                <a:latin typeface="Arial"/>
                <a:cs typeface="Arial"/>
              </a:rPr>
              <a:t>PLEASE NOTE: </a:t>
            </a:r>
            <a:r>
              <a:rPr sz="1400" dirty="0">
                <a:latin typeface="Arial"/>
                <a:cs typeface="Arial"/>
              </a:rPr>
              <a:t>It is </a:t>
            </a:r>
            <a:r>
              <a:rPr sz="1400" spc="-5" dirty="0">
                <a:latin typeface="Arial"/>
                <a:cs typeface="Arial"/>
              </a:rPr>
              <a:t>important </a:t>
            </a:r>
            <a:r>
              <a:rPr sz="1400" dirty="0">
                <a:latin typeface="Arial"/>
                <a:cs typeface="Arial"/>
              </a:rPr>
              <a:t>for </a:t>
            </a:r>
            <a:r>
              <a:rPr sz="1400" spc="-5" dirty="0">
                <a:latin typeface="Arial"/>
                <a:cs typeface="Arial"/>
              </a:rPr>
              <a:t>DDS </a:t>
            </a:r>
            <a:r>
              <a:rPr sz="1400" dirty="0">
                <a:latin typeface="Arial"/>
                <a:cs typeface="Arial"/>
              </a:rPr>
              <a:t>to use the </a:t>
            </a:r>
            <a:r>
              <a:rPr sz="1400" b="1" i="1" spc="-85" dirty="0">
                <a:latin typeface="Arial"/>
                <a:cs typeface="Arial"/>
              </a:rPr>
              <a:t>STATE </a:t>
            </a:r>
            <a:r>
              <a:rPr sz="1400" b="1" i="1" spc="-5" dirty="0">
                <a:latin typeface="Arial"/>
                <a:cs typeface="Arial"/>
              </a:rPr>
              <a:t>AGENCY PROCESS </a:t>
            </a:r>
            <a:r>
              <a:rPr sz="1400" b="1" i="1" spc="-15" dirty="0">
                <a:latin typeface="Arial"/>
                <a:cs typeface="Arial"/>
              </a:rPr>
              <a:t>MANAGEMENT  </a:t>
            </a:r>
            <a:r>
              <a:rPr sz="1400" b="1" i="1" spc="-5" dirty="0">
                <a:latin typeface="Arial"/>
                <a:cs typeface="Arial"/>
              </a:rPr>
              <a:t>SCREEN</a:t>
            </a:r>
            <a:r>
              <a:rPr sz="1400" b="1" i="1" spc="-20" dirty="0">
                <a:latin typeface="Arial"/>
                <a:cs typeface="Arial"/>
              </a:rPr>
              <a:t> </a:t>
            </a:r>
            <a:r>
              <a:rPr sz="1400" dirty="0">
                <a:latin typeface="Arial"/>
                <a:cs typeface="Arial"/>
              </a:rPr>
              <a:t>to</a:t>
            </a:r>
            <a:r>
              <a:rPr sz="1400" spc="-10" dirty="0">
                <a:latin typeface="Arial"/>
                <a:cs typeface="Arial"/>
              </a:rPr>
              <a:t> </a:t>
            </a:r>
            <a:r>
              <a:rPr sz="1400" spc="-5" dirty="0">
                <a:latin typeface="Arial"/>
                <a:cs typeface="Arial"/>
              </a:rPr>
              <a:t>monitor</a:t>
            </a:r>
            <a:r>
              <a:rPr sz="1400" spc="-40" dirty="0">
                <a:latin typeface="Arial"/>
                <a:cs typeface="Arial"/>
              </a:rPr>
              <a:t> </a:t>
            </a:r>
            <a:r>
              <a:rPr sz="1400" dirty="0">
                <a:latin typeface="Arial"/>
                <a:cs typeface="Arial"/>
              </a:rPr>
              <a:t>the</a:t>
            </a:r>
            <a:r>
              <a:rPr sz="1400" spc="-25" dirty="0">
                <a:latin typeface="Arial"/>
                <a:cs typeface="Arial"/>
              </a:rPr>
              <a:t> </a:t>
            </a:r>
            <a:r>
              <a:rPr sz="1400" dirty="0">
                <a:latin typeface="Arial"/>
                <a:cs typeface="Arial"/>
              </a:rPr>
              <a:t>timely</a:t>
            </a:r>
            <a:r>
              <a:rPr sz="1400" spc="-10" dirty="0">
                <a:latin typeface="Arial"/>
                <a:cs typeface="Arial"/>
              </a:rPr>
              <a:t> </a:t>
            </a:r>
            <a:r>
              <a:rPr sz="1400" dirty="0">
                <a:latin typeface="Arial"/>
                <a:cs typeface="Arial"/>
              </a:rPr>
              <a:t>closure</a:t>
            </a:r>
            <a:r>
              <a:rPr sz="1400" spc="-30" dirty="0">
                <a:latin typeface="Arial"/>
                <a:cs typeface="Arial"/>
              </a:rPr>
              <a:t> </a:t>
            </a:r>
            <a:r>
              <a:rPr sz="1400" dirty="0">
                <a:latin typeface="Arial"/>
                <a:cs typeface="Arial"/>
              </a:rPr>
              <a:t>of</a:t>
            </a:r>
            <a:r>
              <a:rPr sz="1400" spc="-20" dirty="0">
                <a:latin typeface="Arial"/>
                <a:cs typeface="Arial"/>
              </a:rPr>
              <a:t> </a:t>
            </a:r>
            <a:r>
              <a:rPr sz="1400" spc="-5" dirty="0">
                <a:latin typeface="Arial"/>
                <a:cs typeface="Arial"/>
              </a:rPr>
              <a:t>Follow-Up</a:t>
            </a:r>
            <a:r>
              <a:rPr sz="1400" spc="-130" dirty="0">
                <a:latin typeface="Arial"/>
                <a:cs typeface="Arial"/>
              </a:rPr>
              <a:t> </a:t>
            </a:r>
            <a:r>
              <a:rPr sz="1400" dirty="0">
                <a:latin typeface="Arial"/>
                <a:cs typeface="Arial"/>
              </a:rPr>
              <a:t>Action</a:t>
            </a:r>
            <a:r>
              <a:rPr sz="1400" spc="-20" dirty="0">
                <a:latin typeface="Arial"/>
                <a:cs typeface="Arial"/>
              </a:rPr>
              <a:t> </a:t>
            </a:r>
            <a:r>
              <a:rPr sz="1400" dirty="0">
                <a:latin typeface="Arial"/>
                <a:cs typeface="Arial"/>
              </a:rPr>
              <a:t>Steps</a:t>
            </a:r>
            <a:r>
              <a:rPr sz="1400" spc="-15" dirty="0">
                <a:latin typeface="Arial"/>
                <a:cs typeface="Arial"/>
              </a:rPr>
              <a:t> </a:t>
            </a:r>
            <a:r>
              <a:rPr sz="1400" spc="-10" dirty="0">
                <a:latin typeface="Arial"/>
                <a:cs typeface="Arial"/>
              </a:rPr>
              <a:t>documents</a:t>
            </a:r>
            <a:r>
              <a:rPr sz="1400" spc="-45" dirty="0">
                <a:latin typeface="Arial"/>
                <a:cs typeface="Arial"/>
              </a:rPr>
              <a:t> </a:t>
            </a:r>
            <a:r>
              <a:rPr sz="1400" spc="-5" dirty="0">
                <a:latin typeface="Arial"/>
                <a:cs typeface="Arial"/>
              </a:rPr>
              <a:t>within</a:t>
            </a:r>
            <a:r>
              <a:rPr sz="1400" spc="-40" dirty="0">
                <a:latin typeface="Arial"/>
                <a:cs typeface="Arial"/>
              </a:rPr>
              <a:t> </a:t>
            </a:r>
            <a:r>
              <a:rPr sz="1400" dirty="0">
                <a:latin typeface="Arial"/>
                <a:cs typeface="Arial"/>
              </a:rPr>
              <a:t>30</a:t>
            </a:r>
            <a:r>
              <a:rPr sz="1400" spc="-20" dirty="0">
                <a:latin typeface="Arial"/>
                <a:cs typeface="Arial"/>
              </a:rPr>
              <a:t> </a:t>
            </a:r>
            <a:r>
              <a:rPr sz="1400" spc="-15" dirty="0">
                <a:latin typeface="Arial"/>
                <a:cs typeface="Arial"/>
              </a:rPr>
              <a:t>days</a:t>
            </a:r>
            <a:r>
              <a:rPr sz="1400" spc="-10" dirty="0">
                <a:latin typeface="Arial"/>
                <a:cs typeface="Arial"/>
              </a:rPr>
              <a:t> </a:t>
            </a:r>
            <a:r>
              <a:rPr sz="1400" dirty="0">
                <a:latin typeface="Arial"/>
                <a:cs typeface="Arial"/>
              </a:rPr>
              <a:t>of</a:t>
            </a:r>
            <a:r>
              <a:rPr sz="1400" spc="-95" dirty="0">
                <a:latin typeface="Arial"/>
                <a:cs typeface="Arial"/>
              </a:rPr>
              <a:t> </a:t>
            </a:r>
            <a:r>
              <a:rPr sz="1400" dirty="0">
                <a:latin typeface="Arial"/>
                <a:cs typeface="Arial"/>
              </a:rPr>
              <a:t>AOMR  </a:t>
            </a:r>
            <a:r>
              <a:rPr sz="1400" spc="-5" dirty="0">
                <a:latin typeface="Arial"/>
                <a:cs typeface="Arial"/>
              </a:rPr>
              <a:t>approval.</a:t>
            </a:r>
            <a:endParaRPr sz="14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63</a:t>
            </a:fld>
            <a:endParaRPr dirty="0"/>
          </a:p>
        </p:txBody>
      </p:sp>
      <p:sp>
        <p:nvSpPr>
          <p:cNvPr id="3" name="object 3"/>
          <p:cNvSpPr txBox="1">
            <a:spLocks noGrp="1"/>
          </p:cNvSpPr>
          <p:nvPr>
            <p:ph type="title"/>
          </p:nvPr>
        </p:nvSpPr>
        <p:spPr>
          <a:xfrm>
            <a:off x="1524000" y="76200"/>
            <a:ext cx="2026030" cy="751488"/>
          </a:xfrm>
          <a:prstGeom prst="rect">
            <a:avLst/>
          </a:prstGeom>
        </p:spPr>
        <p:txBody>
          <a:bodyPr vert="horz" wrap="square" lIns="0" tIns="12700" rIns="0" bIns="0" rtlCol="0">
            <a:spAutoFit/>
          </a:bodyPr>
          <a:lstStyle/>
          <a:p>
            <a:pPr marL="12700">
              <a:lnSpc>
                <a:spcPct val="100000"/>
              </a:lnSpc>
              <a:spcBef>
                <a:spcPts val="100"/>
              </a:spcBef>
            </a:pPr>
            <a:r>
              <a:rPr spc="-20" dirty="0"/>
              <a:t>Guidance</a:t>
            </a:r>
            <a:r>
              <a:rPr spc="-95" dirty="0"/>
              <a:t> </a:t>
            </a:r>
            <a:r>
              <a:rPr spc="-5" dirty="0"/>
              <a:t>Summary</a:t>
            </a:r>
          </a:p>
        </p:txBody>
      </p:sp>
    </p:spTree>
    <p:extLst>
      <p:ext uri="{BB962C8B-B14F-4D97-AF65-F5344CB8AC3E}">
        <p14:creationId xmlns:p14="http://schemas.microsoft.com/office/powerpoint/2010/main" val="2712365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3962400"/>
            <a:ext cx="6872605" cy="1846659"/>
          </a:xfrm>
          <a:prstGeom prst="rect">
            <a:avLst/>
          </a:prstGeom>
        </p:spPr>
        <p:txBody>
          <a:bodyPr vert="horz" wrap="square" lIns="0" tIns="0" rIns="0" bIns="0" rtlCol="0">
            <a:spAutoFit/>
          </a:bodyPr>
          <a:lstStyle/>
          <a:p>
            <a:pPr marL="12700">
              <a:lnSpc>
                <a:spcPct val="100000"/>
              </a:lnSpc>
            </a:pPr>
            <a:r>
              <a:rPr lang="en-US" sz="2400" b="1" spc="-5" dirty="0">
                <a:solidFill>
                  <a:srgbClr val="FFFFFF"/>
                </a:solidFill>
                <a:latin typeface="Arial"/>
                <a:cs typeface="Arial"/>
              </a:rPr>
              <a:t>Incident Management Area Office / Clinical Manager Review  and</a:t>
            </a:r>
          </a:p>
          <a:p>
            <a:pPr marL="12700">
              <a:lnSpc>
                <a:spcPct val="100000"/>
              </a:lnSpc>
            </a:pPr>
            <a:r>
              <a:rPr lang="en-US" sz="2400" b="1" dirty="0">
                <a:solidFill>
                  <a:schemeClr val="bg1"/>
                </a:solidFill>
                <a:latin typeface="Arial"/>
                <a:cs typeface="Arial"/>
              </a:rPr>
              <a:t>DDS</a:t>
            </a:r>
            <a:r>
              <a:rPr lang="en-US" sz="2400" b="1" dirty="0">
                <a:latin typeface="Arial"/>
                <a:cs typeface="Arial"/>
              </a:rPr>
              <a:t> </a:t>
            </a:r>
            <a:r>
              <a:rPr lang="en-US" sz="2400" b="1" dirty="0">
                <a:solidFill>
                  <a:schemeClr val="bg1"/>
                </a:solidFill>
                <a:latin typeface="Arial"/>
                <a:cs typeface="Arial"/>
              </a:rPr>
              <a:t>Follow-Up</a:t>
            </a:r>
            <a:r>
              <a:rPr lang="en-US" sz="2400" b="1" dirty="0">
                <a:latin typeface="Arial"/>
                <a:cs typeface="Arial"/>
              </a:rPr>
              <a:t> </a:t>
            </a:r>
            <a:r>
              <a:rPr lang="en-US" sz="2400" b="1" dirty="0">
                <a:solidFill>
                  <a:schemeClr val="bg1"/>
                </a:solidFill>
                <a:latin typeface="Arial"/>
                <a:cs typeface="Arial"/>
              </a:rPr>
              <a:t>Action</a:t>
            </a:r>
            <a:r>
              <a:rPr lang="en-US" sz="2400" b="1" dirty="0">
                <a:latin typeface="Arial"/>
                <a:cs typeface="Arial"/>
              </a:rPr>
              <a:t> </a:t>
            </a:r>
            <a:r>
              <a:rPr lang="en-US" sz="2400" b="1" dirty="0">
                <a:solidFill>
                  <a:schemeClr val="bg1"/>
                </a:solidFill>
                <a:latin typeface="Arial"/>
                <a:cs typeface="Arial"/>
              </a:rPr>
              <a:t>Steps</a:t>
            </a:r>
            <a:r>
              <a:rPr lang="en-US" sz="2400" b="1" dirty="0">
                <a:latin typeface="Arial"/>
                <a:cs typeface="Arial"/>
              </a:rPr>
              <a:t> </a:t>
            </a:r>
            <a:r>
              <a:rPr lang="en-US" sz="2400" b="1" dirty="0">
                <a:solidFill>
                  <a:schemeClr val="bg1"/>
                </a:solidFill>
                <a:latin typeface="Arial"/>
                <a:cs typeface="Arial"/>
              </a:rPr>
              <a:t>Document </a:t>
            </a:r>
          </a:p>
          <a:p>
            <a:pPr marL="12700">
              <a:lnSpc>
                <a:spcPct val="100000"/>
              </a:lnSpc>
            </a:pPr>
            <a:r>
              <a:rPr lang="en-US" sz="2400" b="1" dirty="0">
                <a:solidFill>
                  <a:schemeClr val="bg1"/>
                </a:solidFill>
                <a:latin typeface="Arial"/>
                <a:cs typeface="Arial"/>
              </a:rPr>
              <a:t>Demo</a:t>
            </a:r>
          </a:p>
          <a:p>
            <a:pPr marL="12700">
              <a:lnSpc>
                <a:spcPct val="100000"/>
              </a:lnSpc>
            </a:pPr>
            <a:endParaRPr sz="2400" dirty="0">
              <a:latin typeface="Arial"/>
              <a:cs typeface="Arial"/>
            </a:endParaRPr>
          </a:p>
        </p:txBody>
      </p:sp>
    </p:spTree>
    <p:extLst>
      <p:ext uri="{BB962C8B-B14F-4D97-AF65-F5344CB8AC3E}">
        <p14:creationId xmlns:p14="http://schemas.microsoft.com/office/powerpoint/2010/main" val="1317254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820" y="3612769"/>
            <a:ext cx="6872605" cy="1107996"/>
          </a:xfrm>
          <a:prstGeom prst="rect">
            <a:avLst/>
          </a:prstGeom>
        </p:spPr>
        <p:txBody>
          <a:bodyPr vert="horz" wrap="square" lIns="0" tIns="0" rIns="0" bIns="0" rtlCol="0">
            <a:spAutoFit/>
          </a:bodyPr>
          <a:lstStyle/>
          <a:p>
            <a:pPr marL="12700">
              <a:lnSpc>
                <a:spcPct val="100000"/>
              </a:lnSpc>
            </a:pPr>
            <a:r>
              <a:rPr lang="en-US" sz="2400" b="1" dirty="0">
                <a:solidFill>
                  <a:schemeClr val="bg1"/>
                </a:solidFill>
                <a:latin typeface="Arial"/>
                <a:cs typeface="Arial"/>
              </a:rPr>
              <a:t>DDS to Track Open Incident Reports</a:t>
            </a:r>
          </a:p>
          <a:p>
            <a:pPr marL="12700">
              <a:lnSpc>
                <a:spcPct val="100000"/>
              </a:lnSpc>
            </a:pPr>
            <a:r>
              <a:rPr lang="en-US" sz="2400" b="1" dirty="0">
                <a:solidFill>
                  <a:schemeClr val="bg1"/>
                </a:solidFill>
                <a:latin typeface="Arial"/>
                <a:cs typeface="Arial"/>
              </a:rPr>
              <a:t>Process Management Screens and</a:t>
            </a:r>
          </a:p>
          <a:p>
            <a:pPr marL="12700">
              <a:lnSpc>
                <a:spcPct val="100000"/>
              </a:lnSpc>
            </a:pPr>
            <a:r>
              <a:rPr lang="en-US" sz="2400" b="1" dirty="0">
                <a:solidFill>
                  <a:schemeClr val="bg1"/>
                </a:solidFill>
                <a:latin typeface="Arial"/>
                <a:cs typeface="Arial"/>
              </a:rPr>
              <a:t>Management Reports</a:t>
            </a:r>
            <a:endParaRPr sz="2400" b="1" dirty="0">
              <a:solidFill>
                <a:schemeClr val="bg1"/>
              </a:solidFill>
              <a:latin typeface="Arial"/>
              <a:cs typeface="Arial"/>
            </a:endParaRPr>
          </a:p>
        </p:txBody>
      </p:sp>
    </p:spTree>
    <p:extLst>
      <p:ext uri="{BB962C8B-B14F-4D97-AF65-F5344CB8AC3E}">
        <p14:creationId xmlns:p14="http://schemas.microsoft.com/office/powerpoint/2010/main" val="2929707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4F00711-4CFA-4FEE-840C-526DA18F281B}"/>
              </a:ext>
            </a:extLst>
          </p:cNvPr>
          <p:cNvPicPr>
            <a:picLocks noChangeAspect="1"/>
          </p:cNvPicPr>
          <p:nvPr/>
        </p:nvPicPr>
        <p:blipFill>
          <a:blip r:embed="rId2"/>
          <a:stretch>
            <a:fillRect/>
          </a:stretch>
        </p:blipFill>
        <p:spPr>
          <a:xfrm>
            <a:off x="457200" y="2483183"/>
            <a:ext cx="8229600" cy="3536617"/>
          </a:xfrm>
          <a:prstGeom prst="rect">
            <a:avLst/>
          </a:prstGeom>
        </p:spPr>
      </p:pic>
      <p:sp>
        <p:nvSpPr>
          <p:cNvPr id="2" name="object 2"/>
          <p:cNvSpPr txBox="1">
            <a:spLocks noGrp="1"/>
          </p:cNvSpPr>
          <p:nvPr>
            <p:ph type="title"/>
          </p:nvPr>
        </p:nvSpPr>
        <p:spPr>
          <a:xfrm>
            <a:off x="1524000" y="28982"/>
            <a:ext cx="4425950" cy="751488"/>
          </a:xfrm>
          <a:prstGeom prst="rect">
            <a:avLst/>
          </a:prstGeom>
        </p:spPr>
        <p:txBody>
          <a:bodyPr vert="horz" wrap="square" lIns="0" tIns="12700" rIns="0" bIns="0" rtlCol="0">
            <a:spAutoFit/>
          </a:bodyPr>
          <a:lstStyle/>
          <a:p>
            <a:pPr marL="12700">
              <a:lnSpc>
                <a:spcPct val="100000"/>
              </a:lnSpc>
              <a:spcBef>
                <a:spcPts val="100"/>
              </a:spcBef>
            </a:pPr>
            <a:r>
              <a:rPr dirty="0"/>
              <a:t>State </a:t>
            </a:r>
            <a:r>
              <a:rPr spc="-5" dirty="0"/>
              <a:t>Agency Review </a:t>
            </a:r>
            <a:r>
              <a:rPr dirty="0"/>
              <a:t>Process Mgt.</a:t>
            </a:r>
            <a:r>
              <a:rPr spc="-320" dirty="0"/>
              <a:t> </a:t>
            </a:r>
            <a:r>
              <a:rPr spc="-5" dirty="0"/>
              <a:t>Screen</a:t>
            </a:r>
          </a:p>
        </p:txBody>
      </p:sp>
      <p:sp>
        <p:nvSpPr>
          <p:cNvPr id="3" name="object 3"/>
          <p:cNvSpPr txBox="1"/>
          <p:nvPr/>
        </p:nvSpPr>
        <p:spPr>
          <a:xfrm>
            <a:off x="535635" y="1167129"/>
            <a:ext cx="8319770" cy="1161857"/>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Arial"/>
                <a:cs typeface="Arial"/>
              </a:rPr>
              <a:t>If the Incident Report has </a:t>
            </a:r>
            <a:r>
              <a:rPr lang="en-US" sz="1200" dirty="0">
                <a:latin typeface="Arial"/>
                <a:cs typeface="Arial"/>
              </a:rPr>
              <a:t>steps yet to be completed</a:t>
            </a:r>
            <a:r>
              <a:rPr sz="1200" dirty="0">
                <a:latin typeface="Arial"/>
                <a:cs typeface="Arial"/>
              </a:rPr>
              <a:t>, the  State Agency Review Process Mgt. screen will display the report, as it is considered an “open incident.” </a:t>
            </a:r>
            <a:r>
              <a:rPr lang="en-US" sz="1200" dirty="0">
                <a:latin typeface="Arial"/>
                <a:cs typeface="Arial"/>
              </a:rPr>
              <a:t>As an example, t</a:t>
            </a:r>
            <a:r>
              <a:rPr sz="1200" dirty="0">
                <a:latin typeface="Arial"/>
                <a:cs typeface="Arial"/>
              </a:rPr>
              <a:t>he Next Milestone field will indicate “</a:t>
            </a:r>
            <a:r>
              <a:rPr lang="en-US" sz="1200" dirty="0">
                <a:latin typeface="Arial"/>
                <a:cs typeface="Arial"/>
              </a:rPr>
              <a:t>Finalize </a:t>
            </a:r>
            <a:r>
              <a:rPr sz="1200" dirty="0">
                <a:latin typeface="Arial"/>
                <a:cs typeface="Arial"/>
              </a:rPr>
              <a:t>Follow-up Action Steps” and will remain on the screen until finalized.</a:t>
            </a:r>
            <a:endParaRPr lang="en-US" sz="1200" dirty="0">
              <a:latin typeface="Arial"/>
              <a:cs typeface="Arial"/>
            </a:endParaRPr>
          </a:p>
          <a:p>
            <a:pPr marL="12700" marR="5080" algn="just">
              <a:lnSpc>
                <a:spcPct val="100000"/>
              </a:lnSpc>
              <a:spcBef>
                <a:spcPts val="100"/>
              </a:spcBef>
            </a:pPr>
            <a:endParaRPr lang="en-US" sz="1200" dirty="0">
              <a:latin typeface="Arial"/>
              <a:cs typeface="Arial"/>
            </a:endParaRPr>
          </a:p>
          <a:p>
            <a:pPr marL="12700" marR="5080" algn="just">
              <a:lnSpc>
                <a:spcPct val="100000"/>
              </a:lnSpc>
              <a:spcBef>
                <a:spcPts val="100"/>
              </a:spcBef>
            </a:pPr>
            <a:r>
              <a:rPr lang="en-US" sz="1200" dirty="0">
                <a:latin typeface="Arial"/>
                <a:cs typeface="Arial"/>
              </a:rPr>
              <a:t>This screen is a useful management tool to track open incident reports.</a:t>
            </a:r>
            <a:endParaRPr sz="1200" dirty="0">
              <a:latin typeface="Arial"/>
              <a:cs typeface="Arial"/>
            </a:endParaRPr>
          </a:p>
          <a:p>
            <a:pPr>
              <a:lnSpc>
                <a:spcPct val="100000"/>
              </a:lnSpc>
              <a:spcBef>
                <a:spcPts val="5"/>
              </a:spcBef>
            </a:pPr>
            <a:endParaRPr sz="1300" dirty="0">
              <a:latin typeface="Times New Roman"/>
              <a:cs typeface="Times New Roman"/>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66</a:t>
            </a:fld>
            <a:endParaRPr dirty="0"/>
          </a:p>
        </p:txBody>
      </p:sp>
      <p:sp>
        <p:nvSpPr>
          <p:cNvPr id="28" name="Rectangle 27">
            <a:extLst>
              <a:ext uri="{FF2B5EF4-FFF2-40B4-BE49-F238E27FC236}">
                <a16:creationId xmlns:a16="http://schemas.microsoft.com/office/drawing/2014/main" id="{28C455F4-840E-4471-817D-95D15E6AF68C}"/>
              </a:ext>
            </a:extLst>
          </p:cNvPr>
          <p:cNvSpPr/>
          <p:nvPr/>
        </p:nvSpPr>
        <p:spPr>
          <a:xfrm>
            <a:off x="462516" y="5755557"/>
            <a:ext cx="381000" cy="1523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882BDF1-838D-4438-9D44-58559FD38806}"/>
              </a:ext>
            </a:extLst>
          </p:cNvPr>
          <p:cNvSpPr/>
          <p:nvPr/>
        </p:nvSpPr>
        <p:spPr>
          <a:xfrm>
            <a:off x="4454067" y="5632536"/>
            <a:ext cx="651333" cy="3872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A0DE8B-37A0-4F7A-A220-9C2E96ADA396}"/>
              </a:ext>
            </a:extLst>
          </p:cNvPr>
          <p:cNvPicPr>
            <a:picLocks noChangeAspect="1"/>
          </p:cNvPicPr>
          <p:nvPr/>
        </p:nvPicPr>
        <p:blipFill>
          <a:blip r:embed="rId3"/>
          <a:stretch>
            <a:fillRect/>
          </a:stretch>
        </p:blipFill>
        <p:spPr>
          <a:xfrm>
            <a:off x="457200" y="2496230"/>
            <a:ext cx="8077200" cy="649695"/>
          </a:xfrm>
          <a:prstGeom prst="rect">
            <a:avLst/>
          </a:prstGeom>
        </p:spPr>
      </p:pic>
      <p:sp>
        <p:nvSpPr>
          <p:cNvPr id="30" name="Rectangle 29">
            <a:extLst>
              <a:ext uri="{FF2B5EF4-FFF2-40B4-BE49-F238E27FC236}">
                <a16:creationId xmlns:a16="http://schemas.microsoft.com/office/drawing/2014/main" id="{747EEE78-07C1-4F1B-8AE2-FCF7037956D8}"/>
              </a:ext>
            </a:extLst>
          </p:cNvPr>
          <p:cNvSpPr/>
          <p:nvPr/>
        </p:nvSpPr>
        <p:spPr>
          <a:xfrm>
            <a:off x="3933520" y="3040331"/>
            <a:ext cx="1524000" cy="12495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04009" y="76200"/>
            <a:ext cx="3286761" cy="751488"/>
          </a:xfrm>
          <a:prstGeom prst="rect">
            <a:avLst/>
          </a:prstGeom>
        </p:spPr>
        <p:txBody>
          <a:bodyPr vert="horz" wrap="square" lIns="0" tIns="12700" rIns="0" bIns="0" rtlCol="0">
            <a:spAutoFit/>
          </a:bodyPr>
          <a:lstStyle/>
          <a:p>
            <a:pPr marL="12700">
              <a:lnSpc>
                <a:spcPct val="100000"/>
              </a:lnSpc>
              <a:spcBef>
                <a:spcPts val="100"/>
              </a:spcBef>
            </a:pPr>
            <a:r>
              <a:rPr dirty="0"/>
              <a:t>IM </a:t>
            </a:r>
            <a:r>
              <a:rPr spc="-20" dirty="0"/>
              <a:t>Management Reports</a:t>
            </a:r>
            <a:r>
              <a:rPr spc="-70" dirty="0"/>
              <a:t> </a:t>
            </a:r>
            <a:r>
              <a:rPr spc="-15" dirty="0"/>
              <a:t>Screen</a:t>
            </a:r>
          </a:p>
        </p:txBody>
      </p:sp>
      <p:sp>
        <p:nvSpPr>
          <p:cNvPr id="4" name="object 4"/>
          <p:cNvSpPr txBox="1"/>
          <p:nvPr/>
        </p:nvSpPr>
        <p:spPr>
          <a:xfrm>
            <a:off x="535635" y="1164716"/>
            <a:ext cx="8082280" cy="666115"/>
          </a:xfrm>
          <a:prstGeom prst="rect">
            <a:avLst/>
          </a:prstGeom>
        </p:spPr>
        <p:txBody>
          <a:bodyPr vert="horz" wrap="square" lIns="0" tIns="13335" rIns="0" bIns="0" rtlCol="0">
            <a:spAutoFit/>
          </a:bodyPr>
          <a:lstStyle/>
          <a:p>
            <a:pPr marL="12700" marR="5080">
              <a:lnSpc>
                <a:spcPct val="100000"/>
              </a:lnSpc>
              <a:spcBef>
                <a:spcPts val="105"/>
              </a:spcBef>
            </a:pPr>
            <a:r>
              <a:rPr lang="en-US" sz="1400" dirty="0">
                <a:latin typeface="Arial"/>
                <a:cs typeface="Arial"/>
              </a:rPr>
              <a:t>Filters can tailor this report to fit your needs. As an example, i</a:t>
            </a:r>
            <a:r>
              <a:rPr sz="1400" dirty="0">
                <a:latin typeface="Arial"/>
                <a:cs typeface="Arial"/>
              </a:rPr>
              <a:t>f the Incident Report has follow-up action steps listed but the Follow-Up Action Steps document has not been finalized, the event will appear as open in IM Management Reports and can be filtered using the open/close status in the report screen.</a:t>
            </a:r>
          </a:p>
        </p:txBody>
      </p:sp>
      <p:grpSp>
        <p:nvGrpSpPr>
          <p:cNvPr id="8" name="Group 7">
            <a:extLst>
              <a:ext uri="{FF2B5EF4-FFF2-40B4-BE49-F238E27FC236}">
                <a16:creationId xmlns:a16="http://schemas.microsoft.com/office/drawing/2014/main" id="{23FC624E-372A-4D54-83FE-EB3CA7349135}"/>
              </a:ext>
            </a:extLst>
          </p:cNvPr>
          <p:cNvGrpSpPr/>
          <p:nvPr/>
        </p:nvGrpSpPr>
        <p:grpSpPr>
          <a:xfrm>
            <a:off x="1501124" y="1805430"/>
            <a:ext cx="6141753" cy="4821056"/>
            <a:chOff x="1501124" y="1805430"/>
            <a:chExt cx="6141753" cy="4821056"/>
          </a:xfrm>
        </p:grpSpPr>
        <p:pic>
          <p:nvPicPr>
            <p:cNvPr id="7" name="Picture 6">
              <a:extLst>
                <a:ext uri="{FF2B5EF4-FFF2-40B4-BE49-F238E27FC236}">
                  <a16:creationId xmlns:a16="http://schemas.microsoft.com/office/drawing/2014/main" id="{244D275F-701F-45C4-A32D-3840FFC32C89}"/>
                </a:ext>
              </a:extLst>
            </p:cNvPr>
            <p:cNvPicPr>
              <a:picLocks noChangeAspect="1"/>
            </p:cNvPicPr>
            <p:nvPr/>
          </p:nvPicPr>
          <p:blipFill rotWithShape="1">
            <a:blip r:embed="rId2"/>
            <a:srcRect l="20834" t="1963" r="22500"/>
            <a:stretch/>
          </p:blipFill>
          <p:spPr>
            <a:xfrm>
              <a:off x="1501124" y="1805430"/>
              <a:ext cx="6141753" cy="4792599"/>
            </a:xfrm>
            <a:prstGeom prst="rect">
              <a:avLst/>
            </a:prstGeom>
          </p:spPr>
        </p:pic>
        <p:sp>
          <p:nvSpPr>
            <p:cNvPr id="5" name="object 5"/>
            <p:cNvSpPr/>
            <p:nvPr/>
          </p:nvSpPr>
          <p:spPr>
            <a:xfrm>
              <a:off x="1604009" y="6357365"/>
              <a:ext cx="3322065" cy="269121"/>
            </a:xfrm>
            <a:custGeom>
              <a:avLst/>
              <a:gdLst/>
              <a:ahLst/>
              <a:cxnLst/>
              <a:rect l="l" t="t" r="r" b="b"/>
              <a:pathLst>
                <a:path w="3422650" h="240665">
                  <a:moveTo>
                    <a:pt x="0" y="240665"/>
                  </a:moveTo>
                  <a:lnTo>
                    <a:pt x="3422523" y="240665"/>
                  </a:lnTo>
                  <a:lnTo>
                    <a:pt x="3422523" y="0"/>
                  </a:lnTo>
                  <a:lnTo>
                    <a:pt x="0" y="0"/>
                  </a:lnTo>
                  <a:lnTo>
                    <a:pt x="0" y="240665"/>
                  </a:lnTo>
                  <a:close/>
                </a:path>
              </a:pathLst>
            </a:custGeom>
            <a:ln w="19812">
              <a:solidFill>
                <a:srgbClr val="00AFEF"/>
              </a:solidFill>
            </a:ln>
          </p:spPr>
          <p:txBody>
            <a:bodyPr wrap="square" lIns="0" tIns="0" rIns="0" bIns="0" rtlCol="0"/>
            <a:lstStyle/>
            <a:p>
              <a:endParaRPr dirty="0"/>
            </a:p>
          </p:txBody>
        </p:sp>
      </p:gr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67</a:t>
            </a:fld>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76200"/>
            <a:ext cx="3290570" cy="751488"/>
          </a:xfrm>
          <a:prstGeom prst="rect">
            <a:avLst/>
          </a:prstGeom>
        </p:spPr>
        <p:txBody>
          <a:bodyPr vert="horz" wrap="square" lIns="0" tIns="12700" rIns="0" bIns="0" rtlCol="0">
            <a:spAutoFit/>
          </a:bodyPr>
          <a:lstStyle/>
          <a:p>
            <a:pPr marL="12700">
              <a:lnSpc>
                <a:spcPct val="100000"/>
              </a:lnSpc>
              <a:spcBef>
                <a:spcPts val="100"/>
              </a:spcBef>
            </a:pPr>
            <a:r>
              <a:rPr dirty="0"/>
              <a:t>IM </a:t>
            </a:r>
            <a:r>
              <a:rPr spc="-20" dirty="0"/>
              <a:t>Management Reports</a:t>
            </a:r>
            <a:r>
              <a:rPr spc="-70" dirty="0"/>
              <a:t> </a:t>
            </a:r>
            <a:r>
              <a:rPr spc="-15" dirty="0"/>
              <a:t>Screen</a:t>
            </a:r>
          </a:p>
        </p:txBody>
      </p:sp>
      <p:sp>
        <p:nvSpPr>
          <p:cNvPr id="3" name="object 3"/>
          <p:cNvSpPr txBox="1"/>
          <p:nvPr/>
        </p:nvSpPr>
        <p:spPr>
          <a:xfrm>
            <a:off x="535635" y="1164716"/>
            <a:ext cx="8117840"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The Events by Individual Detail Report will display events by individual that match criteria inputted in the  filters. In this case, the Report will display events that happened in the selected date range with “open”  status, and will include those reports that have open Follow-Up Action Steps documents.</a:t>
            </a:r>
          </a:p>
        </p:txBody>
      </p:sp>
      <p:grpSp>
        <p:nvGrpSpPr>
          <p:cNvPr id="4" name="Group 3">
            <a:extLst>
              <a:ext uri="{FF2B5EF4-FFF2-40B4-BE49-F238E27FC236}">
                <a16:creationId xmlns:a16="http://schemas.microsoft.com/office/drawing/2014/main" id="{145F88F9-9993-433E-BFB5-C1E76F5BA3D9}"/>
              </a:ext>
            </a:extLst>
          </p:cNvPr>
          <p:cNvGrpSpPr/>
          <p:nvPr/>
        </p:nvGrpSpPr>
        <p:grpSpPr>
          <a:xfrm>
            <a:off x="685800" y="3148230"/>
            <a:ext cx="7772400" cy="1058645"/>
            <a:chOff x="685800" y="3148230"/>
            <a:chExt cx="7772400" cy="1058645"/>
          </a:xfrm>
        </p:grpSpPr>
        <p:pic>
          <p:nvPicPr>
            <p:cNvPr id="17" name="Picture 16">
              <a:extLst>
                <a:ext uri="{FF2B5EF4-FFF2-40B4-BE49-F238E27FC236}">
                  <a16:creationId xmlns:a16="http://schemas.microsoft.com/office/drawing/2014/main" id="{382333FB-0C0E-44DD-9043-D8964126721F}"/>
                </a:ext>
              </a:extLst>
            </p:cNvPr>
            <p:cNvPicPr>
              <a:picLocks noChangeAspect="1"/>
            </p:cNvPicPr>
            <p:nvPr/>
          </p:nvPicPr>
          <p:blipFill>
            <a:blip r:embed="rId2"/>
            <a:stretch>
              <a:fillRect/>
            </a:stretch>
          </p:blipFill>
          <p:spPr>
            <a:xfrm>
              <a:off x="685800" y="3148230"/>
              <a:ext cx="7772400" cy="1058645"/>
            </a:xfrm>
            <a:prstGeom prst="rect">
              <a:avLst/>
            </a:prstGeom>
          </p:spPr>
        </p:pic>
        <p:sp>
          <p:nvSpPr>
            <p:cNvPr id="11" name="object 11"/>
            <p:cNvSpPr/>
            <p:nvPr/>
          </p:nvSpPr>
          <p:spPr>
            <a:xfrm>
              <a:off x="6553200" y="3657600"/>
              <a:ext cx="464820" cy="225425"/>
            </a:xfrm>
            <a:custGeom>
              <a:avLst/>
              <a:gdLst/>
              <a:ahLst/>
              <a:cxnLst/>
              <a:rect l="l" t="t" r="r" b="b"/>
              <a:pathLst>
                <a:path w="464820" h="225425">
                  <a:moveTo>
                    <a:pt x="0" y="225044"/>
                  </a:moveTo>
                  <a:lnTo>
                    <a:pt x="464566" y="225044"/>
                  </a:lnTo>
                  <a:lnTo>
                    <a:pt x="464566" y="0"/>
                  </a:lnTo>
                  <a:lnTo>
                    <a:pt x="0" y="0"/>
                  </a:lnTo>
                  <a:lnTo>
                    <a:pt x="0" y="225044"/>
                  </a:lnTo>
                  <a:close/>
                </a:path>
              </a:pathLst>
            </a:custGeom>
            <a:ln w="19812">
              <a:solidFill>
                <a:srgbClr val="00AFEF"/>
              </a:solidFill>
            </a:ln>
          </p:spPr>
          <p:txBody>
            <a:bodyPr wrap="square" lIns="0" tIns="0" rIns="0" bIns="0" rtlCol="0"/>
            <a:lstStyle/>
            <a:p>
              <a:endParaRPr dirty="0"/>
            </a:p>
          </p:txBody>
        </p:sp>
      </p:gr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950"/>
              </a:lnSpc>
            </a:pPr>
            <a:fld id="{81D60167-4931-47E6-BA6A-407CBD079E47}" type="slidenum">
              <a:rPr dirty="0"/>
              <a:t>68</a:t>
            </a:fld>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820" y="3612769"/>
            <a:ext cx="6872605" cy="738664"/>
          </a:xfrm>
          <a:prstGeom prst="rect">
            <a:avLst/>
          </a:prstGeom>
        </p:spPr>
        <p:txBody>
          <a:bodyPr vert="horz" wrap="square" lIns="0" tIns="0" rIns="0" bIns="0" rtlCol="0">
            <a:spAutoFit/>
          </a:bodyPr>
          <a:lstStyle/>
          <a:p>
            <a:pPr marL="12700">
              <a:lnSpc>
                <a:spcPct val="100000"/>
              </a:lnSpc>
            </a:pPr>
            <a:r>
              <a:rPr lang="en-US" sz="2400" b="1" dirty="0">
                <a:solidFill>
                  <a:schemeClr val="bg1"/>
                </a:solidFill>
                <a:latin typeface="Arial"/>
                <a:cs typeface="Arial"/>
              </a:rPr>
              <a:t>Process Management Screens and</a:t>
            </a:r>
          </a:p>
          <a:p>
            <a:pPr marL="12700">
              <a:lnSpc>
                <a:spcPct val="100000"/>
              </a:lnSpc>
            </a:pPr>
            <a:r>
              <a:rPr lang="en-US" sz="2400" b="1" dirty="0">
                <a:solidFill>
                  <a:schemeClr val="bg1"/>
                </a:solidFill>
                <a:latin typeface="Arial"/>
                <a:cs typeface="Arial"/>
              </a:rPr>
              <a:t>Management Reports Demo</a:t>
            </a:r>
            <a:endParaRPr sz="2400" b="1" dirty="0">
              <a:solidFill>
                <a:schemeClr val="bg1"/>
              </a:solidFill>
              <a:latin typeface="Arial"/>
              <a:cs typeface="Arial"/>
            </a:endParaRPr>
          </a:p>
        </p:txBody>
      </p:sp>
    </p:spTree>
    <p:extLst>
      <p:ext uri="{BB962C8B-B14F-4D97-AF65-F5344CB8AC3E}">
        <p14:creationId xmlns:p14="http://schemas.microsoft.com/office/powerpoint/2010/main" val="158438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2468245" cy="382270"/>
          </a:xfrm>
          <a:prstGeom prst="rect">
            <a:avLst/>
          </a:prstGeom>
        </p:spPr>
        <p:txBody>
          <a:bodyPr vert="horz" wrap="square" lIns="0" tIns="0" rIns="0" bIns="0" rtlCol="0">
            <a:spAutoFit/>
          </a:bodyPr>
          <a:lstStyle/>
          <a:p>
            <a:pPr marL="12700">
              <a:lnSpc>
                <a:spcPct val="100000"/>
              </a:lnSpc>
            </a:pPr>
            <a:r>
              <a:rPr spc="-5" dirty="0"/>
              <a:t>HCSIS</a:t>
            </a:r>
            <a:r>
              <a:rPr spc="-145" dirty="0"/>
              <a:t> </a:t>
            </a:r>
            <a:r>
              <a:rPr spc="-5" dirty="0"/>
              <a:t>Navigation</a:t>
            </a:r>
          </a:p>
        </p:txBody>
      </p:sp>
      <p:sp>
        <p:nvSpPr>
          <p:cNvPr id="3" name="object 3"/>
          <p:cNvSpPr txBox="1"/>
          <p:nvPr/>
        </p:nvSpPr>
        <p:spPr>
          <a:xfrm>
            <a:off x="502107" y="2017267"/>
            <a:ext cx="7378065" cy="797560"/>
          </a:xfrm>
          <a:prstGeom prst="rect">
            <a:avLst/>
          </a:prstGeom>
        </p:spPr>
        <p:txBody>
          <a:bodyPr vert="horz" wrap="square" lIns="0" tIns="0" rIns="0" bIns="0" rtlCol="0">
            <a:spAutoFit/>
          </a:bodyPr>
          <a:lstStyle/>
          <a:p>
            <a:pPr marL="12700">
              <a:lnSpc>
                <a:spcPct val="100000"/>
              </a:lnSpc>
            </a:pPr>
            <a:r>
              <a:rPr sz="1600" spc="-5" dirty="0">
                <a:latin typeface="Arial"/>
                <a:cs typeface="Arial"/>
              </a:rPr>
              <a:t>Step 3: Select</a:t>
            </a:r>
            <a:r>
              <a:rPr sz="1600" spc="-135" dirty="0">
                <a:latin typeface="Arial"/>
                <a:cs typeface="Arial"/>
              </a:rPr>
              <a:t> </a:t>
            </a:r>
            <a:r>
              <a:rPr sz="1600" spc="-5" dirty="0">
                <a:latin typeface="Arial"/>
                <a:cs typeface="Arial"/>
              </a:rPr>
              <a:t>HCSIS</a:t>
            </a:r>
            <a:endParaRPr sz="1600">
              <a:latin typeface="Arial"/>
              <a:cs typeface="Arial"/>
            </a:endParaRPr>
          </a:p>
          <a:p>
            <a:pPr marL="590550" marR="5080" indent="-232410">
              <a:lnSpc>
                <a:spcPct val="100000"/>
              </a:lnSpc>
              <a:spcBef>
                <a:spcPts val="405"/>
              </a:spcBef>
            </a:pPr>
            <a:r>
              <a:rPr sz="1600" spc="-5" dirty="0">
                <a:latin typeface="Verdana"/>
                <a:cs typeface="Verdana"/>
              </a:rPr>
              <a:t>– </a:t>
            </a:r>
            <a:r>
              <a:rPr sz="1600" spc="-5" dirty="0">
                <a:latin typeface="Arial"/>
                <a:cs typeface="Arial"/>
              </a:rPr>
              <a:t>Select “Developmental Services Quality Management Reporting (HCSIS)”</a:t>
            </a:r>
            <a:r>
              <a:rPr sz="1600" spc="-204" dirty="0">
                <a:latin typeface="Arial"/>
                <a:cs typeface="Arial"/>
              </a:rPr>
              <a:t> </a:t>
            </a:r>
            <a:r>
              <a:rPr sz="1600" spc="-5" dirty="0">
                <a:latin typeface="Arial"/>
                <a:cs typeface="Arial"/>
              </a:rPr>
              <a:t>to  access</a:t>
            </a:r>
            <a:r>
              <a:rPr sz="1600" spc="-175" dirty="0">
                <a:latin typeface="Arial"/>
                <a:cs typeface="Arial"/>
              </a:rPr>
              <a:t> </a:t>
            </a:r>
            <a:r>
              <a:rPr sz="1600" spc="-5" dirty="0">
                <a:latin typeface="Arial"/>
                <a:cs typeface="Arial"/>
              </a:rPr>
              <a:t>HCSIS</a:t>
            </a:r>
            <a:endParaRPr sz="1600">
              <a:latin typeface="Arial"/>
              <a:cs typeface="Arial"/>
            </a:endParaRPr>
          </a:p>
        </p:txBody>
      </p:sp>
      <p:sp>
        <p:nvSpPr>
          <p:cNvPr id="4" name="object 4"/>
          <p:cNvSpPr/>
          <p:nvPr/>
        </p:nvSpPr>
        <p:spPr>
          <a:xfrm>
            <a:off x="943355" y="3076955"/>
            <a:ext cx="7021068" cy="34686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212335" y="4523231"/>
            <a:ext cx="2051304" cy="94716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938783" y="3072383"/>
            <a:ext cx="7030720" cy="3485515"/>
          </a:xfrm>
          <a:prstGeom prst="rect">
            <a:avLst/>
          </a:prstGeom>
          <a:ln w="9144">
            <a:solidFill>
              <a:srgbClr val="000000"/>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50"/>
              </a:spcBef>
            </a:pPr>
            <a:endParaRPr sz="1550" dirty="0">
              <a:latin typeface="Times New Roman"/>
              <a:cs typeface="Times New Roman"/>
            </a:endParaRPr>
          </a:p>
          <a:p>
            <a:pPr marL="3416935" marR="1982470">
              <a:lnSpc>
                <a:spcPct val="100000"/>
              </a:lnSpc>
            </a:pPr>
            <a:r>
              <a:rPr sz="1200" spc="-5" dirty="0">
                <a:solidFill>
                  <a:srgbClr val="091D5D"/>
                </a:solidFill>
                <a:latin typeface="Arial"/>
                <a:cs typeface="Arial"/>
              </a:rPr>
              <a:t>Select </a:t>
            </a:r>
            <a:r>
              <a:rPr sz="1200" dirty="0">
                <a:solidFill>
                  <a:srgbClr val="091D5D"/>
                </a:solidFill>
                <a:latin typeface="Arial"/>
                <a:cs typeface="Arial"/>
              </a:rPr>
              <a:t>the </a:t>
            </a:r>
            <a:r>
              <a:rPr sz="1200" spc="-5" dirty="0">
                <a:solidFill>
                  <a:srgbClr val="091D5D"/>
                </a:solidFill>
                <a:latin typeface="Arial"/>
                <a:cs typeface="Arial"/>
              </a:rPr>
              <a:t>HCSIS link</a:t>
            </a:r>
            <a:r>
              <a:rPr sz="1200" spc="-135" dirty="0">
                <a:solidFill>
                  <a:srgbClr val="091D5D"/>
                </a:solidFill>
                <a:latin typeface="Arial"/>
                <a:cs typeface="Arial"/>
              </a:rPr>
              <a:t> </a:t>
            </a:r>
            <a:r>
              <a:rPr sz="1200" dirty="0">
                <a:solidFill>
                  <a:srgbClr val="091D5D"/>
                </a:solidFill>
                <a:latin typeface="Arial"/>
                <a:cs typeface="Arial"/>
              </a:rPr>
              <a:t>to  </a:t>
            </a:r>
            <a:r>
              <a:rPr sz="1200" spc="-5" dirty="0">
                <a:solidFill>
                  <a:srgbClr val="091D5D"/>
                </a:solidFill>
                <a:latin typeface="Arial"/>
                <a:cs typeface="Arial"/>
              </a:rPr>
              <a:t>be redirected </a:t>
            </a:r>
            <a:r>
              <a:rPr sz="1200" dirty="0">
                <a:solidFill>
                  <a:srgbClr val="091D5D"/>
                </a:solidFill>
                <a:latin typeface="Arial"/>
                <a:cs typeface="Arial"/>
              </a:rPr>
              <a:t>to the  </a:t>
            </a:r>
            <a:r>
              <a:rPr sz="1200" spc="-5" dirty="0">
                <a:solidFill>
                  <a:srgbClr val="091D5D"/>
                </a:solidFill>
                <a:latin typeface="Arial"/>
                <a:cs typeface="Arial"/>
              </a:rPr>
              <a:t>module.</a:t>
            </a:r>
            <a:endParaRPr sz="1200" dirty="0">
              <a:latin typeface="Arial"/>
              <a:cs typeface="Arial"/>
            </a:endParaRPr>
          </a:p>
        </p:txBody>
      </p:sp>
      <p:grpSp>
        <p:nvGrpSpPr>
          <p:cNvPr id="28" name="Group 27">
            <a:extLst>
              <a:ext uri="{FF2B5EF4-FFF2-40B4-BE49-F238E27FC236}">
                <a16:creationId xmlns:a16="http://schemas.microsoft.com/office/drawing/2014/main" id="{5302351C-1BC1-42A4-AD53-9331573EA9E2}"/>
              </a:ext>
            </a:extLst>
          </p:cNvPr>
          <p:cNvGrpSpPr/>
          <p:nvPr/>
        </p:nvGrpSpPr>
        <p:grpSpPr>
          <a:xfrm>
            <a:off x="4959095" y="5300758"/>
            <a:ext cx="557784" cy="650746"/>
            <a:chOff x="4963667" y="5178552"/>
            <a:chExt cx="557784" cy="650746"/>
          </a:xfrm>
        </p:grpSpPr>
        <p:sp>
          <p:nvSpPr>
            <p:cNvPr id="7" name="object 7"/>
            <p:cNvSpPr/>
            <p:nvPr/>
          </p:nvSpPr>
          <p:spPr>
            <a:xfrm>
              <a:off x="5077967" y="5178552"/>
              <a:ext cx="329184" cy="28651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963667" y="5335523"/>
              <a:ext cx="557784" cy="493775"/>
            </a:xfrm>
            <a:prstGeom prst="rect">
              <a:avLst/>
            </a:prstGeom>
            <a:blipFill>
              <a:blip r:embed="rId5" cstate="print"/>
              <a:stretch>
                <a:fillRect/>
              </a:stretch>
            </a:blipFill>
          </p:spPr>
          <p:txBody>
            <a:bodyPr wrap="square" lIns="0" tIns="0" rIns="0" bIns="0" rtlCol="0"/>
            <a:lstStyle/>
            <a:p>
              <a:endParaRPr/>
            </a:p>
          </p:txBody>
        </p:sp>
        <p:grpSp>
          <p:nvGrpSpPr>
            <p:cNvPr id="27" name="Group 26">
              <a:extLst>
                <a:ext uri="{FF2B5EF4-FFF2-40B4-BE49-F238E27FC236}">
                  <a16:creationId xmlns:a16="http://schemas.microsoft.com/office/drawing/2014/main" id="{C2551F8C-11FD-4519-A104-E4437252FFDD}"/>
                </a:ext>
              </a:extLst>
            </p:cNvPr>
            <p:cNvGrpSpPr/>
            <p:nvPr/>
          </p:nvGrpSpPr>
          <p:grpSpPr>
            <a:xfrm>
              <a:off x="5105400" y="5399532"/>
              <a:ext cx="274320" cy="274320"/>
              <a:chOff x="5105400" y="5399532"/>
              <a:chExt cx="274320" cy="274320"/>
            </a:xfrm>
          </p:grpSpPr>
          <p:sp>
            <p:nvSpPr>
              <p:cNvPr id="9" name="object 9"/>
              <p:cNvSpPr/>
              <p:nvPr/>
            </p:nvSpPr>
            <p:spPr>
              <a:xfrm>
                <a:off x="5105400" y="5399532"/>
                <a:ext cx="274320" cy="274320"/>
              </a:xfrm>
              <a:custGeom>
                <a:avLst/>
                <a:gdLst/>
                <a:ahLst/>
                <a:cxnLst/>
                <a:rect l="l" t="t" r="r" b="b"/>
                <a:pathLst>
                  <a:path w="274320" h="274320">
                    <a:moveTo>
                      <a:pt x="137160" y="0"/>
                    </a:moveTo>
                    <a:lnTo>
                      <a:pt x="93852" y="6985"/>
                    </a:lnTo>
                    <a:lnTo>
                      <a:pt x="56134" y="26416"/>
                    </a:lnTo>
                    <a:lnTo>
                      <a:pt x="26415" y="56134"/>
                    </a:lnTo>
                    <a:lnTo>
                      <a:pt x="6985" y="93853"/>
                    </a:lnTo>
                    <a:lnTo>
                      <a:pt x="0" y="137160"/>
                    </a:lnTo>
                    <a:lnTo>
                      <a:pt x="6985" y="180467"/>
                    </a:lnTo>
                    <a:lnTo>
                      <a:pt x="26415" y="218160"/>
                    </a:lnTo>
                    <a:lnTo>
                      <a:pt x="56134" y="247853"/>
                    </a:lnTo>
                    <a:lnTo>
                      <a:pt x="93852" y="267322"/>
                    </a:lnTo>
                    <a:lnTo>
                      <a:pt x="137160" y="274320"/>
                    </a:lnTo>
                    <a:lnTo>
                      <a:pt x="180466" y="267322"/>
                    </a:lnTo>
                    <a:lnTo>
                      <a:pt x="218186" y="247853"/>
                    </a:lnTo>
                    <a:lnTo>
                      <a:pt x="247903" y="218160"/>
                    </a:lnTo>
                    <a:lnTo>
                      <a:pt x="267335" y="180467"/>
                    </a:lnTo>
                    <a:lnTo>
                      <a:pt x="274320" y="137160"/>
                    </a:lnTo>
                    <a:lnTo>
                      <a:pt x="267335" y="93853"/>
                    </a:lnTo>
                    <a:lnTo>
                      <a:pt x="247903" y="56134"/>
                    </a:lnTo>
                    <a:lnTo>
                      <a:pt x="218186" y="26416"/>
                    </a:lnTo>
                    <a:lnTo>
                      <a:pt x="180466" y="6985"/>
                    </a:lnTo>
                    <a:lnTo>
                      <a:pt x="137160" y="0"/>
                    </a:lnTo>
                    <a:close/>
                  </a:path>
                </a:pathLst>
              </a:custGeom>
              <a:solidFill>
                <a:srgbClr val="808080"/>
              </a:solidFill>
            </p:spPr>
            <p:txBody>
              <a:bodyPr wrap="square" lIns="0" tIns="0" rIns="0" bIns="0" rtlCol="0"/>
              <a:lstStyle/>
              <a:p>
                <a:endParaRPr/>
              </a:p>
            </p:txBody>
          </p:sp>
          <p:sp>
            <p:nvSpPr>
              <p:cNvPr id="10" name="object 10"/>
              <p:cNvSpPr/>
              <p:nvPr/>
            </p:nvSpPr>
            <p:spPr>
              <a:xfrm>
                <a:off x="5105400" y="5399532"/>
                <a:ext cx="274320" cy="274320"/>
              </a:xfrm>
              <a:custGeom>
                <a:avLst/>
                <a:gdLst/>
                <a:ahLst/>
                <a:cxnLst/>
                <a:rect l="l" t="t" r="r" b="b"/>
                <a:pathLst>
                  <a:path w="274320" h="274320">
                    <a:moveTo>
                      <a:pt x="0" y="137160"/>
                    </a:moveTo>
                    <a:lnTo>
                      <a:pt x="6985" y="93853"/>
                    </a:lnTo>
                    <a:lnTo>
                      <a:pt x="26415" y="56134"/>
                    </a:lnTo>
                    <a:lnTo>
                      <a:pt x="56134" y="26416"/>
                    </a:lnTo>
                    <a:lnTo>
                      <a:pt x="93852" y="6985"/>
                    </a:lnTo>
                    <a:lnTo>
                      <a:pt x="137160" y="0"/>
                    </a:lnTo>
                    <a:lnTo>
                      <a:pt x="180466" y="6985"/>
                    </a:lnTo>
                    <a:lnTo>
                      <a:pt x="218186" y="26416"/>
                    </a:lnTo>
                    <a:lnTo>
                      <a:pt x="247903" y="56134"/>
                    </a:lnTo>
                    <a:lnTo>
                      <a:pt x="267335" y="93853"/>
                    </a:lnTo>
                    <a:lnTo>
                      <a:pt x="274320" y="137160"/>
                    </a:lnTo>
                    <a:lnTo>
                      <a:pt x="267335" y="180467"/>
                    </a:lnTo>
                    <a:lnTo>
                      <a:pt x="247903" y="218160"/>
                    </a:lnTo>
                    <a:lnTo>
                      <a:pt x="218186" y="247853"/>
                    </a:lnTo>
                    <a:lnTo>
                      <a:pt x="180466" y="267322"/>
                    </a:lnTo>
                    <a:lnTo>
                      <a:pt x="137160" y="274320"/>
                    </a:lnTo>
                    <a:lnTo>
                      <a:pt x="93852" y="267322"/>
                    </a:lnTo>
                    <a:lnTo>
                      <a:pt x="56134" y="247853"/>
                    </a:lnTo>
                    <a:lnTo>
                      <a:pt x="26415" y="218160"/>
                    </a:lnTo>
                    <a:lnTo>
                      <a:pt x="6985" y="180467"/>
                    </a:lnTo>
                    <a:lnTo>
                      <a:pt x="0" y="137160"/>
                    </a:lnTo>
                    <a:close/>
                  </a:path>
                </a:pathLst>
              </a:custGeom>
              <a:ln w="9144">
                <a:solidFill>
                  <a:srgbClr val="808080"/>
                </a:solidFill>
              </a:ln>
            </p:spPr>
            <p:txBody>
              <a:bodyPr wrap="square" lIns="0" tIns="0" rIns="0" bIns="0" rtlCol="0"/>
              <a:lstStyle/>
              <a:p>
                <a:endParaRPr/>
              </a:p>
            </p:txBody>
          </p:sp>
        </p:grpSp>
      </p:grpSp>
      <p:sp>
        <p:nvSpPr>
          <p:cNvPr id="11" name="object 11"/>
          <p:cNvSpPr/>
          <p:nvPr/>
        </p:nvSpPr>
        <p:spPr>
          <a:xfrm>
            <a:off x="1600961" y="5732526"/>
            <a:ext cx="3352039" cy="263525"/>
          </a:xfrm>
          <a:custGeom>
            <a:avLst/>
            <a:gdLst/>
            <a:ahLst/>
            <a:cxnLst/>
            <a:rect l="l" t="t" r="r" b="b"/>
            <a:pathLst>
              <a:path w="3425825" h="263525">
                <a:moveTo>
                  <a:pt x="0" y="263144"/>
                </a:moveTo>
                <a:lnTo>
                  <a:pt x="3425825" y="263144"/>
                </a:lnTo>
                <a:lnTo>
                  <a:pt x="3425825" y="0"/>
                </a:lnTo>
                <a:lnTo>
                  <a:pt x="0" y="0"/>
                </a:lnTo>
                <a:lnTo>
                  <a:pt x="0" y="263144"/>
                </a:lnTo>
                <a:close/>
              </a:path>
            </a:pathLst>
          </a:custGeom>
          <a:ln w="38099">
            <a:solidFill>
              <a:srgbClr val="00AFEF"/>
            </a:solidFill>
          </a:ln>
        </p:spPr>
        <p:txBody>
          <a:bodyPr wrap="square" lIns="0" tIns="0" rIns="0" bIns="0" rtlCol="0"/>
          <a:lstStyle/>
          <a:p>
            <a:endParaRPr/>
          </a:p>
        </p:txBody>
      </p:sp>
      <p:sp>
        <p:nvSpPr>
          <p:cNvPr id="12" name="object 12"/>
          <p:cNvSpPr/>
          <p:nvPr/>
        </p:nvSpPr>
        <p:spPr>
          <a:xfrm>
            <a:off x="2388107"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13" name="object 13"/>
          <p:cNvSpPr/>
          <p:nvPr/>
        </p:nvSpPr>
        <p:spPr>
          <a:xfrm>
            <a:off x="3528059" y="1143000"/>
            <a:ext cx="979805" cy="715010"/>
          </a:xfrm>
          <a:custGeom>
            <a:avLst/>
            <a:gdLst/>
            <a:ahLst/>
            <a:cxnLst/>
            <a:rect l="l" t="t" r="r" b="b"/>
            <a:pathLst>
              <a:path w="979804" h="715010">
                <a:moveTo>
                  <a:pt x="0" y="714501"/>
                </a:moveTo>
                <a:lnTo>
                  <a:pt x="979424" y="714501"/>
                </a:lnTo>
                <a:lnTo>
                  <a:pt x="979424" y="0"/>
                </a:lnTo>
                <a:lnTo>
                  <a:pt x="0" y="0"/>
                </a:lnTo>
                <a:lnTo>
                  <a:pt x="0" y="714501"/>
                </a:lnTo>
                <a:close/>
              </a:path>
            </a:pathLst>
          </a:custGeom>
          <a:ln w="12192">
            <a:solidFill>
              <a:srgbClr val="000000"/>
            </a:solidFill>
          </a:ln>
        </p:spPr>
        <p:txBody>
          <a:bodyPr wrap="square" lIns="0" tIns="0" rIns="0" bIns="0" rtlCol="0"/>
          <a:lstStyle/>
          <a:p>
            <a:endParaRPr/>
          </a:p>
        </p:txBody>
      </p:sp>
      <p:sp>
        <p:nvSpPr>
          <p:cNvPr id="14" name="object 14"/>
          <p:cNvSpPr txBox="1"/>
          <p:nvPr/>
        </p:nvSpPr>
        <p:spPr>
          <a:xfrm>
            <a:off x="2558542" y="1182115"/>
            <a:ext cx="646430" cy="624205"/>
          </a:xfrm>
          <a:prstGeom prst="rect">
            <a:avLst/>
          </a:prstGeom>
        </p:spPr>
        <p:txBody>
          <a:bodyPr vert="horz" wrap="square" lIns="0" tIns="0" rIns="0" bIns="0" rtlCol="0">
            <a:spAutoFit/>
          </a:bodyPr>
          <a:lstStyle/>
          <a:p>
            <a:pPr marL="12700" marR="5080" indent="-6350" algn="ctr">
              <a:lnSpc>
                <a:spcPct val="100000"/>
              </a:lnSpc>
            </a:pPr>
            <a:r>
              <a:rPr sz="1000" b="1" i="1" spc="-5" dirty="0">
                <a:solidFill>
                  <a:srgbClr val="091D5D"/>
                </a:solidFill>
                <a:latin typeface="Arial"/>
                <a:cs typeface="Arial"/>
              </a:rPr>
              <a:t>Step 1  </a:t>
            </a:r>
            <a:r>
              <a:rPr sz="1000" spc="-20" dirty="0">
                <a:solidFill>
                  <a:srgbClr val="002776"/>
                </a:solidFill>
                <a:latin typeface="Arial"/>
                <a:cs typeface="Arial"/>
              </a:rPr>
              <a:t>Navigate</a:t>
            </a:r>
            <a:r>
              <a:rPr sz="1000" spc="-114" dirty="0">
                <a:solidFill>
                  <a:srgbClr val="002776"/>
                </a:solidFill>
                <a:latin typeface="Arial"/>
                <a:cs typeface="Arial"/>
              </a:rPr>
              <a:t> </a:t>
            </a:r>
            <a:r>
              <a:rPr sz="1000" spc="-5" dirty="0">
                <a:solidFill>
                  <a:srgbClr val="002776"/>
                </a:solidFill>
                <a:latin typeface="Arial"/>
                <a:cs typeface="Arial"/>
              </a:rPr>
              <a:t>to  </a:t>
            </a:r>
            <a:r>
              <a:rPr sz="1000" spc="-20" dirty="0">
                <a:solidFill>
                  <a:srgbClr val="002776"/>
                </a:solidFill>
                <a:latin typeface="Arial"/>
                <a:cs typeface="Arial"/>
              </a:rPr>
              <a:t>Virtual  Gateway</a:t>
            </a:r>
            <a:endParaRPr sz="1000">
              <a:latin typeface="Arial"/>
              <a:cs typeface="Arial"/>
            </a:endParaRPr>
          </a:p>
        </p:txBody>
      </p:sp>
      <p:sp>
        <p:nvSpPr>
          <p:cNvPr id="15" name="object 15"/>
          <p:cNvSpPr txBox="1"/>
          <p:nvPr/>
        </p:nvSpPr>
        <p:spPr>
          <a:xfrm>
            <a:off x="3695827" y="1182370"/>
            <a:ext cx="652145" cy="548005"/>
          </a:xfrm>
          <a:prstGeom prst="rect">
            <a:avLst/>
          </a:prstGeom>
        </p:spPr>
        <p:txBody>
          <a:bodyPr vert="horz" wrap="square" lIns="0" tIns="0" rIns="0" bIns="0" rtlCol="0">
            <a:spAutoFit/>
          </a:bodyPr>
          <a:lstStyle/>
          <a:p>
            <a:pPr algn="ctr">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2</a:t>
            </a:r>
            <a:endParaRPr sz="1000">
              <a:latin typeface="Arial"/>
              <a:cs typeface="Arial"/>
            </a:endParaRPr>
          </a:p>
          <a:p>
            <a:pPr marL="12700" marR="5080" indent="2540" algn="ctr">
              <a:lnSpc>
                <a:spcPct val="100000"/>
              </a:lnSpc>
              <a:spcBef>
                <a:spcPts val="600"/>
              </a:spcBef>
            </a:pPr>
            <a:r>
              <a:rPr sz="1000" spc="-15" dirty="0">
                <a:solidFill>
                  <a:srgbClr val="002776"/>
                </a:solidFill>
                <a:latin typeface="Arial"/>
                <a:cs typeface="Arial"/>
              </a:rPr>
              <a:t>Enter</a:t>
            </a:r>
            <a:r>
              <a:rPr sz="1000" spc="-140" dirty="0">
                <a:solidFill>
                  <a:srgbClr val="002776"/>
                </a:solidFill>
                <a:latin typeface="Arial"/>
                <a:cs typeface="Arial"/>
              </a:rPr>
              <a:t> </a:t>
            </a:r>
            <a:r>
              <a:rPr sz="1000" spc="-20" dirty="0">
                <a:solidFill>
                  <a:srgbClr val="002776"/>
                </a:solidFill>
                <a:latin typeface="Arial"/>
                <a:cs typeface="Arial"/>
              </a:rPr>
              <a:t>Login </a:t>
            </a:r>
            <a:r>
              <a:rPr sz="1000" spc="-5" dirty="0">
                <a:solidFill>
                  <a:srgbClr val="002776"/>
                </a:solidFill>
                <a:latin typeface="Arial"/>
                <a:cs typeface="Arial"/>
              </a:rPr>
              <a:t> Cr</a:t>
            </a:r>
            <a:r>
              <a:rPr sz="1000" spc="-20" dirty="0">
                <a:solidFill>
                  <a:srgbClr val="002776"/>
                </a:solidFill>
                <a:latin typeface="Arial"/>
                <a:cs typeface="Arial"/>
              </a:rPr>
              <a:t>edent</a:t>
            </a:r>
            <a:r>
              <a:rPr sz="1000" spc="-25" dirty="0">
                <a:solidFill>
                  <a:srgbClr val="002776"/>
                </a:solidFill>
                <a:latin typeface="Arial"/>
                <a:cs typeface="Arial"/>
              </a:rPr>
              <a:t>i</a:t>
            </a:r>
            <a:r>
              <a:rPr sz="1000" spc="-20" dirty="0">
                <a:solidFill>
                  <a:srgbClr val="002776"/>
                </a:solidFill>
                <a:latin typeface="Arial"/>
                <a:cs typeface="Arial"/>
              </a:rPr>
              <a:t>a</a:t>
            </a:r>
            <a:r>
              <a:rPr sz="1000" spc="-25" dirty="0">
                <a:solidFill>
                  <a:srgbClr val="002776"/>
                </a:solidFill>
                <a:latin typeface="Arial"/>
                <a:cs typeface="Arial"/>
              </a:rPr>
              <a:t>l</a:t>
            </a:r>
            <a:r>
              <a:rPr sz="1000" spc="-5" dirty="0">
                <a:solidFill>
                  <a:srgbClr val="002776"/>
                </a:solidFill>
                <a:latin typeface="Arial"/>
                <a:cs typeface="Arial"/>
              </a:rPr>
              <a:t>s</a:t>
            </a:r>
            <a:endParaRPr sz="1000">
              <a:latin typeface="Arial"/>
              <a:cs typeface="Arial"/>
            </a:endParaRPr>
          </a:p>
        </p:txBody>
      </p:sp>
      <p:sp>
        <p:nvSpPr>
          <p:cNvPr id="16" name="object 16"/>
          <p:cNvSpPr/>
          <p:nvPr/>
        </p:nvSpPr>
        <p:spPr>
          <a:xfrm>
            <a:off x="4663440"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solidFill>
            <a:srgbClr val="C5D9F0"/>
          </a:solidFill>
        </p:spPr>
        <p:txBody>
          <a:bodyPr wrap="square" lIns="0" tIns="0" rIns="0" bIns="0" rtlCol="0"/>
          <a:lstStyle/>
          <a:p>
            <a:endParaRPr/>
          </a:p>
        </p:txBody>
      </p:sp>
      <p:sp>
        <p:nvSpPr>
          <p:cNvPr id="17" name="object 17"/>
          <p:cNvSpPr/>
          <p:nvPr/>
        </p:nvSpPr>
        <p:spPr>
          <a:xfrm>
            <a:off x="4663440"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18" name="object 18"/>
          <p:cNvSpPr txBox="1"/>
          <p:nvPr/>
        </p:nvSpPr>
        <p:spPr>
          <a:xfrm>
            <a:off x="4757420" y="1182370"/>
            <a:ext cx="780415" cy="395605"/>
          </a:xfrm>
          <a:prstGeom prst="rect">
            <a:avLst/>
          </a:prstGeom>
        </p:spPr>
        <p:txBody>
          <a:bodyPr vert="horz" wrap="square" lIns="0" tIns="0" rIns="0" bIns="0" rtlCol="0">
            <a:spAutoFit/>
          </a:bodyPr>
          <a:lstStyle/>
          <a:p>
            <a:pPr marL="210185">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3</a:t>
            </a:r>
            <a:endParaRPr sz="1000">
              <a:latin typeface="Arial"/>
              <a:cs typeface="Arial"/>
            </a:endParaRPr>
          </a:p>
          <a:p>
            <a:pPr marL="12700">
              <a:lnSpc>
                <a:spcPct val="100000"/>
              </a:lnSpc>
              <a:spcBef>
                <a:spcPts val="600"/>
              </a:spcBef>
            </a:pPr>
            <a:r>
              <a:rPr sz="1000" spc="-20" dirty="0">
                <a:solidFill>
                  <a:srgbClr val="002776"/>
                </a:solidFill>
                <a:latin typeface="Arial"/>
                <a:cs typeface="Arial"/>
              </a:rPr>
              <a:t>Select</a:t>
            </a:r>
            <a:r>
              <a:rPr sz="1000" spc="-140" dirty="0">
                <a:solidFill>
                  <a:srgbClr val="002776"/>
                </a:solidFill>
                <a:latin typeface="Arial"/>
                <a:cs typeface="Arial"/>
              </a:rPr>
              <a:t> </a:t>
            </a:r>
            <a:r>
              <a:rPr sz="1000" spc="-5" dirty="0">
                <a:solidFill>
                  <a:srgbClr val="002776"/>
                </a:solidFill>
                <a:latin typeface="Arial"/>
                <a:cs typeface="Arial"/>
              </a:rPr>
              <a:t>HCSIS</a:t>
            </a:r>
            <a:endParaRPr sz="1000">
              <a:latin typeface="Arial"/>
              <a:cs typeface="Arial"/>
            </a:endParaRPr>
          </a:p>
        </p:txBody>
      </p:sp>
      <p:sp>
        <p:nvSpPr>
          <p:cNvPr id="19" name="object 19"/>
          <p:cNvSpPr/>
          <p:nvPr/>
        </p:nvSpPr>
        <p:spPr>
          <a:xfrm>
            <a:off x="4511040"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20" name="object 20"/>
          <p:cNvSpPr/>
          <p:nvPr/>
        </p:nvSpPr>
        <p:spPr>
          <a:xfrm>
            <a:off x="4590288"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1" name="object 21"/>
          <p:cNvSpPr/>
          <p:nvPr/>
        </p:nvSpPr>
        <p:spPr>
          <a:xfrm>
            <a:off x="3369564"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22" name="object 22"/>
          <p:cNvSpPr/>
          <p:nvPr/>
        </p:nvSpPr>
        <p:spPr>
          <a:xfrm>
            <a:off x="3448811"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3" name="object 23"/>
          <p:cNvSpPr txBox="1"/>
          <p:nvPr/>
        </p:nvSpPr>
        <p:spPr>
          <a:xfrm>
            <a:off x="5771388" y="1143000"/>
            <a:ext cx="982980" cy="715010"/>
          </a:xfrm>
          <a:prstGeom prst="rect">
            <a:avLst/>
          </a:prstGeom>
          <a:ln w="12192">
            <a:solidFill>
              <a:srgbClr val="000000"/>
            </a:solidFill>
          </a:ln>
        </p:spPr>
        <p:txBody>
          <a:bodyPr vert="horz" wrap="square" lIns="0" tIns="14604" rIns="0" bIns="0" rtlCol="0">
            <a:spAutoFit/>
          </a:bodyPr>
          <a:lstStyle/>
          <a:p>
            <a:pPr marL="131445" marR="141605" indent="160020">
              <a:lnSpc>
                <a:spcPct val="102099"/>
              </a:lnSpc>
              <a:spcBef>
                <a:spcPts val="114"/>
              </a:spcBef>
            </a:pPr>
            <a:r>
              <a:rPr sz="1000" b="1" i="1" spc="-5" dirty="0">
                <a:solidFill>
                  <a:srgbClr val="091D5D"/>
                </a:solidFill>
                <a:latin typeface="Arial"/>
                <a:cs typeface="Arial"/>
              </a:rPr>
              <a:t>Step 4  </a:t>
            </a:r>
            <a:r>
              <a:rPr sz="1000" spc="-20" dirty="0">
                <a:solidFill>
                  <a:srgbClr val="002776"/>
                </a:solidFill>
                <a:latin typeface="Arial"/>
                <a:cs typeface="Arial"/>
              </a:rPr>
              <a:t>View </a:t>
            </a:r>
            <a:r>
              <a:rPr sz="1000" spc="-5" dirty="0">
                <a:solidFill>
                  <a:srgbClr val="002776"/>
                </a:solidFill>
                <a:latin typeface="Arial"/>
                <a:cs typeface="Arial"/>
              </a:rPr>
              <a:t>HCSIS  </a:t>
            </a:r>
            <a:r>
              <a:rPr sz="1000" dirty="0">
                <a:solidFill>
                  <a:srgbClr val="002776"/>
                </a:solidFill>
                <a:latin typeface="Arial"/>
                <a:cs typeface="Arial"/>
              </a:rPr>
              <a:t>Home</a:t>
            </a:r>
            <a:r>
              <a:rPr sz="1000" spc="-220" dirty="0">
                <a:solidFill>
                  <a:srgbClr val="002776"/>
                </a:solidFill>
                <a:latin typeface="Arial"/>
                <a:cs typeface="Arial"/>
              </a:rPr>
              <a:t> </a:t>
            </a:r>
            <a:r>
              <a:rPr sz="1000" spc="-15" dirty="0">
                <a:solidFill>
                  <a:srgbClr val="002776"/>
                </a:solidFill>
                <a:latin typeface="Arial"/>
                <a:cs typeface="Arial"/>
              </a:rPr>
              <a:t>Page</a:t>
            </a:r>
            <a:endParaRPr sz="1000">
              <a:latin typeface="Arial"/>
              <a:cs typeface="Arial"/>
            </a:endParaRPr>
          </a:p>
        </p:txBody>
      </p:sp>
      <p:sp>
        <p:nvSpPr>
          <p:cNvPr id="24" name="object 24"/>
          <p:cNvSpPr/>
          <p:nvPr/>
        </p:nvSpPr>
        <p:spPr>
          <a:xfrm>
            <a:off x="5618988"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25" name="object 25"/>
          <p:cNvSpPr/>
          <p:nvPr/>
        </p:nvSpPr>
        <p:spPr>
          <a:xfrm>
            <a:off x="5698235"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26" name="object 26"/>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7</a:t>
            </a:fld>
            <a:endParaRPr sz="800">
              <a:latin typeface="MS PGothic"/>
              <a:cs typeface="MS PGothic"/>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023" y="3970020"/>
            <a:ext cx="3133725" cy="38227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Arial"/>
                <a:cs typeface="Arial"/>
              </a:rPr>
              <a:t>Additional</a:t>
            </a:r>
            <a:r>
              <a:rPr sz="2400" b="1" spc="-220" dirty="0">
                <a:solidFill>
                  <a:srgbClr val="FFFFFF"/>
                </a:solidFill>
                <a:latin typeface="Arial"/>
                <a:cs typeface="Arial"/>
              </a:rPr>
              <a:t> </a:t>
            </a:r>
            <a:r>
              <a:rPr sz="2400" b="1" spc="-5" dirty="0">
                <a:solidFill>
                  <a:srgbClr val="FFFFFF"/>
                </a:solidFill>
                <a:latin typeface="Arial"/>
                <a:cs typeface="Arial"/>
              </a:rPr>
              <a:t>Resources</a:t>
            </a:r>
            <a:endParaRPr sz="24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3746" y="343153"/>
            <a:ext cx="5602605" cy="382270"/>
          </a:xfrm>
          <a:prstGeom prst="rect">
            <a:avLst/>
          </a:prstGeom>
        </p:spPr>
        <p:txBody>
          <a:bodyPr vert="horz" wrap="square" lIns="0" tIns="0" rIns="0" bIns="0" rtlCol="0">
            <a:spAutoFit/>
          </a:bodyPr>
          <a:lstStyle/>
          <a:p>
            <a:pPr marL="12700">
              <a:lnSpc>
                <a:spcPct val="100000"/>
              </a:lnSpc>
            </a:pPr>
            <a:r>
              <a:rPr spc="-5" dirty="0"/>
              <a:t>Incident Categories Reference</a:t>
            </a:r>
            <a:r>
              <a:rPr spc="-50" dirty="0"/>
              <a:t> </a:t>
            </a:r>
            <a:r>
              <a:rPr spc="-5" dirty="0"/>
              <a:t>Document</a:t>
            </a:r>
          </a:p>
        </p:txBody>
      </p:sp>
      <p:sp>
        <p:nvSpPr>
          <p:cNvPr id="3" name="object 3"/>
          <p:cNvSpPr txBox="1"/>
          <p:nvPr/>
        </p:nvSpPr>
        <p:spPr>
          <a:xfrm>
            <a:off x="535635" y="1102614"/>
            <a:ext cx="7693659" cy="1456809"/>
          </a:xfrm>
          <a:prstGeom prst="rect">
            <a:avLst/>
          </a:prstGeom>
        </p:spPr>
        <p:txBody>
          <a:bodyPr vert="horz" wrap="square" lIns="0" tIns="0" rIns="0" bIns="0" rtlCol="0">
            <a:spAutoFit/>
          </a:bodyPr>
          <a:lstStyle/>
          <a:p>
            <a:pPr marL="12700">
              <a:lnSpc>
                <a:spcPct val="100000"/>
              </a:lnSpc>
            </a:pPr>
            <a:r>
              <a:rPr sz="1600" spc="-5" dirty="0">
                <a:latin typeface="Arial"/>
                <a:cs typeface="Arial"/>
              </a:rPr>
              <a:t>All of the </a:t>
            </a:r>
            <a:r>
              <a:rPr sz="1600" dirty="0">
                <a:latin typeface="Arial"/>
                <a:cs typeface="Arial"/>
              </a:rPr>
              <a:t>details </a:t>
            </a:r>
            <a:r>
              <a:rPr sz="1600" spc="-5" dirty="0">
                <a:latin typeface="Arial"/>
                <a:cs typeface="Arial"/>
              </a:rPr>
              <a:t>about incident categories are </a:t>
            </a:r>
            <a:r>
              <a:rPr sz="1600" dirty="0">
                <a:latin typeface="Arial"/>
                <a:cs typeface="Arial"/>
              </a:rPr>
              <a:t>accessible </a:t>
            </a:r>
            <a:r>
              <a:rPr sz="1600" spc="-5" dirty="0">
                <a:latin typeface="Arial"/>
                <a:cs typeface="Arial"/>
              </a:rPr>
              <a:t>in the Categories</a:t>
            </a:r>
            <a:r>
              <a:rPr sz="1600" spc="-110" dirty="0">
                <a:latin typeface="Arial"/>
                <a:cs typeface="Arial"/>
              </a:rPr>
              <a:t> </a:t>
            </a:r>
            <a:r>
              <a:rPr sz="1600" spc="-5" dirty="0">
                <a:latin typeface="Arial"/>
                <a:cs typeface="Arial"/>
              </a:rPr>
              <a:t>document.</a:t>
            </a:r>
            <a:endParaRPr sz="1600" dirty="0">
              <a:latin typeface="Arial"/>
              <a:cs typeface="Arial"/>
            </a:endParaRPr>
          </a:p>
          <a:p>
            <a:pPr>
              <a:lnSpc>
                <a:spcPct val="100000"/>
              </a:lnSpc>
            </a:pPr>
            <a:endParaRPr sz="2400" dirty="0">
              <a:latin typeface="Times New Roman"/>
              <a:cs typeface="Times New Roman"/>
            </a:endParaRPr>
          </a:p>
          <a:p>
            <a:pPr marL="243840" indent="-231140">
              <a:lnSpc>
                <a:spcPct val="100000"/>
              </a:lnSpc>
              <a:buChar char="•"/>
              <a:tabLst>
                <a:tab pos="243840" algn="l"/>
                <a:tab pos="244475" algn="l"/>
              </a:tabLst>
            </a:pPr>
            <a:r>
              <a:rPr sz="1600" dirty="0">
                <a:latin typeface="Arial"/>
                <a:cs typeface="Arial"/>
              </a:rPr>
              <a:t>To download the Incident Categories document</a:t>
            </a:r>
          </a:p>
          <a:p>
            <a:pPr marL="589915" lvl="1" indent="-231775">
              <a:lnSpc>
                <a:spcPct val="100000"/>
              </a:lnSpc>
              <a:spcBef>
                <a:spcPts val="390"/>
              </a:spcBef>
              <a:buFont typeface="Verdana"/>
              <a:buChar char="–"/>
              <a:tabLst>
                <a:tab pos="590550" algn="l"/>
              </a:tabLst>
            </a:pPr>
            <a:r>
              <a:rPr sz="1600" spc="-5" dirty="0">
                <a:latin typeface="Arial"/>
                <a:cs typeface="Arial"/>
              </a:rPr>
              <a:t>Click</a:t>
            </a:r>
            <a:r>
              <a:rPr sz="1600" spc="-185" dirty="0">
                <a:latin typeface="Arial"/>
                <a:cs typeface="Arial"/>
              </a:rPr>
              <a:t> </a:t>
            </a:r>
            <a:r>
              <a:rPr sz="1600" spc="-5" dirty="0">
                <a:latin typeface="Arial"/>
                <a:cs typeface="Arial"/>
              </a:rPr>
              <a:t>Help</a:t>
            </a:r>
            <a:endParaRPr sz="1600" dirty="0">
              <a:latin typeface="Arial"/>
              <a:cs typeface="Arial"/>
            </a:endParaRPr>
          </a:p>
          <a:p>
            <a:pPr marL="589915" lvl="1" indent="-231775">
              <a:lnSpc>
                <a:spcPct val="100000"/>
              </a:lnSpc>
              <a:spcBef>
                <a:spcPts val="390"/>
              </a:spcBef>
              <a:buFont typeface="Verdana"/>
              <a:buChar char="–"/>
              <a:tabLst>
                <a:tab pos="590550" algn="l"/>
              </a:tabLst>
            </a:pPr>
            <a:r>
              <a:rPr sz="1600" spc="-5" dirty="0">
                <a:latin typeface="Arial"/>
                <a:cs typeface="Arial"/>
              </a:rPr>
              <a:t>Click</a:t>
            </a:r>
            <a:r>
              <a:rPr sz="1600" spc="-170" dirty="0">
                <a:latin typeface="Arial"/>
                <a:cs typeface="Arial"/>
              </a:rPr>
              <a:t> </a:t>
            </a:r>
            <a:r>
              <a:rPr sz="1600" spc="-5" dirty="0">
                <a:latin typeface="Arial"/>
                <a:cs typeface="Arial"/>
              </a:rPr>
              <a:t>Categories</a:t>
            </a:r>
            <a:endParaRPr sz="1600" dirty="0">
              <a:latin typeface="Arial"/>
              <a:cs typeface="Arial"/>
            </a:endParaRPr>
          </a:p>
        </p:txBody>
      </p:sp>
      <p:sp>
        <p:nvSpPr>
          <p:cNvPr id="6" name="object 6"/>
          <p:cNvSpPr txBox="1"/>
          <p:nvPr/>
        </p:nvSpPr>
        <p:spPr>
          <a:xfrm>
            <a:off x="8656701" y="6626486"/>
            <a:ext cx="129539"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41</a:t>
            </a:r>
            <a:endParaRPr sz="800">
              <a:latin typeface="MS PGothic"/>
              <a:cs typeface="MS PGothic"/>
            </a:endParaRPr>
          </a:p>
        </p:txBody>
      </p:sp>
      <p:pic>
        <p:nvPicPr>
          <p:cNvPr id="4" name="Picture 3">
            <a:extLst>
              <a:ext uri="{FF2B5EF4-FFF2-40B4-BE49-F238E27FC236}">
                <a16:creationId xmlns:a16="http://schemas.microsoft.com/office/drawing/2014/main" id="{EB46A8C5-2085-460A-BDC8-07B8219B0046}"/>
              </a:ext>
            </a:extLst>
          </p:cNvPr>
          <p:cNvPicPr>
            <a:picLocks noChangeAspect="1"/>
          </p:cNvPicPr>
          <p:nvPr/>
        </p:nvPicPr>
        <p:blipFill>
          <a:blip r:embed="rId2"/>
          <a:stretch>
            <a:fillRect/>
          </a:stretch>
        </p:blipFill>
        <p:spPr>
          <a:xfrm>
            <a:off x="228600" y="2599495"/>
            <a:ext cx="8686800" cy="4258505"/>
          </a:xfrm>
          <a:prstGeom prst="rect">
            <a:avLst/>
          </a:prstGeom>
        </p:spPr>
      </p:pic>
      <p:sp>
        <p:nvSpPr>
          <p:cNvPr id="5" name="Rectangle 4">
            <a:extLst>
              <a:ext uri="{FF2B5EF4-FFF2-40B4-BE49-F238E27FC236}">
                <a16:creationId xmlns:a16="http://schemas.microsoft.com/office/drawing/2014/main" id="{552D1063-EB34-419E-9185-EE423D754B4D}"/>
              </a:ext>
            </a:extLst>
          </p:cNvPr>
          <p:cNvSpPr/>
          <p:nvPr/>
        </p:nvSpPr>
        <p:spPr>
          <a:xfrm>
            <a:off x="762000" y="4170680"/>
            <a:ext cx="761746" cy="1223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D27DCD-5D09-46AA-8981-87593D13BD00}"/>
              </a:ext>
            </a:extLst>
          </p:cNvPr>
          <p:cNvSpPr/>
          <p:nvPr/>
        </p:nvSpPr>
        <p:spPr>
          <a:xfrm>
            <a:off x="3449320" y="4170680"/>
            <a:ext cx="2286000" cy="1223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B36874-E196-489F-9F34-E42D57A1F8CD}"/>
              </a:ext>
            </a:extLst>
          </p:cNvPr>
          <p:cNvSpPr/>
          <p:nvPr/>
        </p:nvSpPr>
        <p:spPr>
          <a:xfrm>
            <a:off x="3449320" y="4841240"/>
            <a:ext cx="2286000" cy="335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2A8545-3661-43BC-9634-1A005993BE13}"/>
              </a:ext>
            </a:extLst>
          </p:cNvPr>
          <p:cNvSpPr/>
          <p:nvPr/>
        </p:nvSpPr>
        <p:spPr>
          <a:xfrm>
            <a:off x="6248400" y="5175818"/>
            <a:ext cx="2286000" cy="1223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FEEE28-C386-4775-B547-3AB1F974D695}"/>
              </a:ext>
            </a:extLst>
          </p:cNvPr>
          <p:cNvPicPr>
            <a:picLocks noChangeAspect="1"/>
          </p:cNvPicPr>
          <p:nvPr/>
        </p:nvPicPr>
        <p:blipFill>
          <a:blip r:embed="rId3"/>
          <a:stretch>
            <a:fillRect/>
          </a:stretch>
        </p:blipFill>
        <p:spPr>
          <a:xfrm>
            <a:off x="228600" y="2579175"/>
            <a:ext cx="8686800" cy="681042"/>
          </a:xfrm>
          <a:prstGeom prst="rect">
            <a:avLst/>
          </a:prstGeom>
        </p:spPr>
      </p:pic>
    </p:spTree>
    <p:extLst>
      <p:ext uri="{BB962C8B-B14F-4D97-AF65-F5344CB8AC3E}">
        <p14:creationId xmlns:p14="http://schemas.microsoft.com/office/powerpoint/2010/main" val="815706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025" y="1517141"/>
            <a:ext cx="7026275" cy="1628139"/>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z="1600" spc="-10" dirty="0">
                <a:solidFill>
                  <a:srgbClr val="091D5D"/>
                </a:solidFill>
                <a:latin typeface="Arial"/>
                <a:cs typeface="Arial"/>
              </a:rPr>
              <a:t>If</a:t>
            </a:r>
            <a:r>
              <a:rPr sz="1600" spc="-5" dirty="0">
                <a:solidFill>
                  <a:srgbClr val="091D5D"/>
                </a:solidFill>
                <a:latin typeface="Arial"/>
                <a:cs typeface="Arial"/>
              </a:rPr>
              <a:t> </a:t>
            </a:r>
            <a:r>
              <a:rPr sz="1600" spc="-30" dirty="0">
                <a:solidFill>
                  <a:srgbClr val="091D5D"/>
                </a:solidFill>
                <a:latin typeface="Arial"/>
                <a:cs typeface="Arial"/>
              </a:rPr>
              <a:t>you</a:t>
            </a:r>
            <a:r>
              <a:rPr sz="1600" spc="-15" dirty="0">
                <a:solidFill>
                  <a:srgbClr val="091D5D"/>
                </a:solidFill>
                <a:latin typeface="Arial"/>
                <a:cs typeface="Arial"/>
              </a:rPr>
              <a:t> have</a:t>
            </a:r>
            <a:r>
              <a:rPr sz="1600" spc="-40" dirty="0">
                <a:solidFill>
                  <a:srgbClr val="091D5D"/>
                </a:solidFill>
                <a:latin typeface="Arial"/>
                <a:cs typeface="Arial"/>
              </a:rPr>
              <a:t> </a:t>
            </a:r>
            <a:r>
              <a:rPr sz="1600" spc="-15" dirty="0">
                <a:solidFill>
                  <a:srgbClr val="091D5D"/>
                </a:solidFill>
                <a:latin typeface="Arial"/>
                <a:cs typeface="Arial"/>
              </a:rPr>
              <a:t>any</a:t>
            </a:r>
            <a:r>
              <a:rPr sz="1600" spc="-30" dirty="0">
                <a:solidFill>
                  <a:srgbClr val="091D5D"/>
                </a:solidFill>
                <a:latin typeface="Arial"/>
                <a:cs typeface="Arial"/>
              </a:rPr>
              <a:t> </a:t>
            </a:r>
            <a:r>
              <a:rPr sz="1600" spc="-25" dirty="0">
                <a:solidFill>
                  <a:srgbClr val="091D5D"/>
                </a:solidFill>
                <a:latin typeface="Arial"/>
                <a:cs typeface="Arial"/>
              </a:rPr>
              <a:t>additional</a:t>
            </a:r>
            <a:r>
              <a:rPr sz="1600" spc="-20" dirty="0">
                <a:solidFill>
                  <a:srgbClr val="091D5D"/>
                </a:solidFill>
                <a:latin typeface="Arial"/>
                <a:cs typeface="Arial"/>
              </a:rPr>
              <a:t> </a:t>
            </a:r>
            <a:r>
              <a:rPr sz="1600" spc="-15" dirty="0">
                <a:solidFill>
                  <a:srgbClr val="091D5D"/>
                </a:solidFill>
                <a:latin typeface="Arial"/>
                <a:cs typeface="Arial"/>
              </a:rPr>
              <a:t>questions,</a:t>
            </a:r>
            <a:r>
              <a:rPr sz="1600" spc="-60" dirty="0">
                <a:solidFill>
                  <a:srgbClr val="091D5D"/>
                </a:solidFill>
                <a:latin typeface="Arial"/>
                <a:cs typeface="Arial"/>
              </a:rPr>
              <a:t> </a:t>
            </a:r>
            <a:r>
              <a:rPr sz="1600" spc="-15" dirty="0">
                <a:solidFill>
                  <a:srgbClr val="091D5D"/>
                </a:solidFill>
                <a:latin typeface="Arial"/>
                <a:cs typeface="Arial"/>
              </a:rPr>
              <a:t>feel</a:t>
            </a:r>
            <a:r>
              <a:rPr sz="1600" spc="-35" dirty="0">
                <a:solidFill>
                  <a:srgbClr val="091D5D"/>
                </a:solidFill>
                <a:latin typeface="Arial"/>
                <a:cs typeface="Arial"/>
              </a:rPr>
              <a:t> </a:t>
            </a:r>
            <a:r>
              <a:rPr sz="1600" spc="-15" dirty="0">
                <a:solidFill>
                  <a:srgbClr val="091D5D"/>
                </a:solidFill>
                <a:latin typeface="Arial"/>
                <a:cs typeface="Arial"/>
              </a:rPr>
              <a:t>free </a:t>
            </a:r>
            <a:r>
              <a:rPr sz="1600" spc="-10" dirty="0">
                <a:solidFill>
                  <a:srgbClr val="091D5D"/>
                </a:solidFill>
                <a:latin typeface="Arial"/>
                <a:cs typeface="Arial"/>
              </a:rPr>
              <a:t>to</a:t>
            </a:r>
            <a:r>
              <a:rPr sz="1600" spc="-15" dirty="0">
                <a:solidFill>
                  <a:srgbClr val="091D5D"/>
                </a:solidFill>
                <a:latin typeface="Arial"/>
                <a:cs typeface="Arial"/>
              </a:rPr>
              <a:t> contact</a:t>
            </a:r>
            <a:r>
              <a:rPr sz="1600" spc="-40" dirty="0">
                <a:solidFill>
                  <a:srgbClr val="091D5D"/>
                </a:solidFill>
                <a:latin typeface="Arial"/>
                <a:cs typeface="Arial"/>
              </a:rPr>
              <a:t> </a:t>
            </a:r>
            <a:r>
              <a:rPr sz="1600" spc="-15" dirty="0">
                <a:solidFill>
                  <a:srgbClr val="091D5D"/>
                </a:solidFill>
                <a:latin typeface="Arial"/>
                <a:cs typeface="Arial"/>
              </a:rPr>
              <a:t>the</a:t>
            </a:r>
            <a:r>
              <a:rPr sz="1600" spc="-25" dirty="0">
                <a:solidFill>
                  <a:srgbClr val="091D5D"/>
                </a:solidFill>
                <a:latin typeface="Arial"/>
                <a:cs typeface="Arial"/>
              </a:rPr>
              <a:t> </a:t>
            </a:r>
            <a:r>
              <a:rPr sz="1600" spc="-10" dirty="0">
                <a:solidFill>
                  <a:srgbClr val="091D5D"/>
                </a:solidFill>
                <a:latin typeface="Arial"/>
                <a:cs typeface="Arial"/>
              </a:rPr>
              <a:t>DDS</a:t>
            </a:r>
            <a:r>
              <a:rPr sz="1600" spc="-45" dirty="0">
                <a:solidFill>
                  <a:srgbClr val="091D5D"/>
                </a:solidFill>
                <a:latin typeface="Arial"/>
                <a:cs typeface="Arial"/>
              </a:rPr>
              <a:t> </a:t>
            </a:r>
            <a:r>
              <a:rPr sz="1600" spc="-15" dirty="0">
                <a:solidFill>
                  <a:srgbClr val="091D5D"/>
                </a:solidFill>
                <a:latin typeface="Arial"/>
                <a:cs typeface="Arial"/>
              </a:rPr>
              <a:t>Help</a:t>
            </a:r>
            <a:r>
              <a:rPr sz="1600" spc="-290" dirty="0">
                <a:solidFill>
                  <a:srgbClr val="091D5D"/>
                </a:solidFill>
                <a:latin typeface="Arial"/>
                <a:cs typeface="Arial"/>
              </a:rPr>
              <a:t> </a:t>
            </a:r>
            <a:r>
              <a:rPr sz="1600" spc="-15" dirty="0">
                <a:solidFill>
                  <a:srgbClr val="091D5D"/>
                </a:solidFill>
                <a:latin typeface="Arial"/>
                <a:cs typeface="Arial"/>
              </a:rPr>
              <a:t>Desk.</a:t>
            </a:r>
            <a:endParaRPr sz="1600">
              <a:latin typeface="Arial"/>
              <a:cs typeface="Arial"/>
            </a:endParaRPr>
          </a:p>
          <a:p>
            <a:pPr marL="299085" indent="-286385">
              <a:lnSpc>
                <a:spcPct val="100000"/>
              </a:lnSpc>
              <a:spcBef>
                <a:spcPts val="1295"/>
              </a:spcBef>
              <a:buChar char="•"/>
              <a:tabLst>
                <a:tab pos="299085" algn="l"/>
                <a:tab pos="299720" algn="l"/>
              </a:tabLst>
            </a:pPr>
            <a:r>
              <a:rPr sz="1600" spc="-15" dirty="0">
                <a:solidFill>
                  <a:srgbClr val="091D5D"/>
                </a:solidFill>
                <a:latin typeface="Arial"/>
                <a:cs typeface="Arial"/>
              </a:rPr>
              <a:t>Support</a:t>
            </a:r>
            <a:r>
              <a:rPr sz="1600" spc="-40" dirty="0">
                <a:solidFill>
                  <a:srgbClr val="091D5D"/>
                </a:solidFill>
                <a:latin typeface="Arial"/>
                <a:cs typeface="Arial"/>
              </a:rPr>
              <a:t> </a:t>
            </a:r>
            <a:r>
              <a:rPr sz="1600" spc="-15" dirty="0">
                <a:solidFill>
                  <a:srgbClr val="091D5D"/>
                </a:solidFill>
                <a:latin typeface="Arial"/>
                <a:cs typeface="Arial"/>
              </a:rPr>
              <a:t>Brokers</a:t>
            </a:r>
            <a:r>
              <a:rPr sz="1600" spc="-35" dirty="0">
                <a:solidFill>
                  <a:srgbClr val="091D5D"/>
                </a:solidFill>
                <a:latin typeface="Arial"/>
                <a:cs typeface="Arial"/>
              </a:rPr>
              <a:t> </a:t>
            </a:r>
            <a:r>
              <a:rPr sz="1600" spc="-15" dirty="0">
                <a:solidFill>
                  <a:srgbClr val="091D5D"/>
                </a:solidFill>
                <a:latin typeface="Arial"/>
                <a:cs typeface="Arial"/>
              </a:rPr>
              <a:t>should</a:t>
            </a:r>
            <a:r>
              <a:rPr sz="1600" spc="-65" dirty="0">
                <a:solidFill>
                  <a:srgbClr val="091D5D"/>
                </a:solidFill>
                <a:latin typeface="Arial"/>
                <a:cs typeface="Arial"/>
              </a:rPr>
              <a:t> </a:t>
            </a:r>
            <a:r>
              <a:rPr sz="1600" spc="-10" dirty="0">
                <a:solidFill>
                  <a:srgbClr val="091D5D"/>
                </a:solidFill>
                <a:latin typeface="Arial"/>
                <a:cs typeface="Arial"/>
              </a:rPr>
              <a:t>also</a:t>
            </a:r>
            <a:r>
              <a:rPr sz="1600" spc="-50" dirty="0">
                <a:solidFill>
                  <a:srgbClr val="091D5D"/>
                </a:solidFill>
                <a:latin typeface="Arial"/>
                <a:cs typeface="Arial"/>
              </a:rPr>
              <a:t> </a:t>
            </a:r>
            <a:r>
              <a:rPr sz="1600" spc="-15" dirty="0">
                <a:solidFill>
                  <a:srgbClr val="091D5D"/>
                </a:solidFill>
                <a:latin typeface="Arial"/>
                <a:cs typeface="Arial"/>
              </a:rPr>
              <a:t>contact</a:t>
            </a:r>
            <a:r>
              <a:rPr sz="1600" spc="-40" dirty="0">
                <a:solidFill>
                  <a:srgbClr val="091D5D"/>
                </a:solidFill>
                <a:latin typeface="Arial"/>
                <a:cs typeface="Arial"/>
              </a:rPr>
              <a:t> </a:t>
            </a:r>
            <a:r>
              <a:rPr sz="1600" spc="-15" dirty="0">
                <a:solidFill>
                  <a:srgbClr val="091D5D"/>
                </a:solidFill>
                <a:latin typeface="Arial"/>
                <a:cs typeface="Arial"/>
              </a:rPr>
              <a:t>the</a:t>
            </a:r>
            <a:r>
              <a:rPr sz="1600" spc="-30" dirty="0">
                <a:solidFill>
                  <a:srgbClr val="091D5D"/>
                </a:solidFill>
                <a:latin typeface="Arial"/>
                <a:cs typeface="Arial"/>
              </a:rPr>
              <a:t> </a:t>
            </a:r>
            <a:r>
              <a:rPr sz="1600" spc="-15" dirty="0">
                <a:solidFill>
                  <a:srgbClr val="091D5D"/>
                </a:solidFill>
                <a:latin typeface="Arial"/>
                <a:cs typeface="Arial"/>
              </a:rPr>
              <a:t>Help</a:t>
            </a:r>
            <a:r>
              <a:rPr sz="1600" spc="-50" dirty="0">
                <a:solidFill>
                  <a:srgbClr val="091D5D"/>
                </a:solidFill>
                <a:latin typeface="Arial"/>
                <a:cs typeface="Arial"/>
              </a:rPr>
              <a:t> </a:t>
            </a:r>
            <a:r>
              <a:rPr sz="1600" spc="-15" dirty="0">
                <a:solidFill>
                  <a:srgbClr val="091D5D"/>
                </a:solidFill>
                <a:latin typeface="Arial"/>
                <a:cs typeface="Arial"/>
              </a:rPr>
              <a:t>Desk</a:t>
            </a:r>
            <a:r>
              <a:rPr sz="1600" spc="-20" dirty="0">
                <a:solidFill>
                  <a:srgbClr val="091D5D"/>
                </a:solidFill>
                <a:latin typeface="Arial"/>
                <a:cs typeface="Arial"/>
              </a:rPr>
              <a:t> </a:t>
            </a:r>
            <a:r>
              <a:rPr sz="1600" spc="-10" dirty="0">
                <a:solidFill>
                  <a:srgbClr val="091D5D"/>
                </a:solidFill>
                <a:latin typeface="Arial"/>
                <a:cs typeface="Arial"/>
              </a:rPr>
              <a:t>as</a:t>
            </a:r>
            <a:r>
              <a:rPr sz="1600" spc="-275" dirty="0">
                <a:solidFill>
                  <a:srgbClr val="091D5D"/>
                </a:solidFill>
                <a:latin typeface="Arial"/>
                <a:cs typeface="Arial"/>
              </a:rPr>
              <a:t> </a:t>
            </a:r>
            <a:r>
              <a:rPr sz="1600" spc="-30" dirty="0">
                <a:solidFill>
                  <a:srgbClr val="091D5D"/>
                </a:solidFill>
                <a:latin typeface="Arial"/>
                <a:cs typeface="Arial"/>
              </a:rPr>
              <a:t>needed.</a:t>
            </a:r>
            <a:endParaRPr sz="1600">
              <a:latin typeface="Arial"/>
              <a:cs typeface="Arial"/>
            </a:endParaRPr>
          </a:p>
          <a:p>
            <a:pPr marL="591185">
              <a:lnSpc>
                <a:spcPct val="100000"/>
              </a:lnSpc>
              <a:spcBef>
                <a:spcPts val="600"/>
              </a:spcBef>
              <a:tabLst>
                <a:tab pos="876300" algn="l"/>
              </a:tabLst>
            </a:pPr>
            <a:r>
              <a:rPr sz="1600" spc="-5" dirty="0">
                <a:solidFill>
                  <a:srgbClr val="091D5D"/>
                </a:solidFill>
                <a:latin typeface="Arial"/>
                <a:cs typeface="Arial"/>
              </a:rPr>
              <a:t>‒	</a:t>
            </a:r>
            <a:r>
              <a:rPr sz="1600" spc="-30" dirty="0">
                <a:solidFill>
                  <a:srgbClr val="091D5D"/>
                </a:solidFill>
                <a:latin typeface="Arial"/>
                <a:cs typeface="Arial"/>
              </a:rPr>
              <a:t>617-994-5050, </a:t>
            </a:r>
            <a:r>
              <a:rPr sz="1600" spc="-25" dirty="0">
                <a:solidFill>
                  <a:srgbClr val="091D5D"/>
                </a:solidFill>
                <a:latin typeface="Arial"/>
                <a:cs typeface="Arial"/>
              </a:rPr>
              <a:t>options </a:t>
            </a:r>
            <a:r>
              <a:rPr sz="1600" spc="-15" dirty="0">
                <a:solidFill>
                  <a:srgbClr val="091D5D"/>
                </a:solidFill>
                <a:latin typeface="Arial"/>
                <a:cs typeface="Arial"/>
              </a:rPr>
              <a:t>5, 3,</a:t>
            </a:r>
            <a:r>
              <a:rPr sz="1600" dirty="0">
                <a:solidFill>
                  <a:srgbClr val="091D5D"/>
                </a:solidFill>
                <a:latin typeface="Arial"/>
                <a:cs typeface="Arial"/>
              </a:rPr>
              <a:t> </a:t>
            </a:r>
            <a:r>
              <a:rPr sz="1600" spc="-5" dirty="0">
                <a:solidFill>
                  <a:srgbClr val="091D5D"/>
                </a:solidFill>
                <a:latin typeface="Arial"/>
                <a:cs typeface="Arial"/>
              </a:rPr>
              <a:t>2</a:t>
            </a:r>
            <a:endParaRPr sz="1600">
              <a:latin typeface="Arial"/>
              <a:cs typeface="Arial"/>
            </a:endParaRPr>
          </a:p>
          <a:p>
            <a:pPr marL="876300" lvl="1" indent="-286385">
              <a:lnSpc>
                <a:spcPct val="100000"/>
              </a:lnSpc>
              <a:spcBef>
                <a:spcPts val="600"/>
              </a:spcBef>
              <a:buClr>
                <a:srgbClr val="091D5D"/>
              </a:buClr>
              <a:buChar char="–"/>
              <a:tabLst>
                <a:tab pos="876300" algn="l"/>
                <a:tab pos="876935" algn="l"/>
              </a:tabLst>
            </a:pPr>
            <a:r>
              <a:rPr sz="1600" u="heavy" spc="-20" dirty="0">
                <a:solidFill>
                  <a:srgbClr val="00A0DE"/>
                </a:solidFill>
                <a:latin typeface="Arial"/>
                <a:cs typeface="Arial"/>
                <a:hlinkClick r:id="rId2"/>
              </a:rPr>
              <a:t>dds.customerservices@state.ma.us</a:t>
            </a:r>
            <a:endParaRPr sz="1600">
              <a:latin typeface="Arial"/>
              <a:cs typeface="Arial"/>
            </a:endParaRPr>
          </a:p>
          <a:p>
            <a:pPr marL="876300" lvl="1" indent="-286385">
              <a:lnSpc>
                <a:spcPct val="100000"/>
              </a:lnSpc>
              <a:spcBef>
                <a:spcPts val="600"/>
              </a:spcBef>
              <a:buChar char="–"/>
              <a:tabLst>
                <a:tab pos="876300" algn="l"/>
                <a:tab pos="876935" algn="l"/>
              </a:tabLst>
            </a:pPr>
            <a:r>
              <a:rPr sz="1600" spc="-25" dirty="0">
                <a:solidFill>
                  <a:srgbClr val="091D5D"/>
                </a:solidFill>
                <a:latin typeface="Arial"/>
                <a:cs typeface="Arial"/>
              </a:rPr>
              <a:t>Hours </a:t>
            </a:r>
            <a:r>
              <a:rPr sz="1600" spc="-10" dirty="0">
                <a:solidFill>
                  <a:srgbClr val="091D5D"/>
                </a:solidFill>
                <a:latin typeface="Arial"/>
                <a:cs typeface="Arial"/>
              </a:rPr>
              <a:t>of </a:t>
            </a:r>
            <a:r>
              <a:rPr sz="1600" spc="-25" dirty="0">
                <a:solidFill>
                  <a:srgbClr val="091D5D"/>
                </a:solidFill>
                <a:latin typeface="Arial"/>
                <a:cs typeface="Arial"/>
              </a:rPr>
              <a:t>operation: </a:t>
            </a:r>
            <a:r>
              <a:rPr sz="1600" spc="-15" dirty="0">
                <a:solidFill>
                  <a:srgbClr val="091D5D"/>
                </a:solidFill>
                <a:latin typeface="Arial"/>
                <a:cs typeface="Arial"/>
              </a:rPr>
              <a:t>7AM </a:t>
            </a:r>
            <a:r>
              <a:rPr sz="1600" spc="-5" dirty="0">
                <a:solidFill>
                  <a:srgbClr val="091D5D"/>
                </a:solidFill>
                <a:latin typeface="Arial"/>
                <a:cs typeface="Arial"/>
              </a:rPr>
              <a:t>– </a:t>
            </a:r>
            <a:r>
              <a:rPr sz="1600" spc="-15" dirty="0">
                <a:solidFill>
                  <a:srgbClr val="091D5D"/>
                </a:solidFill>
                <a:latin typeface="Arial"/>
                <a:cs typeface="Arial"/>
              </a:rPr>
              <a:t>7PM</a:t>
            </a:r>
            <a:r>
              <a:rPr sz="1600" spc="-155" dirty="0">
                <a:solidFill>
                  <a:srgbClr val="091D5D"/>
                </a:solidFill>
                <a:latin typeface="Arial"/>
                <a:cs typeface="Arial"/>
              </a:rPr>
              <a:t> </a:t>
            </a:r>
            <a:r>
              <a:rPr sz="1600" spc="-15" dirty="0">
                <a:solidFill>
                  <a:srgbClr val="091D5D"/>
                </a:solidFill>
                <a:latin typeface="Arial"/>
                <a:cs typeface="Arial"/>
              </a:rPr>
              <a:t>M-F</a:t>
            </a:r>
            <a:endParaRPr sz="1600">
              <a:latin typeface="Arial"/>
              <a:cs typeface="Arial"/>
            </a:endParaRPr>
          </a:p>
        </p:txBody>
      </p:sp>
      <p:sp>
        <p:nvSpPr>
          <p:cNvPr id="4" name="object 4"/>
          <p:cNvSpPr txBox="1"/>
          <p:nvPr/>
        </p:nvSpPr>
        <p:spPr>
          <a:xfrm>
            <a:off x="8655811" y="6626486"/>
            <a:ext cx="128270" cy="127635"/>
          </a:xfrm>
          <a:prstGeom prst="rect">
            <a:avLst/>
          </a:prstGeom>
        </p:spPr>
        <p:txBody>
          <a:bodyPr vert="horz" wrap="square" lIns="0" tIns="0" rIns="0" bIns="0" rtlCol="0">
            <a:spAutoFit/>
          </a:bodyPr>
          <a:lstStyle/>
          <a:p>
            <a:pPr marL="12700">
              <a:lnSpc>
                <a:spcPts val="950"/>
              </a:lnSpc>
            </a:pPr>
            <a:r>
              <a:rPr sz="800" spc="5" dirty="0">
                <a:solidFill>
                  <a:srgbClr val="091D5D"/>
                </a:solidFill>
                <a:latin typeface="MS PGothic"/>
                <a:cs typeface="MS PGothic"/>
              </a:rPr>
              <a:t>6</a:t>
            </a:r>
            <a:r>
              <a:rPr sz="800" dirty="0">
                <a:solidFill>
                  <a:srgbClr val="091D5D"/>
                </a:solidFill>
                <a:latin typeface="MS PGothic"/>
                <a:cs typeface="MS PGothic"/>
              </a:rPr>
              <a:t>1</a:t>
            </a:r>
            <a:endParaRPr sz="800">
              <a:latin typeface="MS PGothic"/>
              <a:cs typeface="MS PGothic"/>
            </a:endParaRPr>
          </a:p>
        </p:txBody>
      </p:sp>
      <p:sp>
        <p:nvSpPr>
          <p:cNvPr id="3" name="object 3"/>
          <p:cNvSpPr txBox="1">
            <a:spLocks noGrp="1"/>
          </p:cNvSpPr>
          <p:nvPr>
            <p:ph type="title"/>
          </p:nvPr>
        </p:nvSpPr>
        <p:spPr>
          <a:xfrm>
            <a:off x="1525650" y="264921"/>
            <a:ext cx="2739390" cy="382270"/>
          </a:xfrm>
          <a:prstGeom prst="rect">
            <a:avLst/>
          </a:prstGeom>
        </p:spPr>
        <p:txBody>
          <a:bodyPr vert="horz" wrap="square" lIns="0" tIns="0" rIns="0" bIns="0" rtlCol="0">
            <a:spAutoFit/>
          </a:bodyPr>
          <a:lstStyle/>
          <a:p>
            <a:pPr marL="12700">
              <a:lnSpc>
                <a:spcPct val="100000"/>
              </a:lnSpc>
            </a:pPr>
            <a:r>
              <a:rPr spc="-5" dirty="0"/>
              <a:t>Additional</a:t>
            </a:r>
            <a:r>
              <a:rPr spc="-130" dirty="0"/>
              <a:t> </a:t>
            </a:r>
            <a:r>
              <a:rPr spc="-5" dirty="0"/>
              <a:t>Guidance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2468245" cy="382270"/>
          </a:xfrm>
          <a:prstGeom prst="rect">
            <a:avLst/>
          </a:prstGeom>
        </p:spPr>
        <p:txBody>
          <a:bodyPr vert="horz" wrap="square" lIns="0" tIns="0" rIns="0" bIns="0" rtlCol="0">
            <a:spAutoFit/>
          </a:bodyPr>
          <a:lstStyle/>
          <a:p>
            <a:pPr marL="12700">
              <a:lnSpc>
                <a:spcPct val="100000"/>
              </a:lnSpc>
            </a:pPr>
            <a:r>
              <a:rPr spc="-5" dirty="0"/>
              <a:t>HCSIS</a:t>
            </a:r>
            <a:r>
              <a:rPr spc="-145" dirty="0"/>
              <a:t> </a:t>
            </a:r>
            <a:r>
              <a:rPr spc="-5" dirty="0"/>
              <a:t>Navigation</a:t>
            </a:r>
          </a:p>
        </p:txBody>
      </p:sp>
      <p:sp>
        <p:nvSpPr>
          <p:cNvPr id="3" name="object 3"/>
          <p:cNvSpPr txBox="1"/>
          <p:nvPr/>
        </p:nvSpPr>
        <p:spPr>
          <a:xfrm>
            <a:off x="502107" y="2017267"/>
            <a:ext cx="3212465" cy="259079"/>
          </a:xfrm>
          <a:prstGeom prst="rect">
            <a:avLst/>
          </a:prstGeom>
        </p:spPr>
        <p:txBody>
          <a:bodyPr vert="horz" wrap="square" lIns="0" tIns="0" rIns="0" bIns="0" rtlCol="0">
            <a:spAutoFit/>
          </a:bodyPr>
          <a:lstStyle/>
          <a:p>
            <a:pPr marL="12700">
              <a:lnSpc>
                <a:spcPct val="100000"/>
              </a:lnSpc>
            </a:pPr>
            <a:r>
              <a:rPr sz="1600" spc="-5" dirty="0">
                <a:latin typeface="Arial"/>
                <a:cs typeface="Arial"/>
              </a:rPr>
              <a:t>Step 4: </a:t>
            </a:r>
            <a:r>
              <a:rPr sz="1600" spc="-10" dirty="0">
                <a:latin typeface="Arial"/>
                <a:cs typeface="Arial"/>
              </a:rPr>
              <a:t>View </a:t>
            </a:r>
            <a:r>
              <a:rPr sz="1600" spc="-5" dirty="0">
                <a:latin typeface="Arial"/>
                <a:cs typeface="Arial"/>
              </a:rPr>
              <a:t>the HCSIS</a:t>
            </a:r>
            <a:r>
              <a:rPr sz="1600" spc="-120" dirty="0">
                <a:latin typeface="Arial"/>
                <a:cs typeface="Arial"/>
              </a:rPr>
              <a:t> </a:t>
            </a:r>
            <a:r>
              <a:rPr sz="1600" spc="-5" dirty="0">
                <a:latin typeface="Arial"/>
                <a:cs typeface="Arial"/>
              </a:rPr>
              <a:t>Homepage</a:t>
            </a:r>
            <a:endParaRPr sz="1600">
              <a:latin typeface="Arial"/>
              <a:cs typeface="Arial"/>
            </a:endParaRPr>
          </a:p>
        </p:txBody>
      </p:sp>
      <p:sp>
        <p:nvSpPr>
          <p:cNvPr id="4" name="object 4"/>
          <p:cNvSpPr/>
          <p:nvPr/>
        </p:nvSpPr>
        <p:spPr>
          <a:xfrm>
            <a:off x="2388107"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5" name="object 5"/>
          <p:cNvSpPr/>
          <p:nvPr/>
        </p:nvSpPr>
        <p:spPr>
          <a:xfrm>
            <a:off x="3528059" y="1143000"/>
            <a:ext cx="979805" cy="715010"/>
          </a:xfrm>
          <a:custGeom>
            <a:avLst/>
            <a:gdLst/>
            <a:ahLst/>
            <a:cxnLst/>
            <a:rect l="l" t="t" r="r" b="b"/>
            <a:pathLst>
              <a:path w="979804" h="715010">
                <a:moveTo>
                  <a:pt x="0" y="714501"/>
                </a:moveTo>
                <a:lnTo>
                  <a:pt x="979424" y="714501"/>
                </a:lnTo>
                <a:lnTo>
                  <a:pt x="979424" y="0"/>
                </a:lnTo>
                <a:lnTo>
                  <a:pt x="0" y="0"/>
                </a:lnTo>
                <a:lnTo>
                  <a:pt x="0" y="714501"/>
                </a:lnTo>
                <a:close/>
              </a:path>
            </a:pathLst>
          </a:custGeom>
          <a:ln w="12192">
            <a:solidFill>
              <a:srgbClr val="000000"/>
            </a:solidFill>
          </a:ln>
        </p:spPr>
        <p:txBody>
          <a:bodyPr wrap="square" lIns="0" tIns="0" rIns="0" bIns="0" rtlCol="0"/>
          <a:lstStyle/>
          <a:p>
            <a:endParaRPr/>
          </a:p>
        </p:txBody>
      </p:sp>
      <p:sp>
        <p:nvSpPr>
          <p:cNvPr id="6" name="object 6"/>
          <p:cNvSpPr txBox="1"/>
          <p:nvPr/>
        </p:nvSpPr>
        <p:spPr>
          <a:xfrm>
            <a:off x="2558542" y="1182115"/>
            <a:ext cx="646430" cy="624205"/>
          </a:xfrm>
          <a:prstGeom prst="rect">
            <a:avLst/>
          </a:prstGeom>
        </p:spPr>
        <p:txBody>
          <a:bodyPr vert="horz" wrap="square" lIns="0" tIns="0" rIns="0" bIns="0" rtlCol="0">
            <a:spAutoFit/>
          </a:bodyPr>
          <a:lstStyle/>
          <a:p>
            <a:pPr marL="12700" marR="5080" indent="-6350" algn="ctr">
              <a:lnSpc>
                <a:spcPct val="100000"/>
              </a:lnSpc>
            </a:pPr>
            <a:r>
              <a:rPr sz="1000" b="1" i="1" spc="-5" dirty="0">
                <a:solidFill>
                  <a:srgbClr val="091D5D"/>
                </a:solidFill>
                <a:latin typeface="Arial"/>
                <a:cs typeface="Arial"/>
              </a:rPr>
              <a:t>Step 1  </a:t>
            </a:r>
            <a:r>
              <a:rPr sz="1000" spc="-20" dirty="0">
                <a:solidFill>
                  <a:srgbClr val="002776"/>
                </a:solidFill>
                <a:latin typeface="Arial"/>
                <a:cs typeface="Arial"/>
              </a:rPr>
              <a:t>Navigate</a:t>
            </a:r>
            <a:r>
              <a:rPr sz="1000" spc="-114" dirty="0">
                <a:solidFill>
                  <a:srgbClr val="002776"/>
                </a:solidFill>
                <a:latin typeface="Arial"/>
                <a:cs typeface="Arial"/>
              </a:rPr>
              <a:t> </a:t>
            </a:r>
            <a:r>
              <a:rPr sz="1000" spc="-5" dirty="0">
                <a:solidFill>
                  <a:srgbClr val="002776"/>
                </a:solidFill>
                <a:latin typeface="Arial"/>
                <a:cs typeface="Arial"/>
              </a:rPr>
              <a:t>to  </a:t>
            </a:r>
            <a:r>
              <a:rPr sz="1000" spc="-20" dirty="0">
                <a:solidFill>
                  <a:srgbClr val="002776"/>
                </a:solidFill>
                <a:latin typeface="Arial"/>
                <a:cs typeface="Arial"/>
              </a:rPr>
              <a:t>Virtual  Gateway</a:t>
            </a:r>
            <a:endParaRPr sz="1000">
              <a:latin typeface="Arial"/>
              <a:cs typeface="Arial"/>
            </a:endParaRPr>
          </a:p>
        </p:txBody>
      </p:sp>
      <p:sp>
        <p:nvSpPr>
          <p:cNvPr id="7" name="object 7"/>
          <p:cNvSpPr txBox="1"/>
          <p:nvPr/>
        </p:nvSpPr>
        <p:spPr>
          <a:xfrm>
            <a:off x="3695827" y="1182370"/>
            <a:ext cx="652145" cy="548005"/>
          </a:xfrm>
          <a:prstGeom prst="rect">
            <a:avLst/>
          </a:prstGeom>
        </p:spPr>
        <p:txBody>
          <a:bodyPr vert="horz" wrap="square" lIns="0" tIns="0" rIns="0" bIns="0" rtlCol="0">
            <a:spAutoFit/>
          </a:bodyPr>
          <a:lstStyle/>
          <a:p>
            <a:pPr algn="ctr">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2</a:t>
            </a:r>
            <a:endParaRPr sz="1000">
              <a:latin typeface="Arial"/>
              <a:cs typeface="Arial"/>
            </a:endParaRPr>
          </a:p>
          <a:p>
            <a:pPr marL="12700" marR="5080" indent="2540" algn="ctr">
              <a:lnSpc>
                <a:spcPct val="100000"/>
              </a:lnSpc>
              <a:spcBef>
                <a:spcPts val="600"/>
              </a:spcBef>
            </a:pPr>
            <a:r>
              <a:rPr sz="1000" spc="-15" dirty="0">
                <a:solidFill>
                  <a:srgbClr val="002776"/>
                </a:solidFill>
                <a:latin typeface="Arial"/>
                <a:cs typeface="Arial"/>
              </a:rPr>
              <a:t>Enter</a:t>
            </a:r>
            <a:r>
              <a:rPr sz="1000" spc="-140" dirty="0">
                <a:solidFill>
                  <a:srgbClr val="002776"/>
                </a:solidFill>
                <a:latin typeface="Arial"/>
                <a:cs typeface="Arial"/>
              </a:rPr>
              <a:t> </a:t>
            </a:r>
            <a:r>
              <a:rPr sz="1000" spc="-20" dirty="0">
                <a:solidFill>
                  <a:srgbClr val="002776"/>
                </a:solidFill>
                <a:latin typeface="Arial"/>
                <a:cs typeface="Arial"/>
              </a:rPr>
              <a:t>Login </a:t>
            </a:r>
            <a:r>
              <a:rPr sz="1000" spc="-5" dirty="0">
                <a:solidFill>
                  <a:srgbClr val="002776"/>
                </a:solidFill>
                <a:latin typeface="Arial"/>
                <a:cs typeface="Arial"/>
              </a:rPr>
              <a:t> Cr</a:t>
            </a:r>
            <a:r>
              <a:rPr sz="1000" spc="-20" dirty="0">
                <a:solidFill>
                  <a:srgbClr val="002776"/>
                </a:solidFill>
                <a:latin typeface="Arial"/>
                <a:cs typeface="Arial"/>
              </a:rPr>
              <a:t>edent</a:t>
            </a:r>
            <a:r>
              <a:rPr sz="1000" spc="-25" dirty="0">
                <a:solidFill>
                  <a:srgbClr val="002776"/>
                </a:solidFill>
                <a:latin typeface="Arial"/>
                <a:cs typeface="Arial"/>
              </a:rPr>
              <a:t>i</a:t>
            </a:r>
            <a:r>
              <a:rPr sz="1000" spc="-20" dirty="0">
                <a:solidFill>
                  <a:srgbClr val="002776"/>
                </a:solidFill>
                <a:latin typeface="Arial"/>
                <a:cs typeface="Arial"/>
              </a:rPr>
              <a:t>a</a:t>
            </a:r>
            <a:r>
              <a:rPr sz="1000" spc="-25" dirty="0">
                <a:solidFill>
                  <a:srgbClr val="002776"/>
                </a:solidFill>
                <a:latin typeface="Arial"/>
                <a:cs typeface="Arial"/>
              </a:rPr>
              <a:t>l</a:t>
            </a:r>
            <a:r>
              <a:rPr sz="1000" spc="-5" dirty="0">
                <a:solidFill>
                  <a:srgbClr val="002776"/>
                </a:solidFill>
                <a:latin typeface="Arial"/>
                <a:cs typeface="Arial"/>
              </a:rPr>
              <a:t>s</a:t>
            </a:r>
            <a:endParaRPr sz="1000">
              <a:latin typeface="Arial"/>
              <a:cs typeface="Arial"/>
            </a:endParaRPr>
          </a:p>
        </p:txBody>
      </p:sp>
      <p:sp>
        <p:nvSpPr>
          <p:cNvPr id="8" name="object 8"/>
          <p:cNvSpPr/>
          <p:nvPr/>
        </p:nvSpPr>
        <p:spPr>
          <a:xfrm>
            <a:off x="4663440" y="1143000"/>
            <a:ext cx="982980" cy="715010"/>
          </a:xfrm>
          <a:custGeom>
            <a:avLst/>
            <a:gdLst/>
            <a:ahLst/>
            <a:cxnLst/>
            <a:rect l="l" t="t" r="r" b="b"/>
            <a:pathLst>
              <a:path w="982979" h="715010">
                <a:moveTo>
                  <a:pt x="0" y="714501"/>
                </a:moveTo>
                <a:lnTo>
                  <a:pt x="982980" y="714501"/>
                </a:lnTo>
                <a:lnTo>
                  <a:pt x="982980" y="0"/>
                </a:lnTo>
                <a:lnTo>
                  <a:pt x="0" y="0"/>
                </a:lnTo>
                <a:lnTo>
                  <a:pt x="0" y="714501"/>
                </a:lnTo>
                <a:close/>
              </a:path>
            </a:pathLst>
          </a:custGeom>
          <a:ln w="12192">
            <a:solidFill>
              <a:srgbClr val="000000"/>
            </a:solidFill>
          </a:ln>
        </p:spPr>
        <p:txBody>
          <a:bodyPr wrap="square" lIns="0" tIns="0" rIns="0" bIns="0" rtlCol="0"/>
          <a:lstStyle/>
          <a:p>
            <a:endParaRPr/>
          </a:p>
        </p:txBody>
      </p:sp>
      <p:sp>
        <p:nvSpPr>
          <p:cNvPr id="9" name="object 9"/>
          <p:cNvSpPr txBox="1"/>
          <p:nvPr/>
        </p:nvSpPr>
        <p:spPr>
          <a:xfrm>
            <a:off x="4757420" y="1182370"/>
            <a:ext cx="780415" cy="395605"/>
          </a:xfrm>
          <a:prstGeom prst="rect">
            <a:avLst/>
          </a:prstGeom>
        </p:spPr>
        <p:txBody>
          <a:bodyPr vert="horz" wrap="square" lIns="0" tIns="0" rIns="0" bIns="0" rtlCol="0">
            <a:spAutoFit/>
          </a:bodyPr>
          <a:lstStyle/>
          <a:p>
            <a:pPr marL="210185">
              <a:lnSpc>
                <a:spcPct val="100000"/>
              </a:lnSpc>
            </a:pPr>
            <a:r>
              <a:rPr sz="1000" b="1" i="1" spc="-5" dirty="0">
                <a:solidFill>
                  <a:srgbClr val="091D5D"/>
                </a:solidFill>
                <a:latin typeface="Arial"/>
                <a:cs typeface="Arial"/>
              </a:rPr>
              <a:t>Step</a:t>
            </a:r>
            <a:r>
              <a:rPr sz="1000" b="1" i="1" spc="-215" dirty="0">
                <a:solidFill>
                  <a:srgbClr val="091D5D"/>
                </a:solidFill>
                <a:latin typeface="Arial"/>
                <a:cs typeface="Arial"/>
              </a:rPr>
              <a:t> </a:t>
            </a:r>
            <a:r>
              <a:rPr sz="1000" b="1" i="1" spc="-5" dirty="0">
                <a:solidFill>
                  <a:srgbClr val="091D5D"/>
                </a:solidFill>
                <a:latin typeface="Arial"/>
                <a:cs typeface="Arial"/>
              </a:rPr>
              <a:t>3</a:t>
            </a:r>
            <a:endParaRPr sz="1000">
              <a:latin typeface="Arial"/>
              <a:cs typeface="Arial"/>
            </a:endParaRPr>
          </a:p>
          <a:p>
            <a:pPr marL="12700">
              <a:lnSpc>
                <a:spcPct val="100000"/>
              </a:lnSpc>
              <a:spcBef>
                <a:spcPts val="600"/>
              </a:spcBef>
            </a:pPr>
            <a:r>
              <a:rPr sz="1000" spc="-20" dirty="0">
                <a:solidFill>
                  <a:srgbClr val="002776"/>
                </a:solidFill>
                <a:latin typeface="Arial"/>
                <a:cs typeface="Arial"/>
              </a:rPr>
              <a:t>Select</a:t>
            </a:r>
            <a:r>
              <a:rPr sz="1000" spc="-140" dirty="0">
                <a:solidFill>
                  <a:srgbClr val="002776"/>
                </a:solidFill>
                <a:latin typeface="Arial"/>
                <a:cs typeface="Arial"/>
              </a:rPr>
              <a:t> </a:t>
            </a:r>
            <a:r>
              <a:rPr sz="1000" spc="-5" dirty="0">
                <a:solidFill>
                  <a:srgbClr val="002776"/>
                </a:solidFill>
                <a:latin typeface="Arial"/>
                <a:cs typeface="Arial"/>
              </a:rPr>
              <a:t>HCSIS</a:t>
            </a:r>
            <a:endParaRPr sz="1000">
              <a:latin typeface="Arial"/>
              <a:cs typeface="Arial"/>
            </a:endParaRPr>
          </a:p>
        </p:txBody>
      </p:sp>
      <p:sp>
        <p:nvSpPr>
          <p:cNvPr id="10" name="object 10"/>
          <p:cNvSpPr/>
          <p:nvPr/>
        </p:nvSpPr>
        <p:spPr>
          <a:xfrm>
            <a:off x="4511040"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1" name="object 11"/>
          <p:cNvSpPr/>
          <p:nvPr/>
        </p:nvSpPr>
        <p:spPr>
          <a:xfrm>
            <a:off x="4590288"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12" name="object 12"/>
          <p:cNvSpPr/>
          <p:nvPr/>
        </p:nvSpPr>
        <p:spPr>
          <a:xfrm>
            <a:off x="3369564"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3" name="object 13"/>
          <p:cNvSpPr/>
          <p:nvPr/>
        </p:nvSpPr>
        <p:spPr>
          <a:xfrm>
            <a:off x="3448811"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14" name="object 14"/>
          <p:cNvSpPr txBox="1"/>
          <p:nvPr/>
        </p:nvSpPr>
        <p:spPr>
          <a:xfrm>
            <a:off x="5771388" y="1143000"/>
            <a:ext cx="982980" cy="715010"/>
          </a:xfrm>
          <a:prstGeom prst="rect">
            <a:avLst/>
          </a:prstGeom>
          <a:solidFill>
            <a:srgbClr val="C5D9F0"/>
          </a:solidFill>
          <a:ln w="12192">
            <a:solidFill>
              <a:srgbClr val="000000"/>
            </a:solidFill>
          </a:ln>
        </p:spPr>
        <p:txBody>
          <a:bodyPr vert="horz" wrap="square" lIns="0" tIns="14604" rIns="0" bIns="0" rtlCol="0">
            <a:spAutoFit/>
          </a:bodyPr>
          <a:lstStyle/>
          <a:p>
            <a:pPr marL="131445" marR="141605" indent="160020">
              <a:lnSpc>
                <a:spcPct val="102099"/>
              </a:lnSpc>
              <a:spcBef>
                <a:spcPts val="114"/>
              </a:spcBef>
            </a:pPr>
            <a:r>
              <a:rPr sz="1000" b="1" i="1" spc="-5" dirty="0">
                <a:solidFill>
                  <a:srgbClr val="091D5D"/>
                </a:solidFill>
                <a:latin typeface="Arial"/>
                <a:cs typeface="Arial"/>
              </a:rPr>
              <a:t>Step 4  </a:t>
            </a:r>
            <a:r>
              <a:rPr sz="1000" spc="-20" dirty="0">
                <a:solidFill>
                  <a:srgbClr val="002776"/>
                </a:solidFill>
                <a:latin typeface="Arial"/>
                <a:cs typeface="Arial"/>
              </a:rPr>
              <a:t>View </a:t>
            </a:r>
            <a:r>
              <a:rPr sz="1000" spc="-5" dirty="0">
                <a:solidFill>
                  <a:srgbClr val="002776"/>
                </a:solidFill>
                <a:latin typeface="Arial"/>
                <a:cs typeface="Arial"/>
              </a:rPr>
              <a:t>HCSIS  </a:t>
            </a:r>
            <a:r>
              <a:rPr sz="1000" dirty="0">
                <a:solidFill>
                  <a:srgbClr val="002776"/>
                </a:solidFill>
                <a:latin typeface="Arial"/>
                <a:cs typeface="Arial"/>
              </a:rPr>
              <a:t>Home</a:t>
            </a:r>
            <a:r>
              <a:rPr sz="1000" spc="-220" dirty="0">
                <a:solidFill>
                  <a:srgbClr val="002776"/>
                </a:solidFill>
                <a:latin typeface="Arial"/>
                <a:cs typeface="Arial"/>
              </a:rPr>
              <a:t> </a:t>
            </a:r>
            <a:r>
              <a:rPr sz="1000" spc="-15" dirty="0">
                <a:solidFill>
                  <a:srgbClr val="002776"/>
                </a:solidFill>
                <a:latin typeface="Arial"/>
                <a:cs typeface="Arial"/>
              </a:rPr>
              <a:t>Page</a:t>
            </a:r>
            <a:endParaRPr sz="1000">
              <a:latin typeface="Arial"/>
              <a:cs typeface="Arial"/>
            </a:endParaRPr>
          </a:p>
        </p:txBody>
      </p:sp>
      <p:sp>
        <p:nvSpPr>
          <p:cNvPr id="15" name="object 15"/>
          <p:cNvSpPr/>
          <p:nvPr/>
        </p:nvSpPr>
        <p:spPr>
          <a:xfrm>
            <a:off x="5618988" y="1496567"/>
            <a:ext cx="91440" cy="0"/>
          </a:xfrm>
          <a:custGeom>
            <a:avLst/>
            <a:gdLst/>
            <a:ahLst/>
            <a:cxnLst/>
            <a:rect l="l" t="t" r="r" b="b"/>
            <a:pathLst>
              <a:path w="91439">
                <a:moveTo>
                  <a:pt x="0" y="0"/>
                </a:moveTo>
                <a:lnTo>
                  <a:pt x="91439" y="0"/>
                </a:lnTo>
              </a:path>
            </a:pathLst>
          </a:custGeom>
          <a:ln w="12192">
            <a:solidFill>
              <a:srgbClr val="091D5D"/>
            </a:solidFill>
          </a:ln>
        </p:spPr>
        <p:txBody>
          <a:bodyPr wrap="square" lIns="0" tIns="0" rIns="0" bIns="0" rtlCol="0"/>
          <a:lstStyle/>
          <a:p>
            <a:endParaRPr/>
          </a:p>
        </p:txBody>
      </p:sp>
      <p:sp>
        <p:nvSpPr>
          <p:cNvPr id="16" name="object 16"/>
          <p:cNvSpPr/>
          <p:nvPr/>
        </p:nvSpPr>
        <p:spPr>
          <a:xfrm>
            <a:off x="5698235" y="1458467"/>
            <a:ext cx="76200" cy="76200"/>
          </a:xfrm>
          <a:custGeom>
            <a:avLst/>
            <a:gdLst/>
            <a:ahLst/>
            <a:cxnLst/>
            <a:rect l="l" t="t" r="r" b="b"/>
            <a:pathLst>
              <a:path w="76200" h="76200">
                <a:moveTo>
                  <a:pt x="0" y="0"/>
                </a:moveTo>
                <a:lnTo>
                  <a:pt x="0" y="76200"/>
                </a:lnTo>
                <a:lnTo>
                  <a:pt x="76200" y="38100"/>
                </a:lnTo>
                <a:lnTo>
                  <a:pt x="0" y="0"/>
                </a:lnTo>
                <a:close/>
              </a:path>
            </a:pathLst>
          </a:custGeom>
          <a:solidFill>
            <a:srgbClr val="091D5D"/>
          </a:solidFill>
        </p:spPr>
        <p:txBody>
          <a:bodyPr wrap="square" lIns="0" tIns="0" rIns="0" bIns="0" rtlCol="0"/>
          <a:lstStyle/>
          <a:p>
            <a:endParaRPr/>
          </a:p>
        </p:txBody>
      </p:sp>
      <p:sp>
        <p:nvSpPr>
          <p:cNvPr id="17" name="object 17"/>
          <p:cNvSpPr/>
          <p:nvPr/>
        </p:nvSpPr>
        <p:spPr>
          <a:xfrm>
            <a:off x="207263" y="2467355"/>
            <a:ext cx="8791956" cy="3918204"/>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8</a:t>
            </a:fld>
            <a:endParaRPr sz="800">
              <a:latin typeface="MS PGothic"/>
              <a:cs typeface="MS 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5458" y="322834"/>
            <a:ext cx="4057142" cy="369332"/>
          </a:xfrm>
          <a:prstGeom prst="rect">
            <a:avLst/>
          </a:prstGeom>
        </p:spPr>
        <p:txBody>
          <a:bodyPr vert="horz" wrap="square" lIns="0" tIns="0" rIns="0" bIns="0" rtlCol="0">
            <a:spAutoFit/>
          </a:bodyPr>
          <a:lstStyle/>
          <a:p>
            <a:pPr marL="12700">
              <a:lnSpc>
                <a:spcPct val="100000"/>
              </a:lnSpc>
            </a:pPr>
            <a:r>
              <a:rPr spc="-5" dirty="0"/>
              <a:t>HCSIS</a:t>
            </a:r>
            <a:r>
              <a:rPr spc="-145" dirty="0"/>
              <a:t> </a:t>
            </a:r>
            <a:r>
              <a:rPr spc="-5" dirty="0"/>
              <a:t>Navigation</a:t>
            </a:r>
            <a:r>
              <a:rPr lang="en-US" spc="-5" dirty="0"/>
              <a:t> to Alerts </a:t>
            </a:r>
            <a:endParaRPr spc="-5" dirty="0"/>
          </a:p>
        </p:txBody>
      </p:sp>
      <p:sp>
        <p:nvSpPr>
          <p:cNvPr id="3" name="object 3"/>
          <p:cNvSpPr txBox="1"/>
          <p:nvPr/>
        </p:nvSpPr>
        <p:spPr>
          <a:xfrm>
            <a:off x="381000" y="1447243"/>
            <a:ext cx="8153400" cy="830997"/>
          </a:xfrm>
          <a:prstGeom prst="rect">
            <a:avLst/>
          </a:prstGeom>
        </p:spPr>
        <p:txBody>
          <a:bodyPr vert="horz" wrap="square" lIns="0" tIns="0" rIns="0" bIns="0" rtlCol="0">
            <a:spAutoFit/>
          </a:bodyPr>
          <a:lstStyle/>
          <a:p>
            <a:pPr marL="12700">
              <a:lnSpc>
                <a:spcPct val="100000"/>
              </a:lnSpc>
            </a:pPr>
            <a:r>
              <a:rPr lang="en-US" spc="-5" dirty="0">
                <a:latin typeface="Arial"/>
                <a:cs typeface="Arial"/>
              </a:rPr>
              <a:t>Both Supports Brokers and Clinical Managers receive alerts throughout the Incident Management process in HCSIS.  The alerts are not available through email, so communication via phone or email is still important.</a:t>
            </a:r>
            <a:endParaRPr dirty="0">
              <a:latin typeface="Arial"/>
              <a:cs typeface="Arial"/>
            </a:endParaRPr>
          </a:p>
        </p:txBody>
      </p:sp>
      <p:sp>
        <p:nvSpPr>
          <p:cNvPr id="18" name="object 18"/>
          <p:cNvSpPr txBox="1"/>
          <p:nvPr/>
        </p:nvSpPr>
        <p:spPr>
          <a:xfrm>
            <a:off x="8695817" y="6626486"/>
            <a:ext cx="102235" cy="127635"/>
          </a:xfrm>
          <a:prstGeom prst="rect">
            <a:avLst/>
          </a:prstGeom>
        </p:spPr>
        <p:txBody>
          <a:bodyPr vert="horz" wrap="square" lIns="0" tIns="0" rIns="0" bIns="0" rtlCol="0">
            <a:spAutoFit/>
          </a:bodyPr>
          <a:lstStyle/>
          <a:p>
            <a:pPr marL="25400">
              <a:lnSpc>
                <a:spcPts val="950"/>
              </a:lnSpc>
            </a:pPr>
            <a:fld id="{81D60167-4931-47E6-BA6A-407CBD079E47}" type="slidenum">
              <a:rPr sz="800" dirty="0">
                <a:solidFill>
                  <a:srgbClr val="091D5D"/>
                </a:solidFill>
                <a:latin typeface="MS PGothic"/>
                <a:cs typeface="MS PGothic"/>
              </a:rPr>
              <a:t>9</a:t>
            </a:fld>
            <a:endParaRPr sz="800">
              <a:latin typeface="MS PGothic"/>
              <a:cs typeface="MS PGothic"/>
            </a:endParaRPr>
          </a:p>
        </p:txBody>
      </p:sp>
      <p:pic>
        <p:nvPicPr>
          <p:cNvPr id="20" name="Picture 19">
            <a:extLst>
              <a:ext uri="{FF2B5EF4-FFF2-40B4-BE49-F238E27FC236}">
                <a16:creationId xmlns:a16="http://schemas.microsoft.com/office/drawing/2014/main" id="{0E146B62-4070-4994-A885-1D1A7D184060}"/>
              </a:ext>
            </a:extLst>
          </p:cNvPr>
          <p:cNvPicPr>
            <a:picLocks noChangeAspect="1"/>
          </p:cNvPicPr>
          <p:nvPr/>
        </p:nvPicPr>
        <p:blipFill>
          <a:blip r:embed="rId2"/>
          <a:stretch>
            <a:fillRect/>
          </a:stretch>
        </p:blipFill>
        <p:spPr>
          <a:xfrm>
            <a:off x="289159" y="2572155"/>
            <a:ext cx="8565682" cy="3539575"/>
          </a:xfrm>
          <a:prstGeom prst="rect">
            <a:avLst/>
          </a:prstGeom>
        </p:spPr>
      </p:pic>
      <p:sp>
        <p:nvSpPr>
          <p:cNvPr id="21" name="object 6">
            <a:extLst>
              <a:ext uri="{FF2B5EF4-FFF2-40B4-BE49-F238E27FC236}">
                <a16:creationId xmlns:a16="http://schemas.microsoft.com/office/drawing/2014/main" id="{358DAC26-C3AE-4714-8D2A-5800BCA02BFB}"/>
              </a:ext>
            </a:extLst>
          </p:cNvPr>
          <p:cNvSpPr/>
          <p:nvPr/>
        </p:nvSpPr>
        <p:spPr>
          <a:xfrm>
            <a:off x="252343" y="4598375"/>
            <a:ext cx="8602498" cy="998600"/>
          </a:xfrm>
          <a:custGeom>
            <a:avLst/>
            <a:gdLst/>
            <a:ahLst/>
            <a:cxnLst/>
            <a:rect l="l" t="t" r="r" b="b"/>
            <a:pathLst>
              <a:path w="6086475" h="514985">
                <a:moveTo>
                  <a:pt x="0" y="514985"/>
                </a:moveTo>
                <a:lnTo>
                  <a:pt x="6086348" y="514985"/>
                </a:lnTo>
                <a:lnTo>
                  <a:pt x="6086348" y="0"/>
                </a:lnTo>
                <a:lnTo>
                  <a:pt x="0" y="0"/>
                </a:lnTo>
                <a:lnTo>
                  <a:pt x="0" y="514985"/>
                </a:lnTo>
                <a:close/>
              </a:path>
            </a:pathLst>
          </a:custGeom>
          <a:ln w="38100">
            <a:solidFill>
              <a:srgbClr val="00AFEF"/>
            </a:solidFill>
          </a:ln>
        </p:spPr>
        <p:txBody>
          <a:bodyPr wrap="square" lIns="0" tIns="0" rIns="0" bIns="0" rtlCol="0"/>
          <a:lstStyle/>
          <a:p>
            <a:endParaRPr dirty="0"/>
          </a:p>
        </p:txBody>
      </p:sp>
    </p:spTree>
    <p:extLst>
      <p:ext uri="{BB962C8B-B14F-4D97-AF65-F5344CB8AC3E}">
        <p14:creationId xmlns:p14="http://schemas.microsoft.com/office/powerpoint/2010/main" val="2018184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0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93B051DDFA64F9A3E5141C1B90A9F" ma:contentTypeVersion="" ma:contentTypeDescription="Create a new document." ma:contentTypeScope="" ma:versionID="ea05bbe4d8676e907246e77af30c12d4">
  <xsd:schema xmlns:xsd="http://www.w3.org/2001/XMLSchema" xmlns:xs="http://www.w3.org/2001/XMLSchema" xmlns:p="http://schemas.microsoft.com/office/2006/metadata/properties" xmlns:ns2="bd5f0c34-7b00-4af9-873f-79bdebbfc2e2" targetNamespace="http://schemas.microsoft.com/office/2006/metadata/properties" ma:root="true" ma:fieldsID="8fecf6f0c76c8f3c185eeac226118442" ns2:_="">
    <xsd:import namespace="bd5f0c34-7b00-4af9-873f-79bdebbfc2e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f0c34-7b00-4af9-873f-79bdebbfc2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8BEFDF-820B-48FD-9782-FD0A78E5C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f0c34-7b00-4af9-873f-79bdebbfc2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68F024-C220-4EAF-92C8-51C4827CFC88}">
  <ds:schemaRefs>
    <ds:schemaRef ds:uri="http://schemas.microsoft.com/sharepoint/v3/contenttype/forms"/>
  </ds:schemaRefs>
</ds:datastoreItem>
</file>

<file path=customXml/itemProps3.xml><?xml version="1.0" encoding="utf-8"?>
<ds:datastoreItem xmlns:ds="http://schemas.openxmlformats.org/officeDocument/2006/customXml" ds:itemID="{FD796F93-F546-41CF-964E-3891E930887B}">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bd5f0c34-7b00-4af9-873f-79bdebbfc2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4801</TotalTime>
  <Words>5597</Words>
  <Application>Microsoft Office PowerPoint</Application>
  <PresentationFormat>On-screen Show (4:3)</PresentationFormat>
  <Paragraphs>742</Paragraphs>
  <Slides>72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MS PGothic</vt:lpstr>
      <vt:lpstr>Arial</vt:lpstr>
      <vt:lpstr>Calibri</vt:lpstr>
      <vt:lpstr>Courier New</vt:lpstr>
      <vt:lpstr>Times New Roman</vt:lpstr>
      <vt:lpstr>Verdana</vt:lpstr>
      <vt:lpstr>Wingdings</vt:lpstr>
      <vt:lpstr>Office Theme</vt:lpstr>
      <vt:lpstr>Department of Developmental Services  Massachusetts  </vt:lpstr>
      <vt:lpstr>Objective and Agenda</vt:lpstr>
      <vt:lpstr>PowerPoint Presentation</vt:lpstr>
      <vt:lpstr>Virtual Gateway</vt:lpstr>
      <vt:lpstr>HCSIS Navigation</vt:lpstr>
      <vt:lpstr>HCSIS Navigation</vt:lpstr>
      <vt:lpstr>HCSIS Navigation</vt:lpstr>
      <vt:lpstr>HCSIS Navigation</vt:lpstr>
      <vt:lpstr>HCSIS Navigation to Alerts </vt:lpstr>
      <vt:lpstr>PowerPoint Presentation</vt:lpstr>
      <vt:lpstr>From Incident Reporting to Incident Management</vt:lpstr>
      <vt:lpstr>Benefits of Incident Management Tool</vt:lpstr>
      <vt:lpstr>PowerPoint Presentation</vt:lpstr>
      <vt:lpstr>Incident Management Responsibilities</vt:lpstr>
      <vt:lpstr>PowerPoint Presentation</vt:lpstr>
      <vt:lpstr>Incident Reporting Timeline</vt:lpstr>
      <vt:lpstr>Key Incident Management Terms</vt:lpstr>
      <vt:lpstr>PowerPoint Presentation</vt:lpstr>
      <vt:lpstr>Incident Report Components</vt:lpstr>
      <vt:lpstr>Details Required in Initial Incident Report</vt:lpstr>
      <vt:lpstr>Final Report and Follow Up Action Steps</vt:lpstr>
      <vt:lpstr>Incident Report Creation</vt:lpstr>
      <vt:lpstr>Incident Report Creation</vt:lpstr>
      <vt:lpstr>Incident Report Creation</vt:lpstr>
      <vt:lpstr>Incident Report Creation</vt:lpstr>
      <vt:lpstr>PowerPoint Presentation</vt:lpstr>
      <vt:lpstr>Why Use Incident Categories?</vt:lpstr>
      <vt:lpstr>Tips for Choosing a Category</vt:lpstr>
      <vt:lpstr>Tips for Choosing a Category (Cont.)</vt:lpstr>
      <vt:lpstr>Individual Incident Categories</vt:lpstr>
      <vt:lpstr>Individual Incident: Unexpected/ Suspicious Death</vt:lpstr>
      <vt:lpstr>Individual Incident: Unexpected Hospital Visit (1/2)</vt:lpstr>
      <vt:lpstr>Individual Incident: Unexpected Hospital Visit (2/2)</vt:lpstr>
      <vt:lpstr>Individual Incident: Medical or Psychiatric  Intervention Not Requiring a Hospital Visit</vt:lpstr>
      <vt:lpstr>Individual Incident: Inappropriate Sexual Behavior</vt:lpstr>
      <vt:lpstr>Individual Incident: Significant Behavioral Incident</vt:lpstr>
      <vt:lpstr>Individual Incident: Missing Person</vt:lpstr>
      <vt:lpstr>Individual Incident: Fire</vt:lpstr>
      <vt:lpstr>Individual Incident: Suspected Mistreatment</vt:lpstr>
      <vt:lpstr>Individual Incident: Other</vt:lpstr>
      <vt:lpstr>Use of “Other”</vt:lpstr>
      <vt:lpstr>PowerPoint Presentation</vt:lpstr>
      <vt:lpstr>Unwitnessed Events</vt:lpstr>
      <vt:lpstr>Notification Requirements</vt:lpstr>
      <vt:lpstr>Common Reasons for an Incident Report</vt:lpstr>
      <vt:lpstr>PowerPoint Presentation</vt:lpstr>
      <vt:lpstr>PowerPoint Presentation</vt:lpstr>
      <vt:lpstr>Incident Reporting Timeline</vt:lpstr>
      <vt:lpstr>Switchboard for Area Office Management Review Creation   </vt:lpstr>
      <vt:lpstr>Changing Incident Category</vt:lpstr>
      <vt:lpstr>Critical Incidents</vt:lpstr>
      <vt:lpstr>Inadequate Actions Steps</vt:lpstr>
      <vt:lpstr>Key Points for Area Office Management Review</vt:lpstr>
      <vt:lpstr>PowerPoint Presentation</vt:lpstr>
      <vt:lpstr>Incident Management Workflow – DDS Follow-Up Action Steps   </vt:lpstr>
      <vt:lpstr>DDS Follow-Up Actions Steps Document – Switchboard</vt:lpstr>
      <vt:lpstr>Incident Report Follow-Up Action Steps</vt:lpstr>
      <vt:lpstr>DDS Follow-Up Action Steps Document</vt:lpstr>
      <vt:lpstr>DDS Follow-Up Action Steps Document</vt:lpstr>
      <vt:lpstr>DDS Follow-Up Action Steps Document – DDS Created Steps</vt:lpstr>
      <vt:lpstr>DDS Follow-Up Action Steps Document – DDS Created Steps</vt:lpstr>
      <vt:lpstr>DDS Follow-Up Action Steps Document Finalized</vt:lpstr>
      <vt:lpstr>Guidance Summary</vt:lpstr>
      <vt:lpstr>PowerPoint Presentation</vt:lpstr>
      <vt:lpstr>PowerPoint Presentation</vt:lpstr>
      <vt:lpstr>State Agency Review Process Mgt. Screen</vt:lpstr>
      <vt:lpstr>IM Management Reports Screen</vt:lpstr>
      <vt:lpstr>IM Management Reports Screen</vt:lpstr>
      <vt:lpstr>PowerPoint Presentation</vt:lpstr>
      <vt:lpstr>PowerPoint Presentation</vt:lpstr>
      <vt:lpstr>Incident Categories Reference Document</vt:lpstr>
      <vt:lpstr>Additional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Boltik, Ana</dc:creator>
  <cp:lastModifiedBy>Polsinelli, Robert (DDS)</cp:lastModifiedBy>
  <cp:revision>62</cp:revision>
  <dcterms:created xsi:type="dcterms:W3CDTF">2018-07-03T14:35:22Z</dcterms:created>
  <dcterms:modified xsi:type="dcterms:W3CDTF">2021-06-17T17:27:04Z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2018-06-14T00:00:00Z</vt:filetime>
  </property>
  <property fmtid="{D5CDD505-2E9C-101B-9397-08002B2CF9AE}" pid="3" name="Creator">
    <vt:lpwstr>Microsoft® PowerPoint® 2016</vt:lpwstr>
  </property>
  <property fmtid="{D5CDD505-2E9C-101B-9397-08002B2CF9AE}" pid="4" name="LastSaved">
    <vt:filetime>2018-07-03T00:00:00Z</vt:filetime>
  </property>
  <property fmtid="{D5CDD505-2E9C-101B-9397-08002B2CF9AE}" pid="5" name="ContentTypeId">
    <vt:lpwstr>0x010100CD393B051DDFA64F9A3E5141C1B90A9F</vt:lpwstr>
  </property>
</Properties>
</file>