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6"/>
  </p:notesMasterIdLst>
  <p:sldIdLst>
    <p:sldId id="256" r:id="rId2"/>
    <p:sldId id="276" r:id="rId3"/>
    <p:sldId id="277" r:id="rId4"/>
    <p:sldId id="301" r:id="rId5"/>
    <p:sldId id="282" r:id="rId6"/>
    <p:sldId id="283" r:id="rId7"/>
    <p:sldId id="288" r:id="rId8"/>
    <p:sldId id="293" r:id="rId9"/>
    <p:sldId id="295" r:id="rId10"/>
    <p:sldId id="294" r:id="rId11"/>
    <p:sldId id="296" r:id="rId12"/>
    <p:sldId id="312" r:id="rId13"/>
    <p:sldId id="300" r:id="rId14"/>
    <p:sldId id="280" r:id="rId15"/>
    <p:sldId id="306" r:id="rId16"/>
    <p:sldId id="281" r:id="rId17"/>
    <p:sldId id="310" r:id="rId18"/>
    <p:sldId id="311" r:id="rId19"/>
    <p:sldId id="313" r:id="rId20"/>
    <p:sldId id="305" r:id="rId21"/>
    <p:sldId id="307" r:id="rId22"/>
    <p:sldId id="314" r:id="rId23"/>
    <p:sldId id="315" r:id="rId24"/>
    <p:sldId id="30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Glone, Olivia (DDS)" initials="MO(" lastIdx="1" clrIdx="0">
    <p:extLst>
      <p:ext uri="{19B8F6BF-5375-455C-9EA6-DF929625EA0E}">
        <p15:presenceInfo xmlns:p15="http://schemas.microsoft.com/office/powerpoint/2012/main" userId="S::olivia.mcglone@mass.gov::3bff0a80-5851-4cd4-82f8-78545c57cce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45" autoAdjust="0"/>
    <p:restoredTop sz="51417" autoAdjust="0"/>
  </p:normalViewPr>
  <p:slideViewPr>
    <p:cSldViewPr snapToGrid="0">
      <p:cViewPr varScale="1">
        <p:scale>
          <a:sx n="34" d="100"/>
          <a:sy n="34" d="100"/>
        </p:scale>
        <p:origin x="1612" y="68"/>
      </p:cViewPr>
      <p:guideLst/>
    </p:cSldViewPr>
  </p:slideViewPr>
  <p:outlineViewPr>
    <p:cViewPr>
      <p:scale>
        <a:sx n="33" d="100"/>
        <a:sy n="33" d="100"/>
      </p:scale>
      <p:origin x="0" y="-705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47817E-9211-4DDE-BBE5-CDB14FBCFB9A}" type="doc">
      <dgm:prSet loTypeId="urn:microsoft.com/office/officeart/2005/8/layout/StepDownProcess" loCatId="process" qsTypeId="urn:microsoft.com/office/officeart/2005/8/quickstyle/simple1" qsCatId="simple" csTypeId="urn:microsoft.com/office/officeart/2005/8/colors/accent0_3" csCatId="mainScheme" phldr="1"/>
      <dgm:spPr/>
      <dgm:t>
        <a:bodyPr/>
        <a:lstStyle/>
        <a:p>
          <a:endParaRPr lang="en-US"/>
        </a:p>
      </dgm:t>
    </dgm:pt>
    <dgm:pt modelId="{2B1073F6-0694-4204-9E0F-309164BDCEA4}">
      <dgm:prSet phldrT="[Text]" custT="1"/>
      <dgm:spPr/>
      <dgm:t>
        <a:bodyPr/>
        <a:lstStyle/>
        <a:p>
          <a:r>
            <a:rPr lang="en-US" sz="2600" dirty="0"/>
            <a:t>Am I a Mandated Reporter?</a:t>
          </a:r>
        </a:p>
      </dgm:t>
    </dgm:pt>
    <dgm:pt modelId="{9A277A03-2516-4199-8CB7-65EA92B678DE}" type="parTrans" cxnId="{047D5203-B01C-4267-A273-08ECBAB008BD}">
      <dgm:prSet/>
      <dgm:spPr/>
      <dgm:t>
        <a:bodyPr/>
        <a:lstStyle/>
        <a:p>
          <a:endParaRPr lang="en-US"/>
        </a:p>
      </dgm:t>
    </dgm:pt>
    <dgm:pt modelId="{F07E4444-39BB-4402-99E9-F65A5F9CE6DF}" type="sibTrans" cxnId="{047D5203-B01C-4267-A273-08ECBAB008BD}">
      <dgm:prSet/>
      <dgm:spPr/>
      <dgm:t>
        <a:bodyPr/>
        <a:lstStyle/>
        <a:p>
          <a:endParaRPr lang="en-US"/>
        </a:p>
      </dgm:t>
    </dgm:pt>
    <dgm:pt modelId="{AF0EC247-5710-4BCA-B017-834ADC0ED4F4}">
      <dgm:prSet phldrT="[Text]" custT="1"/>
      <dgm:spPr/>
      <dgm:t>
        <a:bodyPr/>
        <a:lstStyle/>
        <a:p>
          <a:r>
            <a:rPr lang="en-US" sz="2600" dirty="0"/>
            <a:t>Recognizing Signs</a:t>
          </a:r>
        </a:p>
      </dgm:t>
    </dgm:pt>
    <dgm:pt modelId="{F04493C4-FCE6-4469-87A2-C2D59EAD9A68}" type="parTrans" cxnId="{BDE37485-1FCB-4E05-A8D2-75453366E527}">
      <dgm:prSet/>
      <dgm:spPr/>
      <dgm:t>
        <a:bodyPr/>
        <a:lstStyle/>
        <a:p>
          <a:endParaRPr lang="en-US"/>
        </a:p>
      </dgm:t>
    </dgm:pt>
    <dgm:pt modelId="{66880D6A-13BC-483E-963C-6FE49F69FA06}" type="sibTrans" cxnId="{BDE37485-1FCB-4E05-A8D2-75453366E527}">
      <dgm:prSet/>
      <dgm:spPr/>
      <dgm:t>
        <a:bodyPr/>
        <a:lstStyle/>
        <a:p>
          <a:endParaRPr lang="en-US"/>
        </a:p>
      </dgm:t>
    </dgm:pt>
    <dgm:pt modelId="{7A239BA2-E2A5-46D7-9CC9-A66DFF19E287}">
      <dgm:prSet phldrT="[Text]" custT="1"/>
      <dgm:spPr/>
      <dgm:t>
        <a:bodyPr/>
        <a:lstStyle/>
        <a:p>
          <a:r>
            <a:rPr lang="en-US" sz="2600" dirty="0"/>
            <a:t>Filing a 51A Report</a:t>
          </a:r>
        </a:p>
      </dgm:t>
    </dgm:pt>
    <dgm:pt modelId="{0B1A22ED-C3B0-475D-8C56-FD1D24658492}" type="parTrans" cxnId="{B6643D64-0411-4355-9021-EA794BB0C80D}">
      <dgm:prSet/>
      <dgm:spPr/>
      <dgm:t>
        <a:bodyPr/>
        <a:lstStyle/>
        <a:p>
          <a:endParaRPr lang="en-US"/>
        </a:p>
      </dgm:t>
    </dgm:pt>
    <dgm:pt modelId="{9A8B461F-74AD-4324-B263-06A9489E0163}" type="sibTrans" cxnId="{B6643D64-0411-4355-9021-EA794BB0C80D}">
      <dgm:prSet/>
      <dgm:spPr/>
      <dgm:t>
        <a:bodyPr/>
        <a:lstStyle/>
        <a:p>
          <a:endParaRPr lang="en-US"/>
        </a:p>
      </dgm:t>
    </dgm:pt>
    <dgm:pt modelId="{2F98BDC5-77A1-4D2B-A745-0F3FAEDDF60D}">
      <dgm:prSet phldrT="[Text]" custT="1"/>
      <dgm:spPr/>
      <dgm:t>
        <a:bodyPr/>
        <a:lstStyle/>
        <a:p>
          <a:r>
            <a:rPr lang="en-US" sz="2600" dirty="0"/>
            <a:t>After Report is Filed</a:t>
          </a:r>
        </a:p>
      </dgm:t>
    </dgm:pt>
    <dgm:pt modelId="{3B4AB83E-B876-4A7B-86E2-8365C6BA242B}" type="parTrans" cxnId="{ACDF13A9-04E1-43F2-972B-579B45972D46}">
      <dgm:prSet/>
      <dgm:spPr/>
      <dgm:t>
        <a:bodyPr/>
        <a:lstStyle/>
        <a:p>
          <a:endParaRPr lang="en-US"/>
        </a:p>
      </dgm:t>
    </dgm:pt>
    <dgm:pt modelId="{AA1FB0C4-AE99-43A9-AAEB-8F9D3118A447}" type="sibTrans" cxnId="{ACDF13A9-04E1-43F2-972B-579B45972D46}">
      <dgm:prSet/>
      <dgm:spPr/>
      <dgm:t>
        <a:bodyPr/>
        <a:lstStyle/>
        <a:p>
          <a:endParaRPr lang="en-US"/>
        </a:p>
      </dgm:t>
    </dgm:pt>
    <dgm:pt modelId="{78490374-A443-4949-A215-31C5E58BC15A}" type="pres">
      <dgm:prSet presAssocID="{D247817E-9211-4DDE-BBE5-CDB14FBCFB9A}" presName="rootnode" presStyleCnt="0">
        <dgm:presLayoutVars>
          <dgm:chMax/>
          <dgm:chPref/>
          <dgm:dir/>
          <dgm:animLvl val="lvl"/>
        </dgm:presLayoutVars>
      </dgm:prSet>
      <dgm:spPr/>
    </dgm:pt>
    <dgm:pt modelId="{42F0A185-E98C-443A-B8B8-02AD95B126F1}" type="pres">
      <dgm:prSet presAssocID="{2B1073F6-0694-4204-9E0F-309164BDCEA4}" presName="composite" presStyleCnt="0"/>
      <dgm:spPr/>
    </dgm:pt>
    <dgm:pt modelId="{6E4B9BAD-E5FB-483E-9824-11D53D11D57E}" type="pres">
      <dgm:prSet presAssocID="{2B1073F6-0694-4204-9E0F-309164BDCEA4}" presName="bentUpArrow1" presStyleLbl="alignImgPlace1" presStyleIdx="0" presStyleCnt="3" custLinFactX="-100000" custLinFactNeighborX="-100020" custLinFactNeighborY="-91615"/>
      <dgm:spPr/>
    </dgm:pt>
    <dgm:pt modelId="{3A1A23BA-C281-4BCA-BA8D-3E274F4D71E8}" type="pres">
      <dgm:prSet presAssocID="{2B1073F6-0694-4204-9E0F-309164BDCEA4}" presName="ParentText" presStyleLbl="node1" presStyleIdx="0" presStyleCnt="4" custScaleX="263445" custScaleY="223032" custLinFactY="-100000" custLinFactNeighborX="-51964" custLinFactNeighborY="-136872">
        <dgm:presLayoutVars>
          <dgm:chMax val="1"/>
          <dgm:chPref val="1"/>
          <dgm:bulletEnabled val="1"/>
        </dgm:presLayoutVars>
      </dgm:prSet>
      <dgm:spPr/>
    </dgm:pt>
    <dgm:pt modelId="{EE126C35-3E49-47C8-9F05-AF47212ACE01}" type="pres">
      <dgm:prSet presAssocID="{2B1073F6-0694-4204-9E0F-309164BDCEA4}" presName="ChildText" presStyleLbl="revTx" presStyleIdx="0" presStyleCnt="3" custScaleX="790354" custScaleY="343622" custLinFactX="316470" custLinFactY="-107421" custLinFactNeighborX="400000" custLinFactNeighborY="-200000">
        <dgm:presLayoutVars>
          <dgm:chMax val="0"/>
          <dgm:chPref val="0"/>
          <dgm:bulletEnabled val="1"/>
        </dgm:presLayoutVars>
      </dgm:prSet>
      <dgm:spPr/>
    </dgm:pt>
    <dgm:pt modelId="{82AD2EE8-B508-456E-A524-95C674AF3CBE}" type="pres">
      <dgm:prSet presAssocID="{F07E4444-39BB-4402-99E9-F65A5F9CE6DF}" presName="sibTrans" presStyleCnt="0"/>
      <dgm:spPr/>
    </dgm:pt>
    <dgm:pt modelId="{E6BCC805-4B49-4823-AFBD-BE7391567CD5}" type="pres">
      <dgm:prSet presAssocID="{AF0EC247-5710-4BCA-B017-834ADC0ED4F4}" presName="composite" presStyleCnt="0"/>
      <dgm:spPr/>
    </dgm:pt>
    <dgm:pt modelId="{41CE15B7-08BE-4326-AD36-0CF3957D6E23}" type="pres">
      <dgm:prSet presAssocID="{AF0EC247-5710-4BCA-B017-834ADC0ED4F4}" presName="bentUpArrow1" presStyleLbl="alignImgPlace1" presStyleIdx="1" presStyleCnt="3" custLinFactX="-214678" custLinFactNeighborX="-300000" custLinFactNeighborY="12227"/>
      <dgm:spPr/>
    </dgm:pt>
    <dgm:pt modelId="{795E25D0-4D1A-47A8-BAA4-B770AC4CE4B1}" type="pres">
      <dgm:prSet presAssocID="{AF0EC247-5710-4BCA-B017-834ADC0ED4F4}" presName="ParentText" presStyleLbl="node1" presStyleIdx="1" presStyleCnt="4" custScaleX="263445" custScaleY="223032" custLinFactX="-100000" custLinFactNeighborX="-162695" custLinFactNeighborY="-42470">
        <dgm:presLayoutVars>
          <dgm:chMax val="1"/>
          <dgm:chPref val="1"/>
          <dgm:bulletEnabled val="1"/>
        </dgm:presLayoutVars>
      </dgm:prSet>
      <dgm:spPr/>
    </dgm:pt>
    <dgm:pt modelId="{B92EF037-07CD-47E1-9E7F-90D85D2F28EE}" type="pres">
      <dgm:prSet presAssocID="{AF0EC247-5710-4BCA-B017-834ADC0ED4F4}" presName="ChildText" presStyleLbl="revTx" presStyleIdx="1" presStyleCnt="3" custScaleX="848706" custScaleY="129199" custLinFactNeighborX="89641" custLinFactNeighborY="-43085">
        <dgm:presLayoutVars>
          <dgm:chMax val="0"/>
          <dgm:chPref val="0"/>
          <dgm:bulletEnabled val="1"/>
        </dgm:presLayoutVars>
      </dgm:prSet>
      <dgm:spPr/>
    </dgm:pt>
    <dgm:pt modelId="{CAC40196-703B-48DD-A750-E52BF3CBB6EE}" type="pres">
      <dgm:prSet presAssocID="{66880D6A-13BC-483E-963C-6FE49F69FA06}" presName="sibTrans" presStyleCnt="0"/>
      <dgm:spPr/>
    </dgm:pt>
    <dgm:pt modelId="{9E3072DC-8EF0-4EBC-B209-88806AC0529B}" type="pres">
      <dgm:prSet presAssocID="{7A239BA2-E2A5-46D7-9CC9-A66DFF19E287}" presName="composite" presStyleCnt="0"/>
      <dgm:spPr/>
    </dgm:pt>
    <dgm:pt modelId="{8E1B5189-44B3-44BB-9510-42D82D7D96C5}" type="pres">
      <dgm:prSet presAssocID="{7A239BA2-E2A5-46D7-9CC9-A66DFF19E287}" presName="bentUpArrow1" presStyleLbl="alignImgPlace1" presStyleIdx="2" presStyleCnt="3" custLinFactX="-397924" custLinFactNeighborX="-400000" custLinFactNeighborY="88263"/>
      <dgm:spPr/>
    </dgm:pt>
    <dgm:pt modelId="{25C59E8B-B567-4471-82E4-E58954AED909}" type="pres">
      <dgm:prSet presAssocID="{7A239BA2-E2A5-46D7-9CC9-A66DFF19E287}" presName="ParentText" presStyleLbl="node1" presStyleIdx="2" presStyleCnt="4" custScaleX="263445" custScaleY="223032" custLinFactX="-200000" custLinFactNeighborX="-253765" custLinFactNeighborY="28408">
        <dgm:presLayoutVars>
          <dgm:chMax val="1"/>
          <dgm:chPref val="1"/>
          <dgm:bulletEnabled val="1"/>
        </dgm:presLayoutVars>
      </dgm:prSet>
      <dgm:spPr/>
    </dgm:pt>
    <dgm:pt modelId="{968B205E-D918-4AD6-A34D-3FBF846783F3}" type="pres">
      <dgm:prSet presAssocID="{7A239BA2-E2A5-46D7-9CC9-A66DFF19E287}" presName="ChildText" presStyleLbl="revTx" presStyleIdx="2" presStyleCnt="3" custScaleX="857204" custScaleY="127615" custLinFactX="-16633" custLinFactNeighborX="-100000" custLinFactNeighborY="71283">
        <dgm:presLayoutVars>
          <dgm:chMax val="0"/>
          <dgm:chPref val="0"/>
          <dgm:bulletEnabled val="1"/>
        </dgm:presLayoutVars>
      </dgm:prSet>
      <dgm:spPr/>
    </dgm:pt>
    <dgm:pt modelId="{F8B28BDE-090B-4115-99A0-B9C04546EC43}" type="pres">
      <dgm:prSet presAssocID="{9A8B461F-74AD-4324-B263-06A9489E0163}" presName="sibTrans" presStyleCnt="0"/>
      <dgm:spPr/>
    </dgm:pt>
    <dgm:pt modelId="{E07B4373-EB41-4BC0-9505-06EB897DA2D7}" type="pres">
      <dgm:prSet presAssocID="{2F98BDC5-77A1-4D2B-A745-0F3FAEDDF60D}" presName="composite" presStyleCnt="0"/>
      <dgm:spPr/>
    </dgm:pt>
    <dgm:pt modelId="{79D25090-D085-4665-BECB-210DA9519387}" type="pres">
      <dgm:prSet presAssocID="{2F98BDC5-77A1-4D2B-A745-0F3FAEDDF60D}" presName="ParentText" presStyleLbl="node1" presStyleIdx="3" presStyleCnt="4" custScaleX="253687" custScaleY="223032" custLinFactX="-247277" custLinFactY="15859" custLinFactNeighborX="-300000" custLinFactNeighborY="100000">
        <dgm:presLayoutVars>
          <dgm:chMax val="1"/>
          <dgm:chPref val="1"/>
          <dgm:bulletEnabled val="1"/>
        </dgm:presLayoutVars>
      </dgm:prSet>
      <dgm:spPr/>
    </dgm:pt>
  </dgm:ptLst>
  <dgm:cxnLst>
    <dgm:cxn modelId="{047D5203-B01C-4267-A273-08ECBAB008BD}" srcId="{D247817E-9211-4DDE-BBE5-CDB14FBCFB9A}" destId="{2B1073F6-0694-4204-9E0F-309164BDCEA4}" srcOrd="0" destOrd="0" parTransId="{9A277A03-2516-4199-8CB7-65EA92B678DE}" sibTransId="{F07E4444-39BB-4402-99E9-F65A5F9CE6DF}"/>
    <dgm:cxn modelId="{69210D16-052E-43CE-AF27-9F2EED810BB9}" type="presOf" srcId="{D247817E-9211-4DDE-BBE5-CDB14FBCFB9A}" destId="{78490374-A443-4949-A215-31C5E58BC15A}" srcOrd="0" destOrd="0" presId="urn:microsoft.com/office/officeart/2005/8/layout/StepDownProcess"/>
    <dgm:cxn modelId="{5330EE33-4947-418F-AF56-EAF7E37EF6AC}" type="presOf" srcId="{7A239BA2-E2A5-46D7-9CC9-A66DFF19E287}" destId="{25C59E8B-B567-4471-82E4-E58954AED909}" srcOrd="0" destOrd="0" presId="urn:microsoft.com/office/officeart/2005/8/layout/StepDownProcess"/>
    <dgm:cxn modelId="{B6643D64-0411-4355-9021-EA794BB0C80D}" srcId="{D247817E-9211-4DDE-BBE5-CDB14FBCFB9A}" destId="{7A239BA2-E2A5-46D7-9CC9-A66DFF19E287}" srcOrd="2" destOrd="0" parTransId="{0B1A22ED-C3B0-475D-8C56-FD1D24658492}" sibTransId="{9A8B461F-74AD-4324-B263-06A9489E0163}"/>
    <dgm:cxn modelId="{E1350C78-CC52-47D0-A4DF-002A5D8C11A8}" type="presOf" srcId="{AF0EC247-5710-4BCA-B017-834ADC0ED4F4}" destId="{795E25D0-4D1A-47A8-BAA4-B770AC4CE4B1}" srcOrd="0" destOrd="0" presId="urn:microsoft.com/office/officeart/2005/8/layout/StepDownProcess"/>
    <dgm:cxn modelId="{BDE37485-1FCB-4E05-A8D2-75453366E527}" srcId="{D247817E-9211-4DDE-BBE5-CDB14FBCFB9A}" destId="{AF0EC247-5710-4BCA-B017-834ADC0ED4F4}" srcOrd="1" destOrd="0" parTransId="{F04493C4-FCE6-4469-87A2-C2D59EAD9A68}" sibTransId="{66880D6A-13BC-483E-963C-6FE49F69FA06}"/>
    <dgm:cxn modelId="{3116F9A0-B7E6-493C-A796-A74077FFF6C4}" type="presOf" srcId="{2B1073F6-0694-4204-9E0F-309164BDCEA4}" destId="{3A1A23BA-C281-4BCA-BA8D-3E274F4D71E8}" srcOrd="0" destOrd="0" presId="urn:microsoft.com/office/officeart/2005/8/layout/StepDownProcess"/>
    <dgm:cxn modelId="{ACDF13A9-04E1-43F2-972B-579B45972D46}" srcId="{D247817E-9211-4DDE-BBE5-CDB14FBCFB9A}" destId="{2F98BDC5-77A1-4D2B-A745-0F3FAEDDF60D}" srcOrd="3" destOrd="0" parTransId="{3B4AB83E-B876-4A7B-86E2-8365C6BA242B}" sibTransId="{AA1FB0C4-AE99-43A9-AAEB-8F9D3118A447}"/>
    <dgm:cxn modelId="{BAF682DD-9FF5-452D-AD01-E50DC0707499}" type="presOf" srcId="{2F98BDC5-77A1-4D2B-A745-0F3FAEDDF60D}" destId="{79D25090-D085-4665-BECB-210DA9519387}" srcOrd="0" destOrd="0" presId="urn:microsoft.com/office/officeart/2005/8/layout/StepDownProcess"/>
    <dgm:cxn modelId="{B2782A86-4911-479B-B95A-3A60A29BE4B9}" type="presParOf" srcId="{78490374-A443-4949-A215-31C5E58BC15A}" destId="{42F0A185-E98C-443A-B8B8-02AD95B126F1}" srcOrd="0" destOrd="0" presId="urn:microsoft.com/office/officeart/2005/8/layout/StepDownProcess"/>
    <dgm:cxn modelId="{416CD0D1-CCC6-44AE-8700-4CCBED0EE8DD}" type="presParOf" srcId="{42F0A185-E98C-443A-B8B8-02AD95B126F1}" destId="{6E4B9BAD-E5FB-483E-9824-11D53D11D57E}" srcOrd="0" destOrd="0" presId="urn:microsoft.com/office/officeart/2005/8/layout/StepDownProcess"/>
    <dgm:cxn modelId="{4E61630A-983C-42E7-8386-70DC458D0900}" type="presParOf" srcId="{42F0A185-E98C-443A-B8B8-02AD95B126F1}" destId="{3A1A23BA-C281-4BCA-BA8D-3E274F4D71E8}" srcOrd="1" destOrd="0" presId="urn:microsoft.com/office/officeart/2005/8/layout/StepDownProcess"/>
    <dgm:cxn modelId="{80902D3E-59F4-40F1-94C6-36DD476F3974}" type="presParOf" srcId="{42F0A185-E98C-443A-B8B8-02AD95B126F1}" destId="{EE126C35-3E49-47C8-9F05-AF47212ACE01}" srcOrd="2" destOrd="0" presId="urn:microsoft.com/office/officeart/2005/8/layout/StepDownProcess"/>
    <dgm:cxn modelId="{6FF92672-4DAF-488A-9F45-88E75A836172}" type="presParOf" srcId="{78490374-A443-4949-A215-31C5E58BC15A}" destId="{82AD2EE8-B508-456E-A524-95C674AF3CBE}" srcOrd="1" destOrd="0" presId="urn:microsoft.com/office/officeart/2005/8/layout/StepDownProcess"/>
    <dgm:cxn modelId="{038F5001-DE6A-464B-B02D-E4187F2E2F3D}" type="presParOf" srcId="{78490374-A443-4949-A215-31C5E58BC15A}" destId="{E6BCC805-4B49-4823-AFBD-BE7391567CD5}" srcOrd="2" destOrd="0" presId="urn:microsoft.com/office/officeart/2005/8/layout/StepDownProcess"/>
    <dgm:cxn modelId="{BE24F4F2-8D74-4988-B214-0947DE64FF13}" type="presParOf" srcId="{E6BCC805-4B49-4823-AFBD-BE7391567CD5}" destId="{41CE15B7-08BE-4326-AD36-0CF3957D6E23}" srcOrd="0" destOrd="0" presId="urn:microsoft.com/office/officeart/2005/8/layout/StepDownProcess"/>
    <dgm:cxn modelId="{E144DC5E-7751-4887-88F6-3065B746BA42}" type="presParOf" srcId="{E6BCC805-4B49-4823-AFBD-BE7391567CD5}" destId="{795E25D0-4D1A-47A8-BAA4-B770AC4CE4B1}" srcOrd="1" destOrd="0" presId="urn:microsoft.com/office/officeart/2005/8/layout/StepDownProcess"/>
    <dgm:cxn modelId="{6BD9C482-B7F1-437C-8897-DA154664A6EF}" type="presParOf" srcId="{E6BCC805-4B49-4823-AFBD-BE7391567CD5}" destId="{B92EF037-07CD-47E1-9E7F-90D85D2F28EE}" srcOrd="2" destOrd="0" presId="urn:microsoft.com/office/officeart/2005/8/layout/StepDownProcess"/>
    <dgm:cxn modelId="{3040C62E-9AEA-4EDB-9883-0F18C13207AB}" type="presParOf" srcId="{78490374-A443-4949-A215-31C5E58BC15A}" destId="{CAC40196-703B-48DD-A750-E52BF3CBB6EE}" srcOrd="3" destOrd="0" presId="urn:microsoft.com/office/officeart/2005/8/layout/StepDownProcess"/>
    <dgm:cxn modelId="{81C248CF-BFE2-43C0-A15B-38FFEB9CA57A}" type="presParOf" srcId="{78490374-A443-4949-A215-31C5E58BC15A}" destId="{9E3072DC-8EF0-4EBC-B209-88806AC0529B}" srcOrd="4" destOrd="0" presId="urn:microsoft.com/office/officeart/2005/8/layout/StepDownProcess"/>
    <dgm:cxn modelId="{E4CA0344-7129-40D3-9C0B-39039B86A23C}" type="presParOf" srcId="{9E3072DC-8EF0-4EBC-B209-88806AC0529B}" destId="{8E1B5189-44B3-44BB-9510-42D82D7D96C5}" srcOrd="0" destOrd="0" presId="urn:microsoft.com/office/officeart/2005/8/layout/StepDownProcess"/>
    <dgm:cxn modelId="{E7468CBF-58E2-40D4-886B-10FEFF3C7B7A}" type="presParOf" srcId="{9E3072DC-8EF0-4EBC-B209-88806AC0529B}" destId="{25C59E8B-B567-4471-82E4-E58954AED909}" srcOrd="1" destOrd="0" presId="urn:microsoft.com/office/officeart/2005/8/layout/StepDownProcess"/>
    <dgm:cxn modelId="{21064472-0D53-4BED-A557-2C02287221A0}" type="presParOf" srcId="{9E3072DC-8EF0-4EBC-B209-88806AC0529B}" destId="{968B205E-D918-4AD6-A34D-3FBF846783F3}" srcOrd="2" destOrd="0" presId="urn:microsoft.com/office/officeart/2005/8/layout/StepDownProcess"/>
    <dgm:cxn modelId="{506DE904-8CC0-447E-B232-A77E3E73B24E}" type="presParOf" srcId="{78490374-A443-4949-A215-31C5E58BC15A}" destId="{F8B28BDE-090B-4115-99A0-B9C04546EC43}" srcOrd="5" destOrd="0" presId="urn:microsoft.com/office/officeart/2005/8/layout/StepDownProcess"/>
    <dgm:cxn modelId="{49F817B6-5FF2-4FF5-864C-390A2AB3D3A3}" type="presParOf" srcId="{78490374-A443-4949-A215-31C5E58BC15A}" destId="{E07B4373-EB41-4BC0-9505-06EB897DA2D7}" srcOrd="6" destOrd="0" presId="urn:microsoft.com/office/officeart/2005/8/layout/StepDownProcess"/>
    <dgm:cxn modelId="{0C7C52D1-2879-412E-973D-FA39F6C49E22}" type="presParOf" srcId="{E07B4373-EB41-4BC0-9505-06EB897DA2D7}" destId="{79D25090-D085-4665-BECB-210DA9519387}"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B9BAD-E5FB-483E-9824-11D53D11D57E}">
      <dsp:nvSpPr>
        <dsp:cNvPr id="0" name=""/>
        <dsp:cNvSpPr/>
      </dsp:nvSpPr>
      <dsp:spPr>
        <a:xfrm rot="5400000">
          <a:off x="299821" y="1289822"/>
          <a:ext cx="556299" cy="633327"/>
        </a:xfrm>
        <a:prstGeom prst="bentUpArrow">
          <a:avLst>
            <a:gd name="adj1" fmla="val 32840"/>
            <a:gd name="adj2" fmla="val 25000"/>
            <a:gd name="adj3" fmla="val 35780"/>
          </a:avLst>
        </a:prstGeom>
        <a:solidFill>
          <a:schemeClr val="dk2">
            <a:tint val="50000"/>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1A23BA-C281-4BCA-BA8D-3E274F4D71E8}">
      <dsp:nvSpPr>
        <dsp:cNvPr id="0" name=""/>
        <dsp:cNvSpPr/>
      </dsp:nvSpPr>
      <dsp:spPr>
        <a:xfrm>
          <a:off x="167268" y="0"/>
          <a:ext cx="2467114" cy="1461989"/>
        </a:xfrm>
        <a:prstGeom prst="roundRect">
          <a:avLst>
            <a:gd name="adj" fmla="val 16670"/>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Am I a Mandated Reporter?</a:t>
          </a:r>
        </a:p>
      </dsp:txBody>
      <dsp:txXfrm>
        <a:off x="238649" y="71381"/>
        <a:ext cx="2324352" cy="1319227"/>
      </dsp:txXfrm>
    </dsp:sp>
    <dsp:sp modelId="{EE126C35-3E49-47C8-9F05-AF47212ACE01}">
      <dsp:nvSpPr>
        <dsp:cNvPr id="0" name=""/>
        <dsp:cNvSpPr/>
      </dsp:nvSpPr>
      <dsp:spPr>
        <a:xfrm>
          <a:off x="4884604" y="0"/>
          <a:ext cx="5383160" cy="1820542"/>
        </a:xfrm>
        <a:prstGeom prst="rect">
          <a:avLst/>
        </a:prstGeom>
        <a:noFill/>
        <a:ln>
          <a:noFill/>
        </a:ln>
        <a:effectLst/>
      </dsp:spPr>
      <dsp:style>
        <a:lnRef idx="0">
          <a:scrgbClr r="0" g="0" b="0"/>
        </a:lnRef>
        <a:fillRef idx="0">
          <a:scrgbClr r="0" g="0" b="0"/>
        </a:fillRef>
        <a:effectRef idx="0">
          <a:scrgbClr r="0" g="0" b="0"/>
        </a:effectRef>
        <a:fontRef idx="minor"/>
      </dsp:style>
    </dsp:sp>
    <dsp:sp modelId="{41CE15B7-08BE-4326-AD36-0CF3957D6E23}">
      <dsp:nvSpPr>
        <dsp:cNvPr id="0" name=""/>
        <dsp:cNvSpPr/>
      </dsp:nvSpPr>
      <dsp:spPr>
        <a:xfrm rot="5400000">
          <a:off x="1089641" y="3033297"/>
          <a:ext cx="556299" cy="633327"/>
        </a:xfrm>
        <a:prstGeom prst="bentUpArrow">
          <a:avLst>
            <a:gd name="adj1" fmla="val 32840"/>
            <a:gd name="adj2" fmla="val 25000"/>
            <a:gd name="adj3" fmla="val 35780"/>
          </a:avLst>
        </a:prstGeom>
        <a:solidFill>
          <a:schemeClr val="dk2">
            <a:tint val="50000"/>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5E25D0-4D1A-47A8-BAA4-B770AC4CE4B1}">
      <dsp:nvSpPr>
        <dsp:cNvPr id="0" name=""/>
        <dsp:cNvSpPr/>
      </dsp:nvSpPr>
      <dsp:spPr>
        <a:xfrm>
          <a:off x="976448" y="1666973"/>
          <a:ext cx="2467114" cy="1461989"/>
        </a:xfrm>
        <a:prstGeom prst="roundRect">
          <a:avLst>
            <a:gd name="adj" fmla="val 16670"/>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Recognizing Signs</a:t>
          </a:r>
        </a:p>
      </dsp:txBody>
      <dsp:txXfrm>
        <a:off x="1047829" y="1738354"/>
        <a:ext cx="2324352" cy="1319227"/>
      </dsp:txXfrm>
    </dsp:sp>
    <dsp:sp modelId="{B92EF037-07CD-47E1-9E7F-90D85D2F28EE}">
      <dsp:nvSpPr>
        <dsp:cNvPr id="0" name=""/>
        <dsp:cNvSpPr/>
      </dsp:nvSpPr>
      <dsp:spPr>
        <a:xfrm>
          <a:off x="3199141" y="2105508"/>
          <a:ext cx="5780600" cy="684508"/>
        </a:xfrm>
        <a:prstGeom prst="rect">
          <a:avLst/>
        </a:prstGeom>
        <a:noFill/>
        <a:ln>
          <a:noFill/>
        </a:ln>
        <a:effectLst/>
      </dsp:spPr>
      <dsp:style>
        <a:lnRef idx="0">
          <a:scrgbClr r="0" g="0" b="0"/>
        </a:lnRef>
        <a:fillRef idx="0">
          <a:scrgbClr r="0" g="0" b="0"/>
        </a:fillRef>
        <a:effectRef idx="0">
          <a:scrgbClr r="0" g="0" b="0"/>
        </a:effectRef>
        <a:fontRef idx="minor"/>
      </dsp:style>
    </dsp:sp>
    <dsp:sp modelId="{8E1B5189-44B3-44BB-9510-42D82D7D96C5}">
      <dsp:nvSpPr>
        <dsp:cNvPr id="0" name=""/>
        <dsp:cNvSpPr/>
      </dsp:nvSpPr>
      <dsp:spPr>
        <a:xfrm rot="5400000">
          <a:off x="1908623" y="4595877"/>
          <a:ext cx="556299" cy="633327"/>
        </a:xfrm>
        <a:prstGeom prst="bentUpArrow">
          <a:avLst>
            <a:gd name="adj1" fmla="val 32840"/>
            <a:gd name="adj2" fmla="val 25000"/>
            <a:gd name="adj3" fmla="val 35780"/>
          </a:avLst>
        </a:prstGeom>
        <a:solidFill>
          <a:schemeClr val="dk2">
            <a:tint val="50000"/>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C59E8B-B567-4471-82E4-E58954AED909}">
      <dsp:nvSpPr>
        <dsp:cNvPr id="0" name=""/>
        <dsp:cNvSpPr/>
      </dsp:nvSpPr>
      <dsp:spPr>
        <a:xfrm>
          <a:off x="1799970" y="3271175"/>
          <a:ext cx="2467114" cy="1461989"/>
        </a:xfrm>
        <a:prstGeom prst="roundRect">
          <a:avLst>
            <a:gd name="adj" fmla="val 16670"/>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Filing a 51A Report</a:t>
          </a:r>
        </a:p>
      </dsp:txBody>
      <dsp:txXfrm>
        <a:off x="1871351" y="3342556"/>
        <a:ext cx="2324352" cy="1319227"/>
      </dsp:txXfrm>
    </dsp:sp>
    <dsp:sp modelId="{968B205E-D918-4AD6-A34D-3FBF846783F3}">
      <dsp:nvSpPr>
        <dsp:cNvPr id="0" name=""/>
        <dsp:cNvSpPr/>
      </dsp:nvSpPr>
      <dsp:spPr>
        <a:xfrm>
          <a:off x="4378111" y="3855229"/>
          <a:ext cx="5838481" cy="676116"/>
        </a:xfrm>
        <a:prstGeom prst="rect">
          <a:avLst/>
        </a:prstGeom>
        <a:noFill/>
        <a:ln>
          <a:noFill/>
        </a:ln>
        <a:effectLst/>
      </dsp:spPr>
      <dsp:style>
        <a:lnRef idx="0">
          <a:scrgbClr r="0" g="0" b="0"/>
        </a:lnRef>
        <a:fillRef idx="0">
          <a:scrgbClr r="0" g="0" b="0"/>
        </a:fillRef>
        <a:effectRef idx="0">
          <a:scrgbClr r="0" g="0" b="0"/>
        </a:effectRef>
        <a:fontRef idx="minor"/>
      </dsp:style>
    </dsp:sp>
    <dsp:sp modelId="{79D25090-D085-4665-BECB-210DA9519387}">
      <dsp:nvSpPr>
        <dsp:cNvPr id="0" name=""/>
        <dsp:cNvSpPr/>
      </dsp:nvSpPr>
      <dsp:spPr>
        <a:xfrm>
          <a:off x="2631275" y="4824510"/>
          <a:ext cx="2375732" cy="1461989"/>
        </a:xfrm>
        <a:prstGeom prst="roundRect">
          <a:avLst>
            <a:gd name="adj" fmla="val 16670"/>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After Report is Filed</a:t>
          </a:r>
        </a:p>
      </dsp:txBody>
      <dsp:txXfrm>
        <a:off x="2702656" y="4895891"/>
        <a:ext cx="2232970" cy="1319227"/>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C3A7AA-0030-44A4-A9E9-256374A0304D}" type="datetimeFigureOut">
              <a:rPr lang="en-US" smtClean="0"/>
              <a:t>6/25/2021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61A008-5A64-418F-BCA7-37D1DCC7480B}" type="slidenum">
              <a:rPr lang="en-US" smtClean="0"/>
              <a:t>‹#›</a:t>
            </a:fld>
            <a:endParaRPr lang="en-US"/>
          </a:p>
        </p:txBody>
      </p:sp>
    </p:spTree>
    <p:extLst>
      <p:ext uri="{BB962C8B-B14F-4D97-AF65-F5344CB8AC3E}">
        <p14:creationId xmlns:p14="http://schemas.microsoft.com/office/powerpoint/2010/main" val="3284355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61A008-5A64-418F-BCA7-37D1DCC7480B}" type="slidenum">
              <a:rPr lang="en-US" smtClean="0"/>
              <a:t>2</a:t>
            </a:fld>
            <a:endParaRPr lang="en-US"/>
          </a:p>
        </p:txBody>
      </p:sp>
    </p:spTree>
    <p:extLst>
      <p:ext uri="{BB962C8B-B14F-4D97-AF65-F5344CB8AC3E}">
        <p14:creationId xmlns:p14="http://schemas.microsoft.com/office/powerpoint/2010/main" val="262034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A2E2F"/>
                </a:solidFill>
                <a:effectLst/>
                <a:latin typeface="Open Sans" panose="020B0606030504020204" pitchFamily="34" charset="0"/>
              </a:rPr>
              <a:t>Sexual child abuse can be physical, verbal, or written. </a:t>
            </a:r>
            <a:endParaRPr lang="en-US" dirty="0"/>
          </a:p>
        </p:txBody>
      </p:sp>
      <p:sp>
        <p:nvSpPr>
          <p:cNvPr id="4" name="Slide Number Placeholder 3"/>
          <p:cNvSpPr>
            <a:spLocks noGrp="1"/>
          </p:cNvSpPr>
          <p:nvPr>
            <p:ph type="sldNum" sz="quarter" idx="5"/>
          </p:nvPr>
        </p:nvSpPr>
        <p:spPr/>
        <p:txBody>
          <a:bodyPr/>
          <a:lstStyle/>
          <a:p>
            <a:fld id="{7061A008-5A64-418F-BCA7-37D1DCC7480B}" type="slidenum">
              <a:rPr lang="en-US" smtClean="0"/>
              <a:t>11</a:t>
            </a:fld>
            <a:endParaRPr lang="en-US"/>
          </a:p>
        </p:txBody>
      </p:sp>
    </p:spTree>
    <p:extLst>
      <p:ext uri="{BB962C8B-B14F-4D97-AF65-F5344CB8AC3E}">
        <p14:creationId xmlns:p14="http://schemas.microsoft.com/office/powerpoint/2010/main" val="3991001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a:solidFill>
                  <a:srgbClr val="2A2E2F"/>
                </a:solidFill>
                <a:effectLst/>
                <a:latin typeface="Open Sans" panose="020B0606030504020204" pitchFamily="34" charset="0"/>
              </a:rPr>
              <a:t>Who commits financial abuse? Family members, significant others, paid and unpaid caregivers, and more</a:t>
            </a:r>
          </a:p>
          <a:p>
            <a:pPr marL="171450" indent="-171450">
              <a:buFont typeface="Arial" panose="020B0604020202020204" pitchFamily="34" charset="0"/>
              <a:buChar char="•"/>
            </a:pPr>
            <a:r>
              <a:rPr lang="en-US" b="0" i="0" dirty="0">
                <a:solidFill>
                  <a:srgbClr val="2A2E2F"/>
                </a:solidFill>
                <a:effectLst/>
                <a:latin typeface="Open Sans" panose="020B0606030504020204" pitchFamily="34" charset="0"/>
              </a:rPr>
              <a:t>Risk factors: unable to report due to limited communication skills, isolated or dependent on caregivers, may want to please caregivers by giving them money and other resources</a:t>
            </a:r>
          </a:p>
          <a:p>
            <a:pPr marL="171450" indent="-171450">
              <a:buFont typeface="Arial" panose="020B0604020202020204" pitchFamily="34" charset="0"/>
              <a:buChar char="•"/>
            </a:pPr>
            <a:r>
              <a:rPr lang="en-US" b="0" i="0" dirty="0">
                <a:solidFill>
                  <a:srgbClr val="2A2E2F"/>
                </a:solidFill>
                <a:effectLst/>
                <a:latin typeface="Open Sans" panose="020B0606030504020204" pitchFamily="34" charset="0"/>
              </a:rPr>
              <a:t>I</a:t>
            </a:r>
            <a:r>
              <a:rPr lang="en-US" b="0" i="0" dirty="0">
                <a:solidFill>
                  <a:srgbClr val="000000"/>
                </a:solidFill>
                <a:effectLst/>
                <a:latin typeface="Nunito Sans"/>
              </a:rPr>
              <a:t>f a child is receiving SSI (Supplemental Security Income) the money must be spend on the child’s “maintenance,” which means food, housing, clothing, medical care, and personal needs (hygiene), utilities. SSI can be spent on copays for medication or medical expenses that are not covered. If there is left over money after taking care of child’s basic minimum needs, the payee parent can also spend money on recreational expenses that benefit the child such as sports lessons, tutoring, movie tickets or special camps. They can also set aside a small amount of money in a savings account, such as an ABLE account. </a:t>
            </a:r>
          </a:p>
          <a:p>
            <a:endParaRPr lang="en-US" dirty="0"/>
          </a:p>
        </p:txBody>
      </p:sp>
      <p:sp>
        <p:nvSpPr>
          <p:cNvPr id="4" name="Slide Number Placeholder 3"/>
          <p:cNvSpPr>
            <a:spLocks noGrp="1"/>
          </p:cNvSpPr>
          <p:nvPr>
            <p:ph type="sldNum" sz="quarter" idx="5"/>
          </p:nvPr>
        </p:nvSpPr>
        <p:spPr/>
        <p:txBody>
          <a:bodyPr/>
          <a:lstStyle/>
          <a:p>
            <a:fld id="{7061A008-5A64-418F-BCA7-37D1DCC7480B}" type="slidenum">
              <a:rPr lang="en-US" smtClean="0"/>
              <a:t>12</a:t>
            </a:fld>
            <a:endParaRPr lang="en-US"/>
          </a:p>
        </p:txBody>
      </p:sp>
    </p:spTree>
    <p:extLst>
      <p:ext uri="{BB962C8B-B14F-4D97-AF65-F5344CB8AC3E}">
        <p14:creationId xmlns:p14="http://schemas.microsoft.com/office/powerpoint/2010/main" val="142295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there been any physical and or behavioral changes in the child? (e.g. unhealthy weight loss or weight gain, bruises on body, cigarette burns, rope burns, inappropriately dressed, has the child’s behavior has changed – increase aggressions, withdrawal behavior, frightened of parents?)</a:t>
            </a:r>
          </a:p>
          <a:p>
            <a:r>
              <a:rPr lang="en-US" dirty="0"/>
              <a:t>-Caregiver indicators -Weight loss to an unhealthy degree, decline in personal hygiene, bloodshot eyes, offers inadequate or inappropriate explanation for the child's injury, personal or partner abuse of alcohol or other drugs, </a:t>
            </a:r>
          </a:p>
        </p:txBody>
      </p:sp>
      <p:sp>
        <p:nvSpPr>
          <p:cNvPr id="4" name="Slide Number Placeholder 3"/>
          <p:cNvSpPr>
            <a:spLocks noGrp="1"/>
          </p:cNvSpPr>
          <p:nvPr>
            <p:ph type="sldNum" sz="quarter" idx="5"/>
          </p:nvPr>
        </p:nvSpPr>
        <p:spPr/>
        <p:txBody>
          <a:bodyPr/>
          <a:lstStyle/>
          <a:p>
            <a:fld id="{7061A008-5A64-418F-BCA7-37D1DCC7480B}" type="slidenum">
              <a:rPr lang="en-US" smtClean="0"/>
              <a:t>13</a:t>
            </a:fld>
            <a:endParaRPr lang="en-US"/>
          </a:p>
        </p:txBody>
      </p:sp>
    </p:spTree>
    <p:extLst>
      <p:ext uri="{BB962C8B-B14F-4D97-AF65-F5344CB8AC3E}">
        <p14:creationId xmlns:p14="http://schemas.microsoft.com/office/powerpoint/2010/main" val="1475395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someone is disclosing information, ask for clarification rather than assuming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A2E2F"/>
                </a:solidFill>
                <a:effectLst/>
                <a:latin typeface="Open Sans" panose="020B0606030504020204" pitchFamily="34" charset="0"/>
              </a:rPr>
              <a:t>-Do not ask leading questions  If a child says, “Daddy hurt me,” you should ask “How did Daddy hurt you?” or “Can you tell me what Daddy did?”  Do not ask, “Did Daddy hit you with his belt?”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make sure the child is safe. If the situation warrants it, call 911 for police and emergency medical services</a:t>
            </a:r>
          </a:p>
          <a:p>
            <a:r>
              <a:rPr lang="en-US" dirty="0"/>
              <a:t>-Next, if there is a suspected abuse or neglect, a report must be made to: The Department of Children and Families Child At Risk Hotline</a:t>
            </a:r>
          </a:p>
          <a:p>
            <a:r>
              <a:rPr lang="en-US" dirty="0"/>
              <a:t>Not sure if something is abuse or neglect? When in doubt, report! </a:t>
            </a:r>
          </a:p>
        </p:txBody>
      </p:sp>
      <p:sp>
        <p:nvSpPr>
          <p:cNvPr id="4" name="Slide Number Placeholder 3"/>
          <p:cNvSpPr>
            <a:spLocks noGrp="1"/>
          </p:cNvSpPr>
          <p:nvPr>
            <p:ph type="sldNum" sz="quarter" idx="5"/>
          </p:nvPr>
        </p:nvSpPr>
        <p:spPr/>
        <p:txBody>
          <a:bodyPr/>
          <a:lstStyle/>
          <a:p>
            <a:fld id="{7061A008-5A64-418F-BCA7-37D1DCC7480B}" type="slidenum">
              <a:rPr lang="en-US" smtClean="0"/>
              <a:t>14</a:t>
            </a:fld>
            <a:endParaRPr lang="en-US"/>
          </a:p>
        </p:txBody>
      </p:sp>
    </p:spTree>
    <p:extLst>
      <p:ext uri="{BB962C8B-B14F-4D97-AF65-F5344CB8AC3E}">
        <p14:creationId xmlns:p14="http://schemas.microsoft.com/office/powerpoint/2010/main" val="4186296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Massachusetts General Law c. 119, 51A requires mandated reports to file a report w/ DCF if they have reasonable cause to believe a child is being abused</a:t>
            </a:r>
          </a:p>
          <a:p>
            <a:r>
              <a:rPr lang="en-US" dirty="0"/>
              <a:t>https://www.mass.gov/files/documents/2020/01/16/Cities%20and%20Towns%20by%20Area%20Office%20-%20updated%202.6.17%20%289%29.pdf </a:t>
            </a:r>
            <a:r>
              <a:rPr lang="en-US" dirty="0">
                <a:sym typeface="Wingdings" panose="05000000000000000000" pitchFamily="2" charset="2"/>
              </a:rPr>
              <a:t> DCF office by city and town </a:t>
            </a:r>
          </a:p>
          <a:p>
            <a:endParaRPr lang="en-US" dirty="0">
              <a:sym typeface="Wingdings" panose="05000000000000000000" pitchFamily="2" charset="2"/>
            </a:endParaRPr>
          </a:p>
          <a:p>
            <a:endParaRPr lang="en-US" dirty="0"/>
          </a:p>
        </p:txBody>
      </p:sp>
      <p:sp>
        <p:nvSpPr>
          <p:cNvPr id="4" name="Slide Number Placeholder 3"/>
          <p:cNvSpPr>
            <a:spLocks noGrp="1"/>
          </p:cNvSpPr>
          <p:nvPr>
            <p:ph type="sldNum" sz="quarter" idx="5"/>
          </p:nvPr>
        </p:nvSpPr>
        <p:spPr/>
        <p:txBody>
          <a:bodyPr/>
          <a:lstStyle/>
          <a:p>
            <a:fld id="{7061A008-5A64-418F-BCA7-37D1DCC7480B}" type="slidenum">
              <a:rPr lang="en-US" smtClean="0"/>
              <a:t>15</a:t>
            </a:fld>
            <a:endParaRPr lang="en-US"/>
          </a:p>
        </p:txBody>
      </p:sp>
    </p:spTree>
    <p:extLst>
      <p:ext uri="{BB962C8B-B14F-4D97-AF65-F5344CB8AC3E}">
        <p14:creationId xmlns:p14="http://schemas.microsoft.com/office/powerpoint/2010/main" val="252725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Department will investigate cases where the abuse or neglect has been inflected by or caused by a person responsible or entrusted for a child’s health, welfare, or care; or by a person given access to a child by a person responsible </a:t>
            </a:r>
          </a:p>
          <a:p>
            <a:r>
              <a:rPr lang="en-US" dirty="0"/>
              <a:t>-DCF should take steps to protect the child, including investigating the allegations, offering services to the child and his or her family, taking custody of the child, notifying the local district attorney, and notifying other state agencies</a:t>
            </a:r>
            <a:r>
              <a:rPr lang="en-US" b="0" i="0" dirty="0">
                <a:solidFill>
                  <a:srgbClr val="2A2E2F"/>
                </a:solidFill>
                <a:effectLst/>
                <a:latin typeface="Open Sans" panose="020B0606030504020204" pitchFamily="34" charset="0"/>
              </a:rPr>
              <a:t>, as a mandated reporter you must answer questions and provide information requested by DCF during their response,</a:t>
            </a:r>
          </a:p>
          <a:p>
            <a:r>
              <a:rPr lang="en-US" b="0" i="0" dirty="0">
                <a:solidFill>
                  <a:srgbClr val="2A2E2F"/>
                </a:solidFill>
                <a:effectLst/>
                <a:latin typeface="Open Sans" panose="020B0606030504020204" pitchFamily="34" charset="0"/>
              </a:rPr>
              <a:t>-If there is a concern for the child’s immediate health and safety, an investigation and evaluation of the information reported will begin within 2hrs of initial contact and be completed within 24hrs. All other reports, investigation and evaluation shall commence within 2 working days of initial contact and be completed with 10 calendar days. </a:t>
            </a:r>
          </a:p>
          <a:p>
            <a:r>
              <a:rPr lang="en-US" b="0" i="0" dirty="0">
                <a:solidFill>
                  <a:srgbClr val="2A2E2F"/>
                </a:solidFill>
                <a:effectLst/>
                <a:latin typeface="Open Sans" panose="020B0606030504020204" pitchFamily="34" charset="0"/>
              </a:rPr>
              <a:t>-DCF may close a case believing issues are resolved.  If you see issues arising again, you should file a new 51A Report as DCF may no longer be involved and may not be aware the family needs further intervention.</a:t>
            </a:r>
          </a:p>
          <a:p>
            <a:r>
              <a:rPr lang="en-US" b="0" i="0" dirty="0">
                <a:solidFill>
                  <a:srgbClr val="2A2E2F"/>
                </a:solidFill>
                <a:effectLst/>
                <a:latin typeface="Open Sans" panose="020B0606030504020204" pitchFamily="34" charset="0"/>
              </a:rPr>
              <a:t>-Their first priority is to safely stabilize and preserve families.  If that is not possible, children may be removed temporarily and DCF’s priority changes to safely reunifying the family. When children are placed outside the home, DCF supports parents as they develop resources and skills that will help them keep their children free from abuse and neglect.  If that too fails, children may be permanently removed and DCF’s priority changes to safely creating a new, safe and permanent family for the child.</a:t>
            </a:r>
            <a:endParaRPr lang="en-US" dirty="0"/>
          </a:p>
        </p:txBody>
      </p:sp>
      <p:sp>
        <p:nvSpPr>
          <p:cNvPr id="4" name="Slide Number Placeholder 3"/>
          <p:cNvSpPr>
            <a:spLocks noGrp="1"/>
          </p:cNvSpPr>
          <p:nvPr>
            <p:ph type="sldNum" sz="quarter" idx="5"/>
          </p:nvPr>
        </p:nvSpPr>
        <p:spPr/>
        <p:txBody>
          <a:bodyPr/>
          <a:lstStyle/>
          <a:p>
            <a:fld id="{7061A008-5A64-418F-BCA7-37D1DCC7480B}" type="slidenum">
              <a:rPr lang="en-US" smtClean="0"/>
              <a:t>16</a:t>
            </a:fld>
            <a:endParaRPr lang="en-US"/>
          </a:p>
        </p:txBody>
      </p:sp>
    </p:spTree>
    <p:extLst>
      <p:ext uri="{BB962C8B-B14F-4D97-AF65-F5344CB8AC3E}">
        <p14:creationId xmlns:p14="http://schemas.microsoft.com/office/powerpoint/2010/main" val="630220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Which of the following may be considered a form of child neglect by a </a:t>
            </a:r>
            <a:r>
              <a:rPr lang="en-US" dirty="0" err="1"/>
              <a:t>parent:</a:t>
            </a:r>
            <a:r>
              <a:rPr lang="en-US" b="0" i="0" dirty="0" err="1">
                <a:solidFill>
                  <a:srgbClr val="333333"/>
                </a:solidFill>
                <a:effectLst/>
                <a:latin typeface="Open Sans" panose="020B0606030504020204" pitchFamily="34" charset="0"/>
              </a:rPr>
              <a:t>A</a:t>
            </a:r>
            <a:r>
              <a:rPr lang="en-US" b="0" i="0" dirty="0">
                <a:solidFill>
                  <a:srgbClr val="333333"/>
                </a:solidFill>
                <a:effectLst/>
                <a:latin typeface="Open Sans" panose="020B0606030504020204" pitchFamily="34" charset="0"/>
              </a:rPr>
              <a:t>. Failure to provide insulin to a child with diabetes</a:t>
            </a:r>
          </a:p>
          <a:p>
            <a:pPr algn="l"/>
            <a:r>
              <a:rPr lang="en-US" b="0" i="0" dirty="0">
                <a:solidFill>
                  <a:srgbClr val="333333"/>
                </a:solidFill>
                <a:effectLst/>
                <a:latin typeface="Open Sans" panose="020B0606030504020204" pitchFamily="34" charset="0"/>
              </a:rPr>
              <a:t>B. Failure to provide school supplies due to cost</a:t>
            </a:r>
          </a:p>
          <a:p>
            <a:pPr algn="l"/>
            <a:r>
              <a:rPr lang="en-US" b="0" i="0" dirty="0">
                <a:solidFill>
                  <a:srgbClr val="333333"/>
                </a:solidFill>
                <a:effectLst/>
                <a:latin typeface="Open Sans" panose="020B0606030504020204" pitchFamily="34" charset="0"/>
              </a:rPr>
              <a:t>C. Threatening to kill your spouse in front of your child</a:t>
            </a:r>
          </a:p>
          <a:p>
            <a:pPr algn="l"/>
            <a:r>
              <a:rPr lang="en-US" b="0" i="0" dirty="0">
                <a:solidFill>
                  <a:srgbClr val="333333"/>
                </a:solidFill>
                <a:effectLst/>
                <a:latin typeface="Open Sans" panose="020B0606030504020204" pitchFamily="34" charset="0"/>
              </a:rPr>
              <a:t>D. A &amp; C Only</a:t>
            </a:r>
          </a:p>
          <a:p>
            <a:pPr algn="l"/>
            <a:r>
              <a:rPr lang="en-US" b="1" i="0" dirty="0">
                <a:solidFill>
                  <a:srgbClr val="008000"/>
                </a:solidFill>
                <a:effectLst/>
                <a:latin typeface="Open Sans" panose="020B0606030504020204" pitchFamily="34" charset="0"/>
              </a:rPr>
              <a:t>Answer:</a:t>
            </a:r>
            <a:r>
              <a:rPr lang="en-US" b="0" i="0" dirty="0">
                <a:solidFill>
                  <a:srgbClr val="008000"/>
                </a:solidFill>
                <a:effectLst/>
                <a:latin typeface="Open Sans" panose="020B0606030504020204" pitchFamily="34" charset="0"/>
              </a:rPr>
              <a:t> A and C only. A failure to provide school supplies solely due to a lack of economic resources does not qualify as neglect.</a:t>
            </a:r>
          </a:p>
          <a:p>
            <a:endParaRPr lang="en-US" dirty="0"/>
          </a:p>
        </p:txBody>
      </p:sp>
      <p:sp>
        <p:nvSpPr>
          <p:cNvPr id="4" name="Slide Number Placeholder 3"/>
          <p:cNvSpPr>
            <a:spLocks noGrp="1"/>
          </p:cNvSpPr>
          <p:nvPr>
            <p:ph type="sldNum" sz="quarter" idx="5"/>
          </p:nvPr>
        </p:nvSpPr>
        <p:spPr/>
        <p:txBody>
          <a:bodyPr/>
          <a:lstStyle/>
          <a:p>
            <a:fld id="{7061A008-5A64-418F-BCA7-37D1DCC7480B}" type="slidenum">
              <a:rPr lang="en-US" smtClean="0"/>
              <a:t>17</a:t>
            </a:fld>
            <a:endParaRPr lang="en-US"/>
          </a:p>
        </p:txBody>
      </p:sp>
    </p:spTree>
    <p:extLst>
      <p:ext uri="{BB962C8B-B14F-4D97-AF65-F5344CB8AC3E}">
        <p14:creationId xmlns:p14="http://schemas.microsoft.com/office/powerpoint/2010/main" val="1158966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2A2E2F"/>
                </a:solidFill>
                <a:effectLst/>
                <a:latin typeface="Open Sans" panose="020B0606030504020204" pitchFamily="34" charset="0"/>
                <a:ea typeface="Times New Roman" panose="02020603050405020304" pitchFamily="18" charset="0"/>
                <a:cs typeface="Times New Roman" panose="02020603050405020304" pitchFamily="18" charset="0"/>
              </a:rPr>
              <a:t>1. Yes. A new 51A Report needs to be filed for every new incident of maltreatment even if DCF is already involved and providing services to the family.</a:t>
            </a:r>
            <a:endParaRPr lang="en-US" sz="1800" dirty="0">
              <a:effectLst/>
              <a:latin typeface="Times New Roman" panose="02020603050405020304" pitchFamily="18" charset="0"/>
              <a:ea typeface="Times New Roman" panose="02020603050405020304" pitchFamily="18" charset="0"/>
            </a:endParaRPr>
          </a:p>
          <a:p>
            <a:r>
              <a:rPr lang="en-US" dirty="0"/>
              <a:t>2. Yes, you should file when the alleged perpetrator makes threats to kill the caretaker, </a:t>
            </a:r>
            <a:r>
              <a:rPr lang="en-US" dirty="0" err="1"/>
              <a:t>chil</a:t>
            </a:r>
            <a:r>
              <a:rPr lang="en-US" dirty="0"/>
              <a:t>(ren), or him/herself and the caretaker fears for his or her safety </a:t>
            </a:r>
          </a:p>
          <a:p>
            <a:r>
              <a:rPr lang="en-US" dirty="0"/>
              <a:t>3. </a:t>
            </a:r>
            <a:r>
              <a:rPr lang="en-US" sz="1800" kern="1200" cap="all" dirty="0">
                <a:solidFill>
                  <a:srgbClr val="2A2E2F"/>
                </a:solidFill>
                <a:effectLst/>
                <a:latin typeface="Open Sans" panose="020B0606030504020204" pitchFamily="34" charset="0"/>
                <a:ea typeface="Times New Roman" panose="02020603050405020304" pitchFamily="18" charset="0"/>
                <a:cs typeface="Times New Roman" panose="02020603050405020304" pitchFamily="18" charset="0"/>
              </a:rPr>
              <a:t>A mandated reporter's name is protected from disclosure unless ordered by a court.</a:t>
            </a:r>
            <a:br>
              <a:rPr lang="en-US" sz="1800" kern="1200" cap="all" dirty="0">
                <a:solidFill>
                  <a:srgbClr val="2A2E2F"/>
                </a:solidFill>
                <a:effectLst/>
                <a:latin typeface="Open Sans" panose="020B0606030504020204" pitchFamily="34" charset="0"/>
                <a:ea typeface="Times New Roman" panose="02020603050405020304" pitchFamily="18" charset="0"/>
                <a:cs typeface="Times New Roman" panose="02020603050405020304" pitchFamily="18" charset="0"/>
              </a:rPr>
            </a:br>
            <a:r>
              <a:rPr lang="en-US" sz="1800" kern="1200" cap="all" dirty="0">
                <a:solidFill>
                  <a:srgbClr val="2A2E2F"/>
                </a:solidFill>
                <a:effectLst/>
                <a:latin typeface="Open Sans" panose="020B0606030504020204" pitchFamily="34" charset="0"/>
                <a:ea typeface="Times New Roman" panose="02020603050405020304" pitchFamily="18" charset="0"/>
                <a:cs typeface="Times New Roman" panose="02020603050405020304" pitchFamily="18" charset="0"/>
              </a:rPr>
              <a:t>This does not mean the family will not figure out that you filed or ask you if you filed. If you feel comfortable, you can tell the family you are required by law to file. In some situations this may be advisable and provides you an opportunity to help the family understand what to expect. If you do not feel comfortable, you are under no obligation to inform the family you filed.</a:t>
            </a:r>
            <a:endParaRPr lang="en-US" dirty="0"/>
          </a:p>
        </p:txBody>
      </p:sp>
      <p:sp>
        <p:nvSpPr>
          <p:cNvPr id="4" name="Slide Number Placeholder 3"/>
          <p:cNvSpPr>
            <a:spLocks noGrp="1"/>
          </p:cNvSpPr>
          <p:nvPr>
            <p:ph type="sldNum" sz="quarter" idx="5"/>
          </p:nvPr>
        </p:nvSpPr>
        <p:spPr/>
        <p:txBody>
          <a:bodyPr/>
          <a:lstStyle/>
          <a:p>
            <a:fld id="{7061A008-5A64-418F-BCA7-37D1DCC7480B}" type="slidenum">
              <a:rPr lang="en-US" smtClean="0"/>
              <a:t>18</a:t>
            </a:fld>
            <a:endParaRPr lang="en-US"/>
          </a:p>
        </p:txBody>
      </p:sp>
    </p:spTree>
    <p:extLst>
      <p:ext uri="{BB962C8B-B14F-4D97-AF65-F5344CB8AC3E}">
        <p14:creationId xmlns:p14="http://schemas.microsoft.com/office/powerpoint/2010/main" val="3787601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Nunito Sans"/>
              </a:rPr>
              <a:t>-if a child is receiving SSI (Supplemental Security Income) the money must be spend on the child’s “maintenance,” which means food, housing, clothing, medical care, and personal needs (hygiene), utilities. SSI can be spent on copays for medication or medical expenses that are not covered. If there is left over money after taking care of child’s basic minimum needs, the payee parent can also spend money on recreational expenses that benefit the child such as sports lessons, tutoring, movie tickets or special camps. </a:t>
            </a:r>
            <a:endParaRPr lang="en-US" dirty="0"/>
          </a:p>
        </p:txBody>
      </p:sp>
      <p:sp>
        <p:nvSpPr>
          <p:cNvPr id="4" name="Slide Number Placeholder 3"/>
          <p:cNvSpPr>
            <a:spLocks noGrp="1"/>
          </p:cNvSpPr>
          <p:nvPr>
            <p:ph type="sldNum" sz="quarter" idx="5"/>
          </p:nvPr>
        </p:nvSpPr>
        <p:spPr/>
        <p:txBody>
          <a:bodyPr/>
          <a:lstStyle/>
          <a:p>
            <a:fld id="{7061A008-5A64-418F-BCA7-37D1DCC7480B}" type="slidenum">
              <a:rPr lang="en-US" smtClean="0"/>
              <a:t>19</a:t>
            </a:fld>
            <a:endParaRPr lang="en-US"/>
          </a:p>
        </p:txBody>
      </p:sp>
    </p:spTree>
    <p:extLst>
      <p:ext uri="{BB962C8B-B14F-4D97-AF65-F5344CB8AC3E}">
        <p14:creationId xmlns:p14="http://schemas.microsoft.com/office/powerpoint/2010/main" val="2690838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Stove top </a:t>
            </a:r>
          </a:p>
          <a:p>
            <a:r>
              <a:rPr lang="en-US" dirty="0"/>
              <a:t>Kid with sharps/knife under the table</a:t>
            </a:r>
          </a:p>
        </p:txBody>
      </p:sp>
      <p:sp>
        <p:nvSpPr>
          <p:cNvPr id="4" name="Slide Number Placeholder 3"/>
          <p:cNvSpPr>
            <a:spLocks noGrp="1"/>
          </p:cNvSpPr>
          <p:nvPr>
            <p:ph type="sldNum" sz="quarter" idx="5"/>
          </p:nvPr>
        </p:nvSpPr>
        <p:spPr/>
        <p:txBody>
          <a:bodyPr/>
          <a:lstStyle/>
          <a:p>
            <a:fld id="{7061A008-5A64-418F-BCA7-37D1DCC7480B}" type="slidenum">
              <a:rPr lang="en-US" smtClean="0"/>
              <a:t>20</a:t>
            </a:fld>
            <a:endParaRPr lang="en-US"/>
          </a:p>
        </p:txBody>
      </p:sp>
    </p:spTree>
    <p:extLst>
      <p:ext uri="{BB962C8B-B14F-4D97-AF65-F5344CB8AC3E}">
        <p14:creationId xmlns:p14="http://schemas.microsoft.com/office/powerpoint/2010/main" val="4158890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of all ages, races, ethnicities, and economic backgrounds are vulnerable to abuse and neglect</a:t>
            </a:r>
          </a:p>
          <a:p>
            <a:r>
              <a:rPr lang="en-US" dirty="0"/>
              <a:t>-Additionally, younger children, children with disabilities, and gay, lesbian, bisexual, transgender, questioning youth are more vulnerable to maltreatment.</a:t>
            </a:r>
          </a:p>
          <a:p>
            <a:r>
              <a:rPr lang="en-US" b="0" i="0" dirty="0">
                <a:solidFill>
                  <a:srgbClr val="2A2E2F"/>
                </a:solidFill>
                <a:effectLst/>
                <a:latin typeface="Open Sans" panose="020B0606030504020204" pitchFamily="34" charset="0"/>
              </a:rPr>
              <a:t>-Children with disabilities including those with intellectual disabilities, speech and language impairments, emotional disabilities, learning disabilities, and physical health impairments are particularly vulnerable to maltreatment due to factors such as isolation, dependency upon caregivers, family stress, an inability to distinguish abusive from non-abusive acts due to impairment, and difficulties with communication.</a:t>
            </a:r>
          </a:p>
          <a:p>
            <a:r>
              <a:rPr lang="en-US" b="0" i="0" dirty="0">
                <a:solidFill>
                  <a:srgbClr val="2A2E2F"/>
                </a:solidFill>
                <a:effectLst/>
                <a:latin typeface="Open Sans" panose="020B0606030504020204" pitchFamily="34" charset="0"/>
              </a:rPr>
              <a:t>Your role as a Mandated Reporter is critical in helping achieve safety, permanency, and well being of for the children in MA </a:t>
            </a:r>
          </a:p>
          <a:p>
            <a:pPr marL="285750" indent="-285750">
              <a:buFont typeface="Arial" panose="020B0604020202020204" pitchFamily="34" charset="0"/>
              <a:buChar char="•"/>
            </a:pPr>
            <a:r>
              <a:rPr lang="en-US" b="0" i="0" dirty="0">
                <a:solidFill>
                  <a:srgbClr val="2A2E2F"/>
                </a:solidFill>
                <a:effectLst/>
                <a:latin typeface="Open Sans" panose="020B0606030504020204" pitchFamily="34" charset="0"/>
              </a:rPr>
              <a:t>Sobering stats: </a:t>
            </a:r>
            <a:r>
              <a:rPr lang="en-US" sz="1200" dirty="0"/>
              <a:t>More than 75,000 reports are received by DCF each year, </a:t>
            </a:r>
            <a:r>
              <a:rPr lang="en-US" sz="1200" b="0" i="0" dirty="0">
                <a:solidFill>
                  <a:srgbClr val="2A2E2F"/>
                </a:solidFill>
                <a:effectLst/>
                <a:latin typeface="Open Sans" panose="020B0606030504020204" pitchFamily="34" charset="0"/>
              </a:rPr>
              <a:t>Every 25 minutes a baby is born suffering from opioid withdrawal, 4 children die each day in the US from abuse and neglect, Over 80% of child deaths due to maltreatment involve children under 4 years old, Nearly 70% of all reported sexual assaults are of children under 18, 1 in 4 girls is sexually abused before turning 18, 1 in 6 boys is sexually abused before turning 18</a:t>
            </a:r>
          </a:p>
          <a:p>
            <a:pPr marL="285750" indent="-285750">
              <a:buFont typeface="Arial" panose="020B0604020202020204" pitchFamily="34" charset="0"/>
              <a:buChar char="•"/>
            </a:pPr>
            <a:r>
              <a:rPr lang="en-US" sz="1200" b="0" i="0" dirty="0">
                <a:solidFill>
                  <a:srgbClr val="2A2E2F"/>
                </a:solidFill>
                <a:effectLst/>
                <a:latin typeface="Open Sans" panose="020B0606030504020204" pitchFamily="34" charset="0"/>
              </a:rPr>
              <a:t>Overview of Fall River case</a:t>
            </a:r>
          </a:p>
          <a:p>
            <a:r>
              <a:rPr lang="en-US" b="0" i="0" dirty="0">
                <a:solidFill>
                  <a:srgbClr val="141414"/>
                </a:solidFill>
                <a:effectLst/>
                <a:latin typeface="Noto Sans VF"/>
              </a:rPr>
              <a:t>When reporting abuse and neglect, we often reference the word “caretaker.” A caretaker is any person who is, at the time in question, entrusted with a degree of responsibility for the child. A caretaker can include a parent ,teacher, a direct support professional, a clinician, or any other person entrusted with responsibility for a child’s health or welfare, regardless of the individual’s setting. A “caregiver” even includes a person who is a child him/herself, such as a babysitter who is under the age of 18. </a:t>
            </a:r>
          </a:p>
          <a:p>
            <a:pPr marL="285750" indent="-285750">
              <a:buFont typeface="Arial" panose="020B0604020202020204" pitchFamily="34" charset="0"/>
              <a:buChar char="•"/>
            </a:pPr>
            <a:endParaRPr lang="en-US" sz="1200" b="0" i="0" dirty="0">
              <a:solidFill>
                <a:srgbClr val="2A2E2F"/>
              </a:solidFill>
              <a:effectLst/>
              <a:latin typeface="Open Sans" panose="020B0606030504020204" pitchFamily="34" charset="0"/>
            </a:endParaRPr>
          </a:p>
          <a:p>
            <a:endParaRPr lang="en-US" dirty="0"/>
          </a:p>
        </p:txBody>
      </p:sp>
      <p:sp>
        <p:nvSpPr>
          <p:cNvPr id="4" name="Slide Number Placeholder 3"/>
          <p:cNvSpPr>
            <a:spLocks noGrp="1"/>
          </p:cNvSpPr>
          <p:nvPr>
            <p:ph type="sldNum" sz="quarter" idx="5"/>
          </p:nvPr>
        </p:nvSpPr>
        <p:spPr/>
        <p:txBody>
          <a:bodyPr/>
          <a:lstStyle/>
          <a:p>
            <a:fld id="{7061A008-5A64-418F-BCA7-37D1DCC7480B}" type="slidenum">
              <a:rPr lang="en-US" smtClean="0"/>
              <a:t>3</a:t>
            </a:fld>
            <a:endParaRPr lang="en-US"/>
          </a:p>
        </p:txBody>
      </p:sp>
    </p:spTree>
    <p:extLst>
      <p:ext uri="{BB962C8B-B14F-4D97-AF65-F5344CB8AC3E}">
        <p14:creationId xmlns:p14="http://schemas.microsoft.com/office/powerpoint/2010/main" val="30453137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61A008-5A64-418F-BCA7-37D1DCC7480B}" type="slidenum">
              <a:rPr lang="en-US" smtClean="0"/>
              <a:t>21</a:t>
            </a:fld>
            <a:endParaRPr lang="en-US"/>
          </a:p>
        </p:txBody>
      </p:sp>
    </p:spTree>
    <p:extLst>
      <p:ext uri="{BB962C8B-B14F-4D97-AF65-F5344CB8AC3E}">
        <p14:creationId xmlns:p14="http://schemas.microsoft.com/office/powerpoint/2010/main" val="975645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61A008-5A64-418F-BCA7-37D1DCC7480B}" type="slidenum">
              <a:rPr lang="en-US" smtClean="0"/>
              <a:t>22</a:t>
            </a:fld>
            <a:endParaRPr lang="en-US"/>
          </a:p>
        </p:txBody>
      </p:sp>
    </p:spTree>
    <p:extLst>
      <p:ext uri="{BB962C8B-B14F-4D97-AF65-F5344CB8AC3E}">
        <p14:creationId xmlns:p14="http://schemas.microsoft.com/office/powerpoint/2010/main" val="3306546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61A008-5A64-418F-BCA7-37D1DCC7480B}" type="slidenum">
              <a:rPr lang="en-US" smtClean="0"/>
              <a:t>4</a:t>
            </a:fld>
            <a:endParaRPr lang="en-US"/>
          </a:p>
        </p:txBody>
      </p:sp>
    </p:spTree>
    <p:extLst>
      <p:ext uri="{BB962C8B-B14F-4D97-AF65-F5344CB8AC3E}">
        <p14:creationId xmlns:p14="http://schemas.microsoft.com/office/powerpoint/2010/main" val="3720604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mandated reporter, you are part of the safety net entrusted with protecting the children in our community. </a:t>
            </a:r>
          </a:p>
          <a:p>
            <a:r>
              <a:rPr lang="en-US" dirty="0"/>
              <a:t>In Massachusetts this is known as the 51A law. Our legislature has designated people who work in certain professions to be mandated reporters. By the very nature of our work, we may be the first ones to be told or see signs of abuse and neglect. </a:t>
            </a:r>
          </a:p>
        </p:txBody>
      </p:sp>
      <p:sp>
        <p:nvSpPr>
          <p:cNvPr id="4" name="Slide Number Placeholder 3"/>
          <p:cNvSpPr>
            <a:spLocks noGrp="1"/>
          </p:cNvSpPr>
          <p:nvPr>
            <p:ph type="sldNum" sz="quarter" idx="5"/>
          </p:nvPr>
        </p:nvSpPr>
        <p:spPr/>
        <p:txBody>
          <a:bodyPr/>
          <a:lstStyle/>
          <a:p>
            <a:fld id="{7061A008-5A64-418F-BCA7-37D1DCC7480B}" type="slidenum">
              <a:rPr lang="en-US" smtClean="0"/>
              <a:t>5</a:t>
            </a:fld>
            <a:endParaRPr lang="en-US"/>
          </a:p>
        </p:txBody>
      </p:sp>
    </p:spTree>
    <p:extLst>
      <p:ext uri="{BB962C8B-B14F-4D97-AF65-F5344CB8AC3E}">
        <p14:creationId xmlns:p14="http://schemas.microsoft.com/office/powerpoint/2010/main" val="3995665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solidFill>
                  <a:srgbClr val="2A2E2F"/>
                </a:solidFill>
                <a:effectLst/>
                <a:latin typeface="Open Sans" panose="020B0606030504020204" pitchFamily="34" charset="0"/>
              </a:rPr>
              <a:t>-A mandated reporter may - in addition to filing with DCF - contact local law enforcement authorities and/or the Child Advocate about the suspected abuse or neglect.</a:t>
            </a:r>
            <a:r>
              <a:rPr lang="en-US" b="0" i="0" dirty="0">
                <a:solidFill>
                  <a:srgbClr val="2A2E2F"/>
                </a:solidFill>
                <a:effectLst/>
                <a:latin typeface="Open Sans" panose="020B0606030504020204" pitchFamily="34" charset="0"/>
              </a:rPr>
              <a:t> It is a crime punishable by a fine of up to $1000 for a mandated reporter to fail to file a 51A Report when required .</a:t>
            </a:r>
          </a:p>
          <a:p>
            <a:pPr algn="l"/>
            <a:r>
              <a:rPr lang="en-US" b="0" i="0" dirty="0">
                <a:solidFill>
                  <a:srgbClr val="2A2E2F"/>
                </a:solidFill>
                <a:effectLst/>
                <a:latin typeface="Open Sans" panose="020B0606030504020204" pitchFamily="34" charset="0"/>
              </a:rPr>
              <a:t>-It is a crime punishable by imprisonment in jail for not more than 2.5 years and/or a fine of up to $5000 to willfully fail to file a 51A Report when a mandated reporter has knowledge of child abuse or neglect that resulted in serious injury to or death of a child.</a:t>
            </a:r>
          </a:p>
          <a:p>
            <a:endParaRPr lang="en-US" dirty="0"/>
          </a:p>
        </p:txBody>
      </p:sp>
      <p:sp>
        <p:nvSpPr>
          <p:cNvPr id="4" name="Slide Number Placeholder 3"/>
          <p:cNvSpPr>
            <a:spLocks noGrp="1"/>
          </p:cNvSpPr>
          <p:nvPr>
            <p:ph type="sldNum" sz="quarter" idx="5"/>
          </p:nvPr>
        </p:nvSpPr>
        <p:spPr/>
        <p:txBody>
          <a:bodyPr/>
          <a:lstStyle/>
          <a:p>
            <a:fld id="{7061A008-5A64-418F-BCA7-37D1DCC7480B}" type="slidenum">
              <a:rPr lang="en-US" smtClean="0"/>
              <a:t>6</a:t>
            </a:fld>
            <a:endParaRPr lang="en-US"/>
          </a:p>
        </p:txBody>
      </p:sp>
    </p:spTree>
    <p:extLst>
      <p:ext uri="{BB962C8B-B14F-4D97-AF65-F5344CB8AC3E}">
        <p14:creationId xmlns:p14="http://schemas.microsoft.com/office/powerpoint/2010/main" val="1353384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not your job to investigate </a:t>
            </a:r>
          </a:p>
          <a:p>
            <a:pPr algn="l">
              <a:buFont typeface="Arial" panose="020B0604020202020204" pitchFamily="34" charset="0"/>
              <a:buChar char="•"/>
            </a:pPr>
            <a:r>
              <a:rPr lang="en-US" b="1" i="0" u="sng" dirty="0">
                <a:solidFill>
                  <a:srgbClr val="333333"/>
                </a:solidFill>
                <a:effectLst/>
                <a:latin typeface="Open Sans" panose="020B0606030504020204" pitchFamily="34" charset="0"/>
              </a:rPr>
              <a:t>What is reasonable cause to believe?</a:t>
            </a:r>
            <a:endParaRPr lang="en-US" b="0" i="0" dirty="0">
              <a:solidFill>
                <a:srgbClr val="333333"/>
              </a:solidFill>
              <a:effectLst/>
              <a:latin typeface="Open Sans" panose="020B0606030504020204" pitchFamily="34" charset="0"/>
            </a:endParaRPr>
          </a:p>
          <a:p>
            <a:pPr algn="l">
              <a:buFont typeface="Arial" panose="020B0604020202020204" pitchFamily="34" charset="0"/>
              <a:buChar char="•"/>
            </a:pPr>
            <a:r>
              <a:rPr lang="en-US" b="0" i="0" dirty="0">
                <a:solidFill>
                  <a:srgbClr val="2A2E2F"/>
                </a:solidFill>
                <a:effectLst/>
                <a:latin typeface="Open Sans" panose="020B0606030504020204" pitchFamily="34" charset="0"/>
              </a:rPr>
              <a:t>A presentation of facts which creates a reasonable suspicion of child abuse, neglect, or exploitation. Absolute proof is not needed.</a:t>
            </a:r>
          </a:p>
          <a:p>
            <a:r>
              <a:rPr lang="en-US" b="1" i="0" dirty="0">
                <a:solidFill>
                  <a:srgbClr val="FFFFFF"/>
                </a:solidFill>
                <a:effectLst/>
                <a:latin typeface="Roboto Slab"/>
              </a:rPr>
              <a:t>Your employer cannot retaliate against you for filing a 51A Report in good faith.</a:t>
            </a:r>
            <a:endParaRPr lang="en-US" dirty="0"/>
          </a:p>
        </p:txBody>
      </p:sp>
      <p:sp>
        <p:nvSpPr>
          <p:cNvPr id="4" name="Slide Number Placeholder 3"/>
          <p:cNvSpPr>
            <a:spLocks noGrp="1"/>
          </p:cNvSpPr>
          <p:nvPr>
            <p:ph type="sldNum" sz="quarter" idx="5"/>
          </p:nvPr>
        </p:nvSpPr>
        <p:spPr/>
        <p:txBody>
          <a:bodyPr/>
          <a:lstStyle/>
          <a:p>
            <a:fld id="{7061A008-5A64-418F-BCA7-37D1DCC7480B}" type="slidenum">
              <a:rPr lang="en-US" smtClean="0"/>
              <a:t>7</a:t>
            </a:fld>
            <a:endParaRPr lang="en-US"/>
          </a:p>
        </p:txBody>
      </p:sp>
    </p:spTree>
    <p:extLst>
      <p:ext uri="{BB962C8B-B14F-4D97-AF65-F5344CB8AC3E}">
        <p14:creationId xmlns:p14="http://schemas.microsoft.com/office/powerpoint/2010/main" val="373417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141414"/>
              </a:solidFill>
              <a:effectLst/>
              <a:latin typeface="Noto Sans VF"/>
            </a:endParaRPr>
          </a:p>
        </p:txBody>
      </p:sp>
      <p:sp>
        <p:nvSpPr>
          <p:cNvPr id="4" name="Slide Number Placeholder 3"/>
          <p:cNvSpPr>
            <a:spLocks noGrp="1"/>
          </p:cNvSpPr>
          <p:nvPr>
            <p:ph type="sldNum" sz="quarter" idx="5"/>
          </p:nvPr>
        </p:nvSpPr>
        <p:spPr/>
        <p:txBody>
          <a:bodyPr/>
          <a:lstStyle/>
          <a:p>
            <a:fld id="{7061A008-5A64-418F-BCA7-37D1DCC7480B}" type="slidenum">
              <a:rPr lang="en-US" smtClean="0"/>
              <a:t>8</a:t>
            </a:fld>
            <a:endParaRPr lang="en-US"/>
          </a:p>
        </p:txBody>
      </p:sp>
    </p:spTree>
    <p:extLst>
      <p:ext uri="{BB962C8B-B14F-4D97-AF65-F5344CB8AC3E}">
        <p14:creationId xmlns:p14="http://schemas.microsoft.com/office/powerpoint/2010/main" val="1579230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141414"/>
                </a:solidFill>
                <a:effectLst/>
                <a:latin typeface="Noto Sans VF"/>
              </a:rPr>
              <a:t>Neglect is the failure by a caretaker, either deliberately or through negligence or inability, to provide a child with minimal care.</a:t>
            </a:r>
            <a:endParaRPr lang="en-US" b="0" i="0" dirty="0">
              <a:solidFill>
                <a:srgbClr val="2A2E2F"/>
              </a:solidFill>
              <a:effectLst/>
              <a:latin typeface="Open Sans" panose="020B0606030504020204" pitchFamily="34" charset="0"/>
            </a:endParaRPr>
          </a:p>
          <a:p>
            <a:pPr algn="l">
              <a:buFont typeface="Arial" panose="020B0604020202020204" pitchFamily="34" charset="0"/>
              <a:buChar char="•"/>
            </a:pPr>
            <a:r>
              <a:rPr lang="en-US" b="0" i="0" dirty="0">
                <a:solidFill>
                  <a:srgbClr val="2A2E2F"/>
                </a:solidFill>
                <a:effectLst/>
                <a:latin typeface="Open Sans" panose="020B0606030504020204" pitchFamily="34" charset="0"/>
              </a:rPr>
              <a:t>Neglect can be deliberate or through negligence or inability, but it cannot be due solely to inadequate economic resources or due solely to the existence of a handicapping condition.</a:t>
            </a:r>
          </a:p>
          <a:p>
            <a:pPr algn="l">
              <a:buFont typeface="Arial" panose="020B0604020202020204" pitchFamily="34" charset="0"/>
              <a:buChar char="•"/>
            </a:pPr>
            <a:r>
              <a:rPr lang="en-US" b="0" i="0" dirty="0">
                <a:solidFill>
                  <a:srgbClr val="2A2E2F"/>
                </a:solidFill>
                <a:effectLst/>
                <a:latin typeface="Open Sans" panose="020B0606030504020204" pitchFamily="34" charset="0"/>
              </a:rPr>
              <a:t> For example, failure to provide a child with basic hygiene will not inflict any immediate injury, but, over time, will lead to a variety of ailments. A mandated reporter is not required to wait until unsanitary conditions in the home or lack of hygiene have led to infection or disease before filing a 51A Report, which allows DCF to take steps to protect the child from the foreseeable consequences of the neglect.</a:t>
            </a:r>
          </a:p>
          <a:p>
            <a:pPr algn="l">
              <a:buFont typeface="Arial" panose="020B0604020202020204" pitchFamily="34" charset="0"/>
              <a:buChar char="•"/>
            </a:pPr>
            <a:r>
              <a:rPr lang="en-US" b="0" i="0" dirty="0">
                <a:solidFill>
                  <a:srgbClr val="2A2E2F"/>
                </a:solidFill>
                <a:effectLst/>
                <a:latin typeface="Open Sans" panose="020B0606030504020204" pitchFamily="34" charset="0"/>
              </a:rPr>
              <a:t>Reasonable suspicion can be based on a disclosure by a child, an admission by a perpetrator, information from a third party, or your own observations, knowledge, and experience.</a:t>
            </a:r>
          </a:p>
          <a:p>
            <a:endParaRPr lang="en-US" dirty="0"/>
          </a:p>
        </p:txBody>
      </p:sp>
      <p:sp>
        <p:nvSpPr>
          <p:cNvPr id="4" name="Slide Number Placeholder 3"/>
          <p:cNvSpPr>
            <a:spLocks noGrp="1"/>
          </p:cNvSpPr>
          <p:nvPr>
            <p:ph type="sldNum" sz="quarter" idx="5"/>
          </p:nvPr>
        </p:nvSpPr>
        <p:spPr/>
        <p:txBody>
          <a:bodyPr/>
          <a:lstStyle/>
          <a:p>
            <a:fld id="{7061A008-5A64-418F-BCA7-37D1DCC7480B}" type="slidenum">
              <a:rPr lang="en-US" smtClean="0"/>
              <a:t>9</a:t>
            </a:fld>
            <a:endParaRPr lang="en-US"/>
          </a:p>
        </p:txBody>
      </p:sp>
    </p:spTree>
    <p:extLst>
      <p:ext uri="{BB962C8B-B14F-4D97-AF65-F5344CB8AC3E}">
        <p14:creationId xmlns:p14="http://schemas.microsoft.com/office/powerpoint/2010/main" val="1834870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u="none" dirty="0"/>
              <a:t>Bruising, welts, or burns that cannot be sufficiently explained</a:t>
            </a:r>
          </a:p>
          <a:p>
            <a:pPr marL="171450" indent="-171450">
              <a:buFont typeface="Arial" panose="020B0604020202020204" pitchFamily="34" charset="0"/>
              <a:buChar char="•"/>
            </a:pPr>
            <a:r>
              <a:rPr lang="en-US" sz="1200" u="none" dirty="0"/>
              <a:t>Unusual bruising patterns that reflect the shape of an instrument used to cause injury, such as the shape of a belt – injuries would not occur through normal play and are symmetric on multiple planes of the body</a:t>
            </a:r>
          </a:p>
          <a:p>
            <a:pPr marL="171450" indent="-171450">
              <a:buFont typeface="Arial" panose="020B0604020202020204" pitchFamily="34" charset="0"/>
              <a:buChar char="•"/>
            </a:pPr>
            <a:r>
              <a:rPr lang="en-US" sz="1200" u="none" dirty="0"/>
              <a:t>Physical injury such as a facture of a bone or a nontrivial injury</a:t>
            </a:r>
          </a:p>
          <a:p>
            <a:pPr marL="171450" indent="-171450">
              <a:buFont typeface="Arial" panose="020B0604020202020204" pitchFamily="34" charset="0"/>
              <a:buChar char="•"/>
            </a:pPr>
            <a:r>
              <a:rPr lang="en-US" sz="1200" u="none" dirty="0"/>
              <a:t>Hitting with a hand, first, foot or object</a:t>
            </a:r>
          </a:p>
          <a:p>
            <a:pPr marL="171450" indent="-171450">
              <a:buFont typeface="Arial" panose="020B0604020202020204" pitchFamily="34" charset="0"/>
              <a:buChar char="•"/>
            </a:pPr>
            <a:r>
              <a:rPr lang="en-US" sz="1200" u="none" dirty="0"/>
              <a:t>Shoving, tripping, pushing, pulling, scratching, pinching, cutting, biting</a:t>
            </a:r>
          </a:p>
          <a:p>
            <a:pPr marL="0" indent="0">
              <a:buNone/>
            </a:pPr>
            <a:r>
              <a:rPr lang="en-US" sz="1200" u="sng" dirty="0"/>
              <a:t>Non-Accidental </a:t>
            </a:r>
          </a:p>
          <a:p>
            <a:pPr marL="0" indent="0">
              <a:buNone/>
            </a:pPr>
            <a:r>
              <a:rPr lang="en-US" sz="1200" dirty="0"/>
              <a:t>Parent or other household member hit or shook a child hard enough to cause injury. </a:t>
            </a:r>
          </a:p>
          <a:p>
            <a:r>
              <a:rPr lang="en-US" sz="1200" dirty="0"/>
              <a:t>Injuries are inconsistent with the explanation provided. </a:t>
            </a:r>
          </a:p>
          <a:p>
            <a:r>
              <a:rPr lang="en-US" sz="1200" dirty="0"/>
              <a:t>Bruising on an infant may be suspicious for abuse.</a:t>
            </a:r>
          </a:p>
          <a:p>
            <a:pPr marL="0" indent="0">
              <a:buNone/>
            </a:pPr>
            <a:r>
              <a:rPr lang="en-US" sz="1200" u="sng" dirty="0"/>
              <a:t>Accidental </a:t>
            </a:r>
          </a:p>
          <a:p>
            <a:r>
              <a:rPr lang="en-US" sz="1200" dirty="0"/>
              <a:t>Child was injured during normal child play. </a:t>
            </a:r>
          </a:p>
          <a:p>
            <a:r>
              <a:rPr lang="en-US" sz="1200" dirty="0"/>
              <a:t>Parent or other household member inadvertently injured the child. </a:t>
            </a:r>
          </a:p>
          <a:p>
            <a:pPr marL="342900" marR="0" lvl="0" indent="-342900">
              <a:spcBef>
                <a:spcPts val="0"/>
              </a:spcBef>
              <a:spcAft>
                <a:spcPts val="0"/>
              </a:spcAft>
              <a:buFont typeface="Arial" panose="020B0604020202020204" pitchFamily="34" charset="0"/>
              <a:buChar char="•"/>
              <a:tabLst>
                <a:tab pos="457200" algn="l"/>
              </a:tabLst>
            </a:pPr>
            <a:r>
              <a:rPr lang="en-US" sz="1800" kern="1200" dirty="0">
                <a:solidFill>
                  <a:srgbClr val="333333"/>
                </a:solidFill>
                <a:effectLst/>
                <a:latin typeface="Open Sans" panose="020B0606030504020204" pitchFamily="34" charset="0"/>
                <a:ea typeface="Times New Roman" panose="02020603050405020304" pitchFamily="18" charset="0"/>
                <a:cs typeface="Times New Roman" panose="02020603050405020304" pitchFamily="18" charset="0"/>
              </a:rPr>
              <a:t>Whether the force used was reasonable or excessive in nature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kern="1200" dirty="0">
                <a:solidFill>
                  <a:srgbClr val="333333"/>
                </a:solidFill>
                <a:effectLst/>
                <a:latin typeface="Open Sans" panose="020B0606030504020204" pitchFamily="34" charset="0"/>
                <a:ea typeface="Times New Roman" panose="02020603050405020304" pitchFamily="18" charset="0"/>
                <a:cs typeface="Times New Roman" panose="02020603050405020304" pitchFamily="18" charset="0"/>
              </a:rPr>
              <a:t>Whether the force was reasonably related to the purpose of safeguarding or promoting the welfare of the child, including the prevention or punishment of misconduct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kern="1200" dirty="0">
                <a:solidFill>
                  <a:srgbClr val="333333"/>
                </a:solidFill>
                <a:effectLst/>
                <a:latin typeface="Open Sans" panose="020B0606030504020204" pitchFamily="34" charset="0"/>
                <a:ea typeface="Times New Roman" panose="02020603050405020304" pitchFamily="18" charset="0"/>
                <a:cs typeface="Times New Roman" panose="02020603050405020304" pitchFamily="18" charset="0"/>
              </a:rPr>
              <a:t>Whether the force caused or created a substantial risk of causing gross degradation, serious mental or emotional injury, or physical harm to the child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kern="1200" dirty="0">
                <a:solidFill>
                  <a:srgbClr val="333333"/>
                </a:solidFill>
                <a:effectLst/>
                <a:latin typeface="Open Sans" panose="020B0606030504020204" pitchFamily="34" charset="0"/>
                <a:ea typeface="Times New Roman" panose="02020603050405020304" pitchFamily="18" charset="0"/>
                <a:cs typeface="Times New Roman" panose="02020603050405020304" pitchFamily="18" charset="0"/>
              </a:rPr>
              <a:t>The child’s age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kern="1200" dirty="0">
                <a:solidFill>
                  <a:srgbClr val="333333"/>
                </a:solidFill>
                <a:effectLst/>
                <a:latin typeface="Open Sans" panose="020B0606030504020204" pitchFamily="34" charset="0"/>
                <a:ea typeface="Times New Roman" panose="02020603050405020304" pitchFamily="18" charset="0"/>
                <a:cs typeface="Times New Roman" panose="02020603050405020304" pitchFamily="18" charset="0"/>
              </a:rPr>
              <a:t>The child’s physical, cognitive, and emotional maturity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kern="1200" dirty="0">
                <a:solidFill>
                  <a:srgbClr val="333333"/>
                </a:solidFill>
                <a:effectLst/>
                <a:latin typeface="Open Sans" panose="020B0606030504020204" pitchFamily="34" charset="0"/>
                <a:ea typeface="Times New Roman" panose="02020603050405020304" pitchFamily="18" charset="0"/>
                <a:cs typeface="Times New Roman" panose="02020603050405020304" pitchFamily="18" charset="0"/>
              </a:rPr>
              <a:t>The presence, nature, and extent of any physical injuries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kern="1200" dirty="0">
                <a:solidFill>
                  <a:srgbClr val="333333"/>
                </a:solidFill>
                <a:effectLst/>
                <a:latin typeface="Open Sans" panose="020B0606030504020204" pitchFamily="34" charset="0"/>
                <a:ea typeface="Times New Roman" panose="02020603050405020304" pitchFamily="18" charset="0"/>
                <a:cs typeface="Times New Roman" panose="02020603050405020304" pitchFamily="18" charset="0"/>
              </a:rPr>
              <a:t>Whether a weapon or object was used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kern="1200" dirty="0">
                <a:solidFill>
                  <a:srgbClr val="333333"/>
                </a:solidFill>
                <a:effectLst/>
                <a:latin typeface="Open Sans" panose="020B0606030504020204" pitchFamily="34" charset="0"/>
                <a:ea typeface="Times New Roman" panose="02020603050405020304" pitchFamily="18" charset="0"/>
                <a:cs typeface="Times New Roman" panose="02020603050405020304" pitchFamily="18" charset="0"/>
              </a:rPr>
              <a:t>The nature of the child’s misconduct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kern="1200" dirty="0">
                <a:solidFill>
                  <a:srgbClr val="333333"/>
                </a:solidFill>
                <a:effectLst/>
                <a:latin typeface="Open Sans" panose="020B0606030504020204" pitchFamily="34" charset="0"/>
                <a:ea typeface="Times New Roman" panose="02020603050405020304" pitchFamily="18" charset="0"/>
                <a:cs typeface="Times New Roman" panose="02020603050405020304" pitchFamily="18" charset="0"/>
              </a:rPr>
              <a:t>Whether the child had the capacity to understand or appreciate the reason for the punishment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061A008-5A64-418F-BCA7-37D1DCC7480B}" type="slidenum">
              <a:rPr lang="en-US" smtClean="0"/>
              <a:t>10</a:t>
            </a:fld>
            <a:endParaRPr lang="en-US"/>
          </a:p>
        </p:txBody>
      </p:sp>
    </p:spTree>
    <p:extLst>
      <p:ext uri="{BB962C8B-B14F-4D97-AF65-F5344CB8AC3E}">
        <p14:creationId xmlns:p14="http://schemas.microsoft.com/office/powerpoint/2010/main" val="2810692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A665A6-8B04-4B6B-952C-F1EC9BDE93A5}"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F86BC-4DB0-47A6-AA45-86BE386701A6}"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0290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E8A665A6-8B04-4B6B-952C-F1EC9BDE93A5}" type="datetimeFigureOut">
              <a:rPr lang="en-US" smtClean="0"/>
              <a:t>6/25/2021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0F86BC-4DB0-47A6-AA45-86BE386701A6}" type="slidenum">
              <a:rPr lang="en-US" smtClean="0"/>
              <a:t>‹#›</a:t>
            </a:fld>
            <a:endParaRPr lang="en-US"/>
          </a:p>
        </p:txBody>
      </p:sp>
    </p:spTree>
    <p:extLst>
      <p:ext uri="{BB962C8B-B14F-4D97-AF65-F5344CB8AC3E}">
        <p14:creationId xmlns:p14="http://schemas.microsoft.com/office/powerpoint/2010/main" val="2580316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A665A6-8B04-4B6B-952C-F1EC9BDE93A5}"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F86BC-4DB0-47A6-AA45-86BE386701A6}" type="slidenum">
              <a:rPr lang="en-US" smtClean="0"/>
              <a:t>‹#›</a:t>
            </a:fld>
            <a:endParaRPr lang="en-US"/>
          </a:p>
        </p:txBody>
      </p:sp>
    </p:spTree>
    <p:extLst>
      <p:ext uri="{BB962C8B-B14F-4D97-AF65-F5344CB8AC3E}">
        <p14:creationId xmlns:p14="http://schemas.microsoft.com/office/powerpoint/2010/main" val="2311255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A665A6-8B04-4B6B-952C-F1EC9BDE93A5}"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F86BC-4DB0-47A6-AA45-86BE386701A6}"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53232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A665A6-8B04-4B6B-952C-F1EC9BDE93A5}"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F86BC-4DB0-47A6-AA45-86BE386701A6}" type="slidenum">
              <a:rPr lang="en-US" smtClean="0"/>
              <a:t>‹#›</a:t>
            </a:fld>
            <a:endParaRPr lang="en-US"/>
          </a:p>
        </p:txBody>
      </p:sp>
    </p:spTree>
    <p:extLst>
      <p:ext uri="{BB962C8B-B14F-4D97-AF65-F5344CB8AC3E}">
        <p14:creationId xmlns:p14="http://schemas.microsoft.com/office/powerpoint/2010/main" val="3407611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A665A6-8B04-4B6B-952C-F1EC9BDE93A5}"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F86BC-4DB0-47A6-AA45-86BE386701A6}"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371453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A665A6-8B04-4B6B-952C-F1EC9BDE93A5}"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F86BC-4DB0-47A6-AA45-86BE386701A6}" type="slidenum">
              <a:rPr lang="en-US" smtClean="0"/>
              <a:t>‹#›</a:t>
            </a:fld>
            <a:endParaRPr lang="en-US"/>
          </a:p>
        </p:txBody>
      </p:sp>
    </p:spTree>
    <p:extLst>
      <p:ext uri="{BB962C8B-B14F-4D97-AF65-F5344CB8AC3E}">
        <p14:creationId xmlns:p14="http://schemas.microsoft.com/office/powerpoint/2010/main" val="3844762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A665A6-8B04-4B6B-952C-F1EC9BDE93A5}"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F86BC-4DB0-47A6-AA45-86BE386701A6}" type="slidenum">
              <a:rPr lang="en-US" smtClean="0"/>
              <a:t>‹#›</a:t>
            </a:fld>
            <a:endParaRPr lang="en-US"/>
          </a:p>
        </p:txBody>
      </p:sp>
    </p:spTree>
    <p:extLst>
      <p:ext uri="{BB962C8B-B14F-4D97-AF65-F5344CB8AC3E}">
        <p14:creationId xmlns:p14="http://schemas.microsoft.com/office/powerpoint/2010/main" val="152863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A665A6-8B04-4B6B-952C-F1EC9BDE93A5}"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F86BC-4DB0-47A6-AA45-86BE386701A6}" type="slidenum">
              <a:rPr lang="en-US" smtClean="0"/>
              <a:t>‹#›</a:t>
            </a:fld>
            <a:endParaRPr lang="en-US"/>
          </a:p>
        </p:txBody>
      </p:sp>
    </p:spTree>
    <p:extLst>
      <p:ext uri="{BB962C8B-B14F-4D97-AF65-F5344CB8AC3E}">
        <p14:creationId xmlns:p14="http://schemas.microsoft.com/office/powerpoint/2010/main" val="3929267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A665A6-8B04-4B6B-952C-F1EC9BDE93A5}"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F86BC-4DB0-47A6-AA45-86BE386701A6}" type="slidenum">
              <a:rPr lang="en-US" smtClean="0"/>
              <a:t>‹#›</a:t>
            </a:fld>
            <a:endParaRPr lang="en-US"/>
          </a:p>
        </p:txBody>
      </p:sp>
    </p:spTree>
    <p:extLst>
      <p:ext uri="{BB962C8B-B14F-4D97-AF65-F5344CB8AC3E}">
        <p14:creationId xmlns:p14="http://schemas.microsoft.com/office/powerpoint/2010/main" val="1102424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A665A6-8B04-4B6B-952C-F1EC9BDE93A5}"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F86BC-4DB0-47A6-AA45-86BE386701A6}" type="slidenum">
              <a:rPr lang="en-US" smtClean="0"/>
              <a:t>‹#›</a:t>
            </a:fld>
            <a:endParaRPr lang="en-US"/>
          </a:p>
        </p:txBody>
      </p:sp>
    </p:spTree>
    <p:extLst>
      <p:ext uri="{BB962C8B-B14F-4D97-AF65-F5344CB8AC3E}">
        <p14:creationId xmlns:p14="http://schemas.microsoft.com/office/powerpoint/2010/main" val="1812734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A665A6-8B04-4B6B-952C-F1EC9BDE93A5}" type="datetimeFigureOut">
              <a:rPr lang="en-US" smtClean="0"/>
              <a:t>6/25/2021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F86BC-4DB0-47A6-AA45-86BE386701A6}" type="slidenum">
              <a:rPr lang="en-US" smtClean="0"/>
              <a:t>‹#›</a:t>
            </a:fld>
            <a:endParaRPr lang="en-US"/>
          </a:p>
        </p:txBody>
      </p:sp>
    </p:spTree>
    <p:extLst>
      <p:ext uri="{BB962C8B-B14F-4D97-AF65-F5344CB8AC3E}">
        <p14:creationId xmlns:p14="http://schemas.microsoft.com/office/powerpoint/2010/main" val="3798858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A665A6-8B04-4B6B-952C-F1EC9BDE93A5}" type="datetimeFigureOut">
              <a:rPr lang="en-US" smtClean="0"/>
              <a:t>6/25/2021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0F86BC-4DB0-47A6-AA45-86BE386701A6}" type="slidenum">
              <a:rPr lang="en-US" smtClean="0"/>
              <a:t>‹#›</a:t>
            </a:fld>
            <a:endParaRPr lang="en-US"/>
          </a:p>
        </p:txBody>
      </p:sp>
    </p:spTree>
    <p:extLst>
      <p:ext uri="{BB962C8B-B14F-4D97-AF65-F5344CB8AC3E}">
        <p14:creationId xmlns:p14="http://schemas.microsoft.com/office/powerpoint/2010/main" val="3224306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A665A6-8B04-4B6B-952C-F1EC9BDE93A5}" type="datetimeFigureOut">
              <a:rPr lang="en-US" smtClean="0"/>
              <a:t>6/25/2021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0F86BC-4DB0-47A6-AA45-86BE386701A6}" type="slidenum">
              <a:rPr lang="en-US" smtClean="0"/>
              <a:t>‹#›</a:t>
            </a:fld>
            <a:endParaRPr lang="en-US"/>
          </a:p>
        </p:txBody>
      </p:sp>
    </p:spTree>
    <p:extLst>
      <p:ext uri="{BB962C8B-B14F-4D97-AF65-F5344CB8AC3E}">
        <p14:creationId xmlns:p14="http://schemas.microsoft.com/office/powerpoint/2010/main" val="2104794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A665A6-8B04-4B6B-952C-F1EC9BDE93A5}" type="datetimeFigureOut">
              <a:rPr lang="en-US" smtClean="0"/>
              <a:t>6/25/2021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0F86BC-4DB0-47A6-AA45-86BE386701A6}" type="slidenum">
              <a:rPr lang="en-US" smtClean="0"/>
              <a:t>‹#›</a:t>
            </a:fld>
            <a:endParaRPr lang="en-US"/>
          </a:p>
        </p:txBody>
      </p:sp>
    </p:spTree>
    <p:extLst>
      <p:ext uri="{BB962C8B-B14F-4D97-AF65-F5344CB8AC3E}">
        <p14:creationId xmlns:p14="http://schemas.microsoft.com/office/powerpoint/2010/main" val="3595654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A665A6-8B04-4B6B-952C-F1EC9BDE93A5}" type="datetimeFigureOut">
              <a:rPr lang="en-US" smtClean="0"/>
              <a:t>6/25/2021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F86BC-4DB0-47A6-AA45-86BE386701A6}" type="slidenum">
              <a:rPr lang="en-US" smtClean="0"/>
              <a:t>‹#›</a:t>
            </a:fld>
            <a:endParaRPr lang="en-US"/>
          </a:p>
        </p:txBody>
      </p:sp>
    </p:spTree>
    <p:extLst>
      <p:ext uri="{BB962C8B-B14F-4D97-AF65-F5344CB8AC3E}">
        <p14:creationId xmlns:p14="http://schemas.microsoft.com/office/powerpoint/2010/main" val="2743302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A665A6-8B04-4B6B-952C-F1EC9BDE93A5}" type="datetimeFigureOut">
              <a:rPr lang="en-US" smtClean="0"/>
              <a:t>6/25/2021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F86BC-4DB0-47A6-AA45-86BE386701A6}" type="slidenum">
              <a:rPr lang="en-US" smtClean="0"/>
              <a:t>‹#›</a:t>
            </a:fld>
            <a:endParaRPr lang="en-US"/>
          </a:p>
        </p:txBody>
      </p:sp>
    </p:spTree>
    <p:extLst>
      <p:ext uri="{BB962C8B-B14F-4D97-AF65-F5344CB8AC3E}">
        <p14:creationId xmlns:p14="http://schemas.microsoft.com/office/powerpoint/2010/main" val="1382758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3000">
              <a:schemeClr val="bg2">
                <a:tint val="97000"/>
                <a:hueMod val="92000"/>
                <a:satMod val="169000"/>
                <a:lumMod val="164000"/>
              </a:schemeClr>
            </a:gs>
            <a:gs pos="100000">
              <a:schemeClr val="bg2">
                <a:shade val="96000"/>
                <a:satMod val="120000"/>
                <a:lumMod val="90000"/>
              </a:schemeClr>
            </a:gs>
          </a:gsLst>
          <a:lin ang="27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E8A665A6-8B04-4B6B-952C-F1EC9BDE93A5}" type="datetimeFigureOut">
              <a:rPr lang="en-US" smtClean="0"/>
              <a:t>6/25/2021</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A00F86BC-4DB0-47A6-AA45-86BE386701A6}" type="slidenum">
              <a:rPr lang="en-US" smtClean="0"/>
              <a:t>‹#›</a:t>
            </a:fld>
            <a:endParaRPr lang="en-US"/>
          </a:p>
        </p:txBody>
      </p:sp>
    </p:spTree>
    <p:extLst>
      <p:ext uri="{BB962C8B-B14F-4D97-AF65-F5344CB8AC3E}">
        <p14:creationId xmlns:p14="http://schemas.microsoft.com/office/powerpoint/2010/main" val="751310024"/>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www.mass.gov/how-to/report-child-abuse-or-neglect-as-a-mandated-reporter" TargetMode="External"/><Relationship Id="rId5" Type="http://schemas.openxmlformats.org/officeDocument/2006/relationships/hyperlink" Target="https://www.mass.gov/files/documents/2020/01/16/Cities%20and%20Towns%20by%20Area%20Office%20-%20updated%202.6.17%20%289%29.pdf" TargetMode="External"/><Relationship Id="rId4" Type="http://schemas.openxmlformats.org/officeDocument/2006/relationships/hyperlink" Target="https://www.mass.gov/orgs/massachusetts-department-of-children-families/locations?_page=1"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51a.middlesexcac.org/"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s://www.mass.gov/service-details/reporting-alleged-child-abuse-or-neglect-filing-a-51a-report"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zIaVKbyQ1eU"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hyperlink" Target="https://www.msn.com/en-us/news/us/a-multi-system-failure-at-dcf-fall-river-schools-preceded-teen-s-homicide-investigators-find/ar-BB1fa1Fb"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mass.gov/orgs/massachusetts-district-attorney-association"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ww.mass.gov/orgs/office-of-the-chief-medical-examine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95EE1-B883-49E0-80F7-FC6400DCFF41}"/>
              </a:ext>
            </a:extLst>
          </p:cNvPr>
          <p:cNvSpPr>
            <a:spLocks noGrp="1"/>
          </p:cNvSpPr>
          <p:nvPr>
            <p:ph type="ctrTitle"/>
          </p:nvPr>
        </p:nvSpPr>
        <p:spPr>
          <a:xfrm>
            <a:off x="1675645" y="685799"/>
            <a:ext cx="8001000" cy="2971801"/>
          </a:xfrm>
        </p:spPr>
        <p:txBody>
          <a:bodyPr>
            <a:normAutofit/>
          </a:bodyPr>
          <a:lstStyle/>
          <a:p>
            <a:r>
              <a:rPr lang="en-US" dirty="0"/>
              <a:t>DDS Children’s Autism waiver program</a:t>
            </a:r>
            <a:br>
              <a:rPr lang="en-US" dirty="0"/>
            </a:br>
            <a:r>
              <a:rPr lang="en-US" dirty="0"/>
              <a:t>2020 Renewal</a:t>
            </a:r>
          </a:p>
        </p:txBody>
      </p:sp>
      <p:sp>
        <p:nvSpPr>
          <p:cNvPr id="3" name="Subtitle 2">
            <a:extLst>
              <a:ext uri="{FF2B5EF4-FFF2-40B4-BE49-F238E27FC236}">
                <a16:creationId xmlns:a16="http://schemas.microsoft.com/office/drawing/2014/main" id="{23ABC263-FBDE-4058-B32C-7C2DA9366605}"/>
              </a:ext>
            </a:extLst>
          </p:cNvPr>
          <p:cNvSpPr>
            <a:spLocks noGrp="1"/>
          </p:cNvSpPr>
          <p:nvPr>
            <p:ph type="subTitle" idx="1"/>
          </p:nvPr>
        </p:nvSpPr>
        <p:spPr>
          <a:xfrm>
            <a:off x="1675645" y="3843867"/>
            <a:ext cx="6400800" cy="1947333"/>
          </a:xfrm>
        </p:spPr>
        <p:txBody>
          <a:bodyPr>
            <a:normAutofit/>
          </a:bodyPr>
          <a:lstStyle/>
          <a:p>
            <a:r>
              <a:rPr lang="en-US" dirty="0"/>
              <a:t>Autism Support Broker Training</a:t>
            </a:r>
          </a:p>
          <a:p>
            <a:r>
              <a:rPr lang="en-US" dirty="0"/>
              <a:t>June 28, 2021</a:t>
            </a:r>
          </a:p>
          <a:p>
            <a:r>
              <a:rPr lang="en-US" dirty="0"/>
              <a:t>9:00 – 12:00</a:t>
            </a:r>
          </a:p>
        </p:txBody>
      </p:sp>
    </p:spTree>
    <p:extLst>
      <p:ext uri="{BB962C8B-B14F-4D97-AF65-F5344CB8AC3E}">
        <p14:creationId xmlns:p14="http://schemas.microsoft.com/office/powerpoint/2010/main" val="1263707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2DC26-ACC8-4B43-86CF-F664F0ED66BA}"/>
              </a:ext>
            </a:extLst>
          </p:cNvPr>
          <p:cNvSpPr>
            <a:spLocks noGrp="1"/>
          </p:cNvSpPr>
          <p:nvPr>
            <p:ph type="title"/>
          </p:nvPr>
        </p:nvSpPr>
        <p:spPr>
          <a:xfrm>
            <a:off x="684212" y="540543"/>
            <a:ext cx="8534401" cy="865188"/>
          </a:xfrm>
        </p:spPr>
        <p:txBody>
          <a:bodyPr/>
          <a:lstStyle/>
          <a:p>
            <a:r>
              <a:rPr lang="en-US" dirty="0"/>
              <a:t>Recognizing physical abuse</a:t>
            </a:r>
          </a:p>
        </p:txBody>
      </p:sp>
      <p:sp>
        <p:nvSpPr>
          <p:cNvPr id="3" name="Text Placeholder 2">
            <a:extLst>
              <a:ext uri="{FF2B5EF4-FFF2-40B4-BE49-F238E27FC236}">
                <a16:creationId xmlns:a16="http://schemas.microsoft.com/office/drawing/2014/main" id="{BA64935D-A206-4E6C-892D-9E5EEDA58062}"/>
              </a:ext>
            </a:extLst>
          </p:cNvPr>
          <p:cNvSpPr>
            <a:spLocks noGrp="1"/>
          </p:cNvSpPr>
          <p:nvPr>
            <p:ph type="body" idx="1"/>
          </p:nvPr>
        </p:nvSpPr>
        <p:spPr>
          <a:xfrm>
            <a:off x="303174" y="1579562"/>
            <a:ext cx="9774257" cy="4990869"/>
          </a:xfrm>
        </p:spPr>
        <p:txBody>
          <a:bodyPr>
            <a:noAutofit/>
          </a:bodyPr>
          <a:lstStyle/>
          <a:p>
            <a:pPr lvl="1"/>
            <a:r>
              <a:rPr lang="en-US" sz="2600" dirty="0">
                <a:solidFill>
                  <a:schemeClr val="bg2">
                    <a:lumMod val="50000"/>
                  </a:schemeClr>
                </a:solidFill>
              </a:rPr>
              <a:t>Physical abuse is a non-accidental injury.</a:t>
            </a:r>
          </a:p>
          <a:p>
            <a:pPr marL="800100" lvl="1" indent="-342900">
              <a:buFont typeface="Arial" panose="020B0604020202020204" pitchFamily="34" charset="0"/>
              <a:buChar char="•"/>
            </a:pPr>
            <a:r>
              <a:rPr lang="en-US" sz="2600" u="sng" dirty="0">
                <a:solidFill>
                  <a:schemeClr val="bg2">
                    <a:lumMod val="50000"/>
                  </a:schemeClr>
                </a:solidFill>
              </a:rPr>
              <a:t>Physical abuse indicators may include</a:t>
            </a:r>
            <a:r>
              <a:rPr lang="en-US" sz="2600" dirty="0">
                <a:solidFill>
                  <a:schemeClr val="bg2">
                    <a:lumMod val="50000"/>
                  </a:schemeClr>
                </a:solidFill>
              </a:rPr>
              <a:t>:</a:t>
            </a:r>
          </a:p>
          <a:p>
            <a:pPr marL="1257300" lvl="2" indent="-342900">
              <a:buFont typeface="Arial" panose="020B0604020202020204" pitchFamily="34" charset="0"/>
              <a:buChar char="•"/>
            </a:pPr>
            <a:r>
              <a:rPr lang="en-US" sz="2600" dirty="0">
                <a:solidFill>
                  <a:schemeClr val="bg2">
                    <a:lumMod val="50000"/>
                  </a:schemeClr>
                </a:solidFill>
              </a:rPr>
              <a:t>Bruises</a:t>
            </a:r>
          </a:p>
          <a:p>
            <a:pPr marL="1257300" lvl="2" indent="-342900">
              <a:buFont typeface="Arial" panose="020B0604020202020204" pitchFamily="34" charset="0"/>
              <a:buChar char="•"/>
            </a:pPr>
            <a:r>
              <a:rPr lang="en-US" sz="2600" dirty="0">
                <a:solidFill>
                  <a:schemeClr val="bg2">
                    <a:lumMod val="50000"/>
                  </a:schemeClr>
                </a:solidFill>
              </a:rPr>
              <a:t>Burns</a:t>
            </a:r>
          </a:p>
          <a:p>
            <a:pPr marL="1257300" lvl="2" indent="-342900">
              <a:buFont typeface="Arial" panose="020B0604020202020204" pitchFamily="34" charset="0"/>
              <a:buChar char="•"/>
            </a:pPr>
            <a:r>
              <a:rPr lang="en-US" sz="2600" dirty="0">
                <a:solidFill>
                  <a:schemeClr val="bg2">
                    <a:lumMod val="50000"/>
                  </a:schemeClr>
                </a:solidFill>
              </a:rPr>
              <a:t>Broken bones</a:t>
            </a:r>
          </a:p>
          <a:p>
            <a:pPr marL="1257300" lvl="2" indent="-342900">
              <a:buFont typeface="Arial" panose="020B0604020202020204" pitchFamily="34" charset="0"/>
              <a:buChar char="•"/>
            </a:pPr>
            <a:r>
              <a:rPr lang="en-US" sz="2600" dirty="0">
                <a:solidFill>
                  <a:schemeClr val="bg2">
                    <a:lumMod val="50000"/>
                  </a:schemeClr>
                </a:solidFill>
              </a:rPr>
              <a:t>Injuries that are patterned</a:t>
            </a:r>
          </a:p>
          <a:p>
            <a:pPr marL="1257300" lvl="2" indent="-342900">
              <a:buFont typeface="Arial" panose="020B0604020202020204" pitchFamily="34" charset="0"/>
              <a:buChar char="•"/>
            </a:pPr>
            <a:r>
              <a:rPr lang="en-US" sz="2600" dirty="0">
                <a:solidFill>
                  <a:schemeClr val="bg2">
                    <a:lumMod val="50000"/>
                  </a:schemeClr>
                </a:solidFill>
              </a:rPr>
              <a:t>Hitting with a hand, fist, foot, or object</a:t>
            </a:r>
          </a:p>
          <a:p>
            <a:pPr marL="1257300" lvl="2" indent="-342900">
              <a:buFont typeface="Arial" panose="020B0604020202020204" pitchFamily="34" charset="0"/>
              <a:buChar char="•"/>
            </a:pPr>
            <a:r>
              <a:rPr lang="en-US" sz="2600" dirty="0">
                <a:solidFill>
                  <a:schemeClr val="bg2">
                    <a:lumMod val="50000"/>
                  </a:schemeClr>
                </a:solidFill>
              </a:rPr>
              <a:t>Shoving, tripping, pushing, pulling, pinching, etc.</a:t>
            </a:r>
          </a:p>
          <a:p>
            <a:pPr marL="1257300" lvl="2" indent="-342900">
              <a:buFont typeface="Arial" panose="020B0604020202020204" pitchFamily="34" charset="0"/>
              <a:buChar char="•"/>
            </a:pPr>
            <a:r>
              <a:rPr lang="en-US" sz="2600" dirty="0">
                <a:solidFill>
                  <a:schemeClr val="bg2">
                    <a:lumMod val="50000"/>
                  </a:schemeClr>
                </a:solidFill>
              </a:rPr>
              <a:t>Extreme fear of parent/caregiver</a:t>
            </a:r>
          </a:p>
        </p:txBody>
      </p:sp>
      <p:pic>
        <p:nvPicPr>
          <p:cNvPr id="9" name="Picture 8">
            <a:extLst>
              <a:ext uri="{FF2B5EF4-FFF2-40B4-BE49-F238E27FC236}">
                <a16:creationId xmlns:a16="http://schemas.microsoft.com/office/drawing/2014/main" id="{8218D8AF-AEE0-47C6-82AC-4E61D3539516}"/>
              </a:ext>
            </a:extLst>
          </p:cNvPr>
          <p:cNvPicPr>
            <a:picLocks noChangeAspect="1"/>
          </p:cNvPicPr>
          <p:nvPr/>
        </p:nvPicPr>
        <p:blipFill>
          <a:blip r:embed="rId3"/>
          <a:stretch>
            <a:fillRect/>
          </a:stretch>
        </p:blipFill>
        <p:spPr>
          <a:xfrm>
            <a:off x="8647075" y="714374"/>
            <a:ext cx="2860713" cy="3660214"/>
          </a:xfrm>
          <a:prstGeom prst="rect">
            <a:avLst/>
          </a:prstGeom>
        </p:spPr>
      </p:pic>
    </p:spTree>
    <p:extLst>
      <p:ext uri="{BB962C8B-B14F-4D97-AF65-F5344CB8AC3E}">
        <p14:creationId xmlns:p14="http://schemas.microsoft.com/office/powerpoint/2010/main" val="2233522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2DC26-ACC8-4B43-86CF-F664F0ED66BA}"/>
              </a:ext>
            </a:extLst>
          </p:cNvPr>
          <p:cNvSpPr>
            <a:spLocks noGrp="1"/>
          </p:cNvSpPr>
          <p:nvPr>
            <p:ph type="title"/>
          </p:nvPr>
        </p:nvSpPr>
        <p:spPr>
          <a:xfrm>
            <a:off x="684213" y="720726"/>
            <a:ext cx="8534401" cy="808038"/>
          </a:xfrm>
        </p:spPr>
        <p:txBody>
          <a:bodyPr/>
          <a:lstStyle/>
          <a:p>
            <a:r>
              <a:rPr lang="en-US" dirty="0"/>
              <a:t>Recognizing sexual child abuse</a:t>
            </a:r>
          </a:p>
        </p:txBody>
      </p:sp>
      <p:sp>
        <p:nvSpPr>
          <p:cNvPr id="3" name="Text Placeholder 2">
            <a:extLst>
              <a:ext uri="{FF2B5EF4-FFF2-40B4-BE49-F238E27FC236}">
                <a16:creationId xmlns:a16="http://schemas.microsoft.com/office/drawing/2014/main" id="{BA64935D-A206-4E6C-892D-9E5EEDA58062}"/>
              </a:ext>
            </a:extLst>
          </p:cNvPr>
          <p:cNvSpPr>
            <a:spLocks noGrp="1"/>
          </p:cNvSpPr>
          <p:nvPr>
            <p:ph type="body" idx="1"/>
          </p:nvPr>
        </p:nvSpPr>
        <p:spPr>
          <a:xfrm>
            <a:off x="684213" y="1528764"/>
            <a:ext cx="10823574" cy="4986336"/>
          </a:xfrm>
        </p:spPr>
        <p:txBody>
          <a:bodyPr>
            <a:noAutofit/>
          </a:bodyPr>
          <a:lstStyle/>
          <a:p>
            <a:pPr lvl="1"/>
            <a:r>
              <a:rPr lang="en-US" sz="2200" dirty="0">
                <a:solidFill>
                  <a:schemeClr val="bg2">
                    <a:lumMod val="50000"/>
                  </a:schemeClr>
                </a:solidFill>
              </a:rPr>
              <a:t>Sexual child abuse is engaging in a non-accidental sexual act(s) with a child that causes harm/substantial risk of harm to the child’s health or welfare.</a:t>
            </a:r>
          </a:p>
          <a:p>
            <a:pPr lvl="1"/>
            <a:r>
              <a:rPr lang="en-US" sz="2200" u="sng" dirty="0">
                <a:solidFill>
                  <a:schemeClr val="bg2">
                    <a:lumMod val="50000"/>
                  </a:schemeClr>
                </a:solidFill>
              </a:rPr>
              <a:t>Sexual abuse indicators may include</a:t>
            </a:r>
            <a:r>
              <a:rPr lang="en-US" sz="2200" dirty="0">
                <a:solidFill>
                  <a:schemeClr val="bg2">
                    <a:lumMod val="50000"/>
                  </a:schemeClr>
                </a:solidFill>
              </a:rPr>
              <a:t>:</a:t>
            </a:r>
          </a:p>
          <a:p>
            <a:pPr marL="1257300" lvl="2" indent="-342900">
              <a:buFont typeface="Arial" panose="020B0604020202020204" pitchFamily="34" charset="0"/>
              <a:buChar char="•"/>
            </a:pPr>
            <a:r>
              <a:rPr lang="en-US" sz="2200" dirty="0">
                <a:solidFill>
                  <a:schemeClr val="bg2">
                    <a:lumMod val="50000"/>
                  </a:schemeClr>
                </a:solidFill>
              </a:rPr>
              <a:t>Recurring pain or itching in genital or anal areas</a:t>
            </a:r>
          </a:p>
          <a:p>
            <a:pPr marL="1257300" lvl="2" indent="-342900">
              <a:buFont typeface="Arial" panose="020B0604020202020204" pitchFamily="34" charset="0"/>
              <a:buChar char="•"/>
            </a:pPr>
            <a:r>
              <a:rPr lang="en-US" sz="2200" dirty="0">
                <a:solidFill>
                  <a:schemeClr val="bg2">
                    <a:lumMod val="50000"/>
                  </a:schemeClr>
                </a:solidFill>
              </a:rPr>
              <a:t>Frequent bladder or urinary tract infections</a:t>
            </a:r>
          </a:p>
          <a:p>
            <a:pPr marL="1257300" lvl="2" indent="-342900">
              <a:buFont typeface="Arial" panose="020B0604020202020204" pitchFamily="34" charset="0"/>
              <a:buChar char="•"/>
            </a:pPr>
            <a:r>
              <a:rPr lang="en-US" sz="2200" dirty="0">
                <a:solidFill>
                  <a:schemeClr val="bg2">
                    <a:lumMod val="50000"/>
                  </a:schemeClr>
                </a:solidFill>
              </a:rPr>
              <a:t>Genital injury, including bruising and tearing</a:t>
            </a:r>
          </a:p>
          <a:p>
            <a:pPr marL="1257300" lvl="2" indent="-342900">
              <a:buFont typeface="Arial" panose="020B0604020202020204" pitchFamily="34" charset="0"/>
              <a:buChar char="•"/>
            </a:pPr>
            <a:r>
              <a:rPr lang="en-US" sz="2200" dirty="0">
                <a:solidFill>
                  <a:schemeClr val="bg2">
                    <a:lumMod val="50000"/>
                  </a:schemeClr>
                </a:solidFill>
              </a:rPr>
              <a:t>Premature sexual knowledge, language, and/or behaviors </a:t>
            </a:r>
          </a:p>
          <a:p>
            <a:pPr marL="1257300" lvl="2" indent="-342900">
              <a:buFont typeface="Arial" panose="020B0604020202020204" pitchFamily="34" charset="0"/>
              <a:buChar char="•"/>
            </a:pPr>
            <a:r>
              <a:rPr lang="en-US" sz="2200" dirty="0">
                <a:solidFill>
                  <a:schemeClr val="bg2">
                    <a:lumMod val="50000"/>
                  </a:schemeClr>
                </a:solidFill>
              </a:rPr>
              <a:t>Not wanting to be left alone with a particular individual</a:t>
            </a:r>
          </a:p>
          <a:p>
            <a:pPr marL="1257300" lvl="2" indent="-342900">
              <a:buFont typeface="Arial" panose="020B0604020202020204" pitchFamily="34" charset="0"/>
              <a:buChar char="•"/>
            </a:pPr>
            <a:r>
              <a:rPr lang="en-US" sz="2200" dirty="0">
                <a:solidFill>
                  <a:schemeClr val="bg2">
                    <a:lumMod val="50000"/>
                  </a:schemeClr>
                </a:solidFill>
              </a:rPr>
              <a:t>Wearing multiple layers of clothing</a:t>
            </a:r>
          </a:p>
          <a:p>
            <a:pPr marL="1257300" lvl="2" indent="-342900">
              <a:buFont typeface="Arial" panose="020B0604020202020204" pitchFamily="34" charset="0"/>
              <a:buChar char="•"/>
            </a:pPr>
            <a:r>
              <a:rPr lang="en-US" sz="2200" dirty="0">
                <a:solidFill>
                  <a:schemeClr val="bg2">
                    <a:lumMod val="50000"/>
                  </a:schemeClr>
                </a:solidFill>
              </a:rPr>
              <a:t>Fire setting</a:t>
            </a:r>
          </a:p>
        </p:txBody>
      </p:sp>
    </p:spTree>
    <p:extLst>
      <p:ext uri="{BB962C8B-B14F-4D97-AF65-F5344CB8AC3E}">
        <p14:creationId xmlns:p14="http://schemas.microsoft.com/office/powerpoint/2010/main" val="249432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2DC26-ACC8-4B43-86CF-F664F0ED66BA}"/>
              </a:ext>
            </a:extLst>
          </p:cNvPr>
          <p:cNvSpPr>
            <a:spLocks noGrp="1"/>
          </p:cNvSpPr>
          <p:nvPr>
            <p:ph type="title"/>
          </p:nvPr>
        </p:nvSpPr>
        <p:spPr>
          <a:xfrm>
            <a:off x="684213" y="720726"/>
            <a:ext cx="10460037" cy="808038"/>
          </a:xfrm>
        </p:spPr>
        <p:txBody>
          <a:bodyPr>
            <a:normAutofit/>
          </a:bodyPr>
          <a:lstStyle/>
          <a:p>
            <a:r>
              <a:rPr lang="en-US" dirty="0"/>
              <a:t>Recognizing Financial exploitation</a:t>
            </a:r>
          </a:p>
        </p:txBody>
      </p:sp>
      <p:sp>
        <p:nvSpPr>
          <p:cNvPr id="3" name="Text Placeholder 2">
            <a:extLst>
              <a:ext uri="{FF2B5EF4-FFF2-40B4-BE49-F238E27FC236}">
                <a16:creationId xmlns:a16="http://schemas.microsoft.com/office/drawing/2014/main" id="{BA64935D-A206-4E6C-892D-9E5EEDA58062}"/>
              </a:ext>
            </a:extLst>
          </p:cNvPr>
          <p:cNvSpPr>
            <a:spLocks noGrp="1"/>
          </p:cNvSpPr>
          <p:nvPr>
            <p:ph type="body" idx="1"/>
          </p:nvPr>
        </p:nvSpPr>
        <p:spPr>
          <a:xfrm>
            <a:off x="438150" y="1728789"/>
            <a:ext cx="11315699" cy="4986336"/>
          </a:xfrm>
        </p:spPr>
        <p:txBody>
          <a:bodyPr>
            <a:noAutofit/>
          </a:bodyPr>
          <a:lstStyle/>
          <a:p>
            <a:pPr lvl="1"/>
            <a:r>
              <a:rPr lang="en-US" sz="2600" dirty="0">
                <a:solidFill>
                  <a:schemeClr val="bg2">
                    <a:lumMod val="50000"/>
                  </a:schemeClr>
                </a:solidFill>
              </a:rPr>
              <a:t>Financial exploitation is the illegal or improper use of another person’s funds, property, or assets by a person in position of trust.</a:t>
            </a:r>
          </a:p>
          <a:p>
            <a:pPr lvl="1"/>
            <a:r>
              <a:rPr lang="en-US" sz="2600" u="sng" dirty="0">
                <a:solidFill>
                  <a:schemeClr val="bg2">
                    <a:lumMod val="50000"/>
                  </a:schemeClr>
                </a:solidFill>
              </a:rPr>
              <a:t>Financial exploitation indicators may include</a:t>
            </a:r>
            <a:r>
              <a:rPr lang="en-US" sz="2600" dirty="0">
                <a:solidFill>
                  <a:schemeClr val="bg2">
                    <a:lumMod val="50000"/>
                  </a:schemeClr>
                </a:solidFill>
              </a:rPr>
              <a:t>:</a:t>
            </a:r>
          </a:p>
          <a:p>
            <a:pPr marL="1257300" lvl="2" indent="-342900">
              <a:buFont typeface="Arial" panose="020B0604020202020204" pitchFamily="34" charset="0"/>
              <a:buChar char="•"/>
            </a:pPr>
            <a:r>
              <a:rPr lang="en-US" sz="2600" dirty="0">
                <a:solidFill>
                  <a:schemeClr val="bg2">
                    <a:lumMod val="50000"/>
                  </a:schemeClr>
                </a:solidFill>
              </a:rPr>
              <a:t>Lack of knowledge regarding where the money is going</a:t>
            </a:r>
          </a:p>
          <a:p>
            <a:pPr marL="1257300" lvl="2" indent="-342900">
              <a:buFont typeface="Arial" panose="020B0604020202020204" pitchFamily="34" charset="0"/>
              <a:buChar char="•"/>
            </a:pPr>
            <a:r>
              <a:rPr lang="en-US" sz="2600" dirty="0">
                <a:solidFill>
                  <a:schemeClr val="bg2">
                    <a:lumMod val="50000"/>
                  </a:schemeClr>
                </a:solidFill>
              </a:rPr>
              <a:t>Inappropriate influence by third party</a:t>
            </a:r>
          </a:p>
          <a:p>
            <a:pPr marL="1257300" lvl="2" indent="-342900">
              <a:buFont typeface="Arial" panose="020B0604020202020204" pitchFamily="34" charset="0"/>
              <a:buChar char="•"/>
            </a:pPr>
            <a:r>
              <a:rPr lang="en-US" sz="2600" dirty="0">
                <a:solidFill>
                  <a:schemeClr val="bg2">
                    <a:lumMod val="50000"/>
                  </a:schemeClr>
                </a:solidFill>
              </a:rPr>
              <a:t>Opening a credit card in the child’s name</a:t>
            </a:r>
          </a:p>
          <a:p>
            <a:pPr marL="1257300" lvl="2" indent="-342900">
              <a:buFont typeface="Arial" panose="020B0604020202020204" pitchFamily="34" charset="0"/>
              <a:buChar char="•"/>
            </a:pPr>
            <a:r>
              <a:rPr lang="en-US" sz="2600" dirty="0">
                <a:solidFill>
                  <a:schemeClr val="bg2">
                    <a:lumMod val="50000"/>
                  </a:schemeClr>
                </a:solidFill>
              </a:rPr>
              <a:t>Using social security number to gain employment</a:t>
            </a:r>
          </a:p>
          <a:p>
            <a:pPr marL="1257300" lvl="2" indent="-342900">
              <a:buFont typeface="Arial" panose="020B0604020202020204" pitchFamily="34" charset="0"/>
              <a:buChar char="•"/>
            </a:pPr>
            <a:r>
              <a:rPr lang="en-US" sz="2600" dirty="0">
                <a:solidFill>
                  <a:schemeClr val="bg2">
                    <a:lumMod val="50000"/>
                  </a:schemeClr>
                </a:solidFill>
              </a:rPr>
              <a:t>Inappropriate use of SSI funds</a:t>
            </a:r>
          </a:p>
        </p:txBody>
      </p:sp>
    </p:spTree>
    <p:extLst>
      <p:ext uri="{BB962C8B-B14F-4D97-AF65-F5344CB8AC3E}">
        <p14:creationId xmlns:p14="http://schemas.microsoft.com/office/powerpoint/2010/main" val="3840038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2DC26-ACC8-4B43-86CF-F664F0ED66BA}"/>
              </a:ext>
            </a:extLst>
          </p:cNvPr>
          <p:cNvSpPr>
            <a:spLocks noGrp="1"/>
          </p:cNvSpPr>
          <p:nvPr>
            <p:ph type="title"/>
          </p:nvPr>
        </p:nvSpPr>
        <p:spPr>
          <a:xfrm>
            <a:off x="684213" y="720725"/>
            <a:ext cx="10756938" cy="936625"/>
          </a:xfrm>
        </p:spPr>
        <p:txBody>
          <a:bodyPr/>
          <a:lstStyle/>
          <a:p>
            <a:r>
              <a:rPr lang="en-US" dirty="0"/>
              <a:t>Important observations / Questions</a:t>
            </a:r>
          </a:p>
        </p:txBody>
      </p:sp>
      <p:sp>
        <p:nvSpPr>
          <p:cNvPr id="3" name="Text Placeholder 2">
            <a:extLst>
              <a:ext uri="{FF2B5EF4-FFF2-40B4-BE49-F238E27FC236}">
                <a16:creationId xmlns:a16="http://schemas.microsoft.com/office/drawing/2014/main" id="{BA64935D-A206-4E6C-892D-9E5EEDA58062}"/>
              </a:ext>
            </a:extLst>
          </p:cNvPr>
          <p:cNvSpPr>
            <a:spLocks noGrp="1"/>
          </p:cNvSpPr>
          <p:nvPr>
            <p:ph type="body" idx="1"/>
          </p:nvPr>
        </p:nvSpPr>
        <p:spPr>
          <a:xfrm>
            <a:off x="529977" y="1914526"/>
            <a:ext cx="10756938" cy="4529138"/>
          </a:xfrm>
        </p:spPr>
        <p:txBody>
          <a:bodyPr>
            <a:normAutofit/>
          </a:bodyPr>
          <a:lstStyle/>
          <a:p>
            <a:pPr marL="742950" lvl="1" indent="-285750">
              <a:buFont typeface="Arial" panose="020B0604020202020204" pitchFamily="34" charset="0"/>
              <a:buChar char="•"/>
            </a:pPr>
            <a:r>
              <a:rPr lang="en-US" sz="2600" dirty="0">
                <a:solidFill>
                  <a:schemeClr val="bg2">
                    <a:lumMod val="50000"/>
                  </a:schemeClr>
                </a:solidFill>
              </a:rPr>
              <a:t>Have there been any physical and/or behavioral changes in the child? Any changes to the caregiver ?</a:t>
            </a:r>
          </a:p>
          <a:p>
            <a:pPr marL="742950" lvl="1" indent="-285750">
              <a:buFont typeface="Arial" panose="020B0604020202020204" pitchFamily="34" charset="0"/>
              <a:buChar char="•"/>
            </a:pPr>
            <a:r>
              <a:rPr lang="en-US" sz="2600" dirty="0">
                <a:solidFill>
                  <a:schemeClr val="bg2">
                    <a:lumMod val="50000"/>
                  </a:schemeClr>
                </a:solidFill>
              </a:rPr>
              <a:t>Has the child had any recent doctor’s appointments or trips to the ER? Calls to Mobile Crisis? </a:t>
            </a:r>
          </a:p>
          <a:p>
            <a:pPr marL="742950" lvl="1" indent="-285750">
              <a:buFont typeface="Arial" panose="020B0604020202020204" pitchFamily="34" charset="0"/>
              <a:buChar char="•"/>
            </a:pPr>
            <a:r>
              <a:rPr lang="en-US" sz="2600" dirty="0">
                <a:solidFill>
                  <a:schemeClr val="bg2">
                    <a:lumMod val="50000"/>
                  </a:schemeClr>
                </a:solidFill>
              </a:rPr>
              <a:t>Any evidence of infestations in the home?</a:t>
            </a:r>
          </a:p>
          <a:p>
            <a:pPr marL="742950" lvl="1" indent="-285750">
              <a:buFont typeface="Arial" panose="020B0604020202020204" pitchFamily="34" charset="0"/>
              <a:buChar char="•"/>
            </a:pPr>
            <a:r>
              <a:rPr lang="en-US" sz="2600" dirty="0">
                <a:solidFill>
                  <a:schemeClr val="bg2">
                    <a:lumMod val="50000"/>
                  </a:schemeClr>
                </a:solidFill>
              </a:rPr>
              <a:t>Any drug paraphernalia like needs, empty alcohol bottles, glass pipes, etc. in the home?</a:t>
            </a:r>
          </a:p>
          <a:p>
            <a:pPr marL="742950" lvl="1" indent="-285750">
              <a:buFont typeface="Arial" panose="020B0604020202020204" pitchFamily="34" charset="0"/>
              <a:buChar char="•"/>
            </a:pPr>
            <a:r>
              <a:rPr lang="en-US" sz="2600" dirty="0">
                <a:solidFill>
                  <a:schemeClr val="bg2">
                    <a:lumMod val="50000"/>
                  </a:schemeClr>
                </a:solidFill>
              </a:rPr>
              <a:t>Any safety concerns in the home (e.g., windows with no screens, sharps/poisons/firearms stored appropriately, etc.)?</a:t>
            </a:r>
          </a:p>
          <a:p>
            <a:pPr marL="742950" lvl="1" indent="-285750">
              <a:buFont typeface="Arial" panose="020B0604020202020204" pitchFamily="34" charset="0"/>
              <a:buChar char="•"/>
            </a:pPr>
            <a:endParaRPr lang="en-US" sz="1800" dirty="0">
              <a:solidFill>
                <a:schemeClr val="bg2">
                  <a:lumMod val="50000"/>
                </a:schemeClr>
              </a:solidFill>
            </a:endParaRPr>
          </a:p>
          <a:p>
            <a:pPr marL="742950" lvl="1"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2889301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2DC26-ACC8-4B43-86CF-F664F0ED66BA}"/>
              </a:ext>
            </a:extLst>
          </p:cNvPr>
          <p:cNvSpPr>
            <a:spLocks noGrp="1"/>
          </p:cNvSpPr>
          <p:nvPr>
            <p:ph type="title"/>
          </p:nvPr>
        </p:nvSpPr>
        <p:spPr>
          <a:xfrm>
            <a:off x="684213" y="620714"/>
            <a:ext cx="8534401" cy="808038"/>
          </a:xfrm>
        </p:spPr>
        <p:txBody>
          <a:bodyPr/>
          <a:lstStyle/>
          <a:p>
            <a:r>
              <a:rPr lang="en-US" dirty="0"/>
              <a:t>Suspect reportable conditions?</a:t>
            </a:r>
          </a:p>
        </p:txBody>
      </p:sp>
      <p:sp>
        <p:nvSpPr>
          <p:cNvPr id="3" name="Text Placeholder 2">
            <a:extLst>
              <a:ext uri="{FF2B5EF4-FFF2-40B4-BE49-F238E27FC236}">
                <a16:creationId xmlns:a16="http://schemas.microsoft.com/office/drawing/2014/main" id="{BA64935D-A206-4E6C-892D-9E5EEDA58062}"/>
              </a:ext>
            </a:extLst>
          </p:cNvPr>
          <p:cNvSpPr>
            <a:spLocks noGrp="1"/>
          </p:cNvSpPr>
          <p:nvPr>
            <p:ph type="body" idx="1"/>
          </p:nvPr>
        </p:nvSpPr>
        <p:spPr>
          <a:xfrm>
            <a:off x="469901" y="1590842"/>
            <a:ext cx="10988675" cy="4809958"/>
          </a:xfrm>
        </p:spPr>
        <p:txBody>
          <a:bodyPr>
            <a:noAutofit/>
          </a:bodyPr>
          <a:lstStyle/>
          <a:p>
            <a:r>
              <a:rPr lang="en-US" sz="2400" dirty="0"/>
              <a:t>First:</a:t>
            </a:r>
          </a:p>
          <a:p>
            <a:pPr marL="800100" lvl="1" indent="-342900">
              <a:buFont typeface="Wingdings" panose="05000000000000000000" pitchFamily="2" charset="2"/>
              <a:buChar char="ü"/>
            </a:pPr>
            <a:r>
              <a:rPr lang="en-US" sz="2400" dirty="0"/>
              <a:t>Make sure child is safe (if situation warrants it, call 911)</a:t>
            </a:r>
          </a:p>
          <a:p>
            <a:r>
              <a:rPr lang="en-US" sz="2400" dirty="0"/>
              <a:t>Next:</a:t>
            </a:r>
          </a:p>
          <a:p>
            <a:pPr marL="800100" lvl="1" indent="-342900">
              <a:buFont typeface="Wingdings" panose="05000000000000000000" pitchFamily="2" charset="2"/>
              <a:buChar char="ü"/>
            </a:pPr>
            <a:r>
              <a:rPr lang="en-US" sz="2400" dirty="0"/>
              <a:t>Report suspected abuse or neglect to:</a:t>
            </a:r>
          </a:p>
          <a:p>
            <a:pPr lvl="1"/>
            <a:r>
              <a:rPr lang="en-US" sz="2400" dirty="0"/>
              <a:t>	The Department of Children and Families Child-At-Risk Hotline                  </a:t>
            </a:r>
            <a:r>
              <a:rPr lang="en-US" sz="3200" dirty="0"/>
              <a:t>	</a:t>
            </a:r>
            <a:r>
              <a:rPr lang="en-US" sz="3200" dirty="0">
                <a:solidFill>
                  <a:schemeClr val="bg1"/>
                </a:solidFill>
                <a:highlight>
                  <a:srgbClr val="FFFF00"/>
                </a:highlight>
              </a:rPr>
              <a:t>1-800-792-5200</a:t>
            </a:r>
          </a:p>
          <a:p>
            <a:pPr marL="800100" lvl="1" indent="-342900">
              <a:buFont typeface="Wingdings" panose="05000000000000000000" pitchFamily="2" charset="2"/>
              <a:buChar char="ü"/>
            </a:pPr>
            <a:r>
              <a:rPr lang="en-US" sz="2400" dirty="0"/>
              <a:t>Report concerns to Autism Clinical Manager / DDS</a:t>
            </a:r>
          </a:p>
          <a:p>
            <a:pPr lvl="1"/>
            <a:endParaRPr lang="en-US" sz="2400" dirty="0"/>
          </a:p>
          <a:p>
            <a:pPr algn="ctr"/>
            <a:r>
              <a:rPr lang="en-US" sz="2800" b="1" dirty="0"/>
              <a:t>WHEN IN DOUBT, REPORT! </a:t>
            </a:r>
          </a:p>
          <a:p>
            <a:pPr marL="800100" lvl="1" indent="-342900">
              <a:buFont typeface="Wingdings" panose="05000000000000000000" pitchFamily="2" charset="2"/>
              <a:buChar char="ü"/>
            </a:pPr>
            <a:endParaRPr lang="en-US" sz="2400" dirty="0"/>
          </a:p>
        </p:txBody>
      </p:sp>
    </p:spTree>
    <p:extLst>
      <p:ext uri="{BB962C8B-B14F-4D97-AF65-F5344CB8AC3E}">
        <p14:creationId xmlns:p14="http://schemas.microsoft.com/office/powerpoint/2010/main" val="2660161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2DC26-ACC8-4B43-86CF-F664F0ED66BA}"/>
              </a:ext>
            </a:extLst>
          </p:cNvPr>
          <p:cNvSpPr>
            <a:spLocks noGrp="1"/>
          </p:cNvSpPr>
          <p:nvPr>
            <p:ph type="title"/>
          </p:nvPr>
        </p:nvSpPr>
        <p:spPr>
          <a:xfrm>
            <a:off x="655638" y="434975"/>
            <a:ext cx="8534401" cy="993775"/>
          </a:xfrm>
        </p:spPr>
        <p:txBody>
          <a:bodyPr/>
          <a:lstStyle/>
          <a:p>
            <a:r>
              <a:rPr lang="en-US" dirty="0"/>
              <a:t>How to file a 51a report</a:t>
            </a:r>
          </a:p>
        </p:txBody>
      </p:sp>
      <p:pic>
        <p:nvPicPr>
          <p:cNvPr id="4" name="Picture 3">
            <a:extLst>
              <a:ext uri="{FF2B5EF4-FFF2-40B4-BE49-F238E27FC236}">
                <a16:creationId xmlns:a16="http://schemas.microsoft.com/office/drawing/2014/main" id="{B8FEBD26-71C2-4B47-BC33-FC212C4EEB9E}"/>
              </a:ext>
            </a:extLst>
          </p:cNvPr>
          <p:cNvPicPr>
            <a:picLocks noChangeAspect="1"/>
          </p:cNvPicPr>
          <p:nvPr/>
        </p:nvPicPr>
        <p:blipFill>
          <a:blip r:embed="rId3"/>
          <a:stretch>
            <a:fillRect/>
          </a:stretch>
        </p:blipFill>
        <p:spPr>
          <a:xfrm>
            <a:off x="7959063" y="233530"/>
            <a:ext cx="4038826" cy="3022433"/>
          </a:xfrm>
          <a:prstGeom prst="rect">
            <a:avLst/>
          </a:prstGeom>
        </p:spPr>
      </p:pic>
      <p:sp>
        <p:nvSpPr>
          <p:cNvPr id="7" name="TextBox 6">
            <a:extLst>
              <a:ext uri="{FF2B5EF4-FFF2-40B4-BE49-F238E27FC236}">
                <a16:creationId xmlns:a16="http://schemas.microsoft.com/office/drawing/2014/main" id="{438DDEA9-03C5-4A95-AB8B-2BA28134A562}"/>
              </a:ext>
            </a:extLst>
          </p:cNvPr>
          <p:cNvSpPr txBox="1"/>
          <p:nvPr/>
        </p:nvSpPr>
        <p:spPr>
          <a:xfrm>
            <a:off x="512763" y="3429000"/>
            <a:ext cx="10850562"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2">
                    <a:lumMod val="50000"/>
                  </a:schemeClr>
                </a:solidFill>
              </a:rPr>
              <a:t>Who do I call to file my oral report? </a:t>
            </a:r>
          </a:p>
          <a:p>
            <a:pPr marL="742950" lvl="1" indent="-285750">
              <a:buFont typeface="Arial" panose="020B0604020202020204" pitchFamily="34" charset="0"/>
              <a:buChar char="•"/>
            </a:pPr>
            <a:r>
              <a:rPr lang="en-US" sz="2400" dirty="0"/>
              <a:t>During Evenings, Weekends, and Holidays: Call Statewide Child-At-Risk-Hotline: </a:t>
            </a:r>
            <a:r>
              <a:rPr lang="en-US" sz="2400" b="1" dirty="0">
                <a:solidFill>
                  <a:schemeClr val="bg1"/>
                </a:solidFill>
                <a:highlight>
                  <a:srgbClr val="FFFF00"/>
                </a:highlight>
              </a:rPr>
              <a:t>1-800-792-5200</a:t>
            </a:r>
          </a:p>
          <a:p>
            <a:pPr marL="742950" lvl="1" indent="-285750">
              <a:buFont typeface="Arial" panose="020B0604020202020204" pitchFamily="34" charset="0"/>
              <a:buChar char="•"/>
            </a:pPr>
            <a:r>
              <a:rPr lang="en-US" sz="2400" dirty="0"/>
              <a:t>During Business Hours: Call the </a:t>
            </a:r>
            <a:r>
              <a:rPr lang="en-US" sz="2400" dirty="0">
                <a:hlinkClick r:id="rId4"/>
              </a:rPr>
              <a:t>local area office </a:t>
            </a:r>
            <a:r>
              <a:rPr lang="en-US" sz="2400" dirty="0"/>
              <a:t>covering the </a:t>
            </a:r>
            <a:r>
              <a:rPr lang="en-US" sz="2400" dirty="0">
                <a:hlinkClick r:id="rId5"/>
              </a:rPr>
              <a:t>city/town </a:t>
            </a:r>
            <a:r>
              <a:rPr lang="en-US" sz="2400" dirty="0"/>
              <a:t>where the child lives</a:t>
            </a:r>
          </a:p>
          <a:p>
            <a:pPr marL="285750" indent="-285750">
              <a:buFont typeface="Arial" panose="020B0604020202020204" pitchFamily="34" charset="0"/>
              <a:buChar char="•"/>
            </a:pPr>
            <a:r>
              <a:rPr lang="en-US" sz="2400" dirty="0">
                <a:solidFill>
                  <a:schemeClr val="bg2">
                    <a:lumMod val="50000"/>
                  </a:schemeClr>
                </a:solidFill>
              </a:rPr>
              <a:t>Where do I send my written report? </a:t>
            </a:r>
          </a:p>
          <a:p>
            <a:pPr marL="742950" lvl="1" indent="-285750">
              <a:buFont typeface="Arial" panose="020B0604020202020204" pitchFamily="34" charset="0"/>
              <a:buChar char="•"/>
            </a:pPr>
            <a:r>
              <a:rPr lang="en-US" sz="2400" dirty="0">
                <a:hlinkClick r:id="rId6"/>
              </a:rPr>
              <a:t>Virtual Gateway</a:t>
            </a:r>
            <a:endParaRPr lang="en-US" sz="2400" dirty="0"/>
          </a:p>
        </p:txBody>
      </p:sp>
      <p:sp>
        <p:nvSpPr>
          <p:cNvPr id="10" name="TextBox 9">
            <a:extLst>
              <a:ext uri="{FF2B5EF4-FFF2-40B4-BE49-F238E27FC236}">
                <a16:creationId xmlns:a16="http://schemas.microsoft.com/office/drawing/2014/main" id="{2E2D5184-969E-4930-97A5-27F4B0C47A0A}"/>
              </a:ext>
            </a:extLst>
          </p:cNvPr>
          <p:cNvSpPr txBox="1"/>
          <p:nvPr/>
        </p:nvSpPr>
        <p:spPr>
          <a:xfrm>
            <a:off x="512763" y="1686303"/>
            <a:ext cx="7116762"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2">
                    <a:lumMod val="50000"/>
                  </a:schemeClr>
                </a:solidFill>
              </a:rPr>
              <a:t>How quickly must I file?</a:t>
            </a:r>
          </a:p>
          <a:p>
            <a:pPr marL="742950" lvl="1" indent="-285750">
              <a:buFont typeface="Arial" panose="020B0604020202020204" pitchFamily="34" charset="0"/>
              <a:buChar char="•"/>
            </a:pPr>
            <a:r>
              <a:rPr lang="en-US" sz="2400" dirty="0"/>
              <a:t>Required to file an oral report immediately &amp; follow-up written report within 48 hours</a:t>
            </a:r>
          </a:p>
        </p:txBody>
      </p:sp>
    </p:spTree>
    <p:extLst>
      <p:ext uri="{BB962C8B-B14F-4D97-AF65-F5344CB8AC3E}">
        <p14:creationId xmlns:p14="http://schemas.microsoft.com/office/powerpoint/2010/main" val="2891197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2DC26-ACC8-4B43-86CF-F664F0ED66BA}"/>
              </a:ext>
            </a:extLst>
          </p:cNvPr>
          <p:cNvSpPr>
            <a:spLocks noGrp="1"/>
          </p:cNvSpPr>
          <p:nvPr>
            <p:ph type="title"/>
          </p:nvPr>
        </p:nvSpPr>
        <p:spPr>
          <a:xfrm>
            <a:off x="684213" y="720725"/>
            <a:ext cx="8534401" cy="1431925"/>
          </a:xfrm>
        </p:spPr>
        <p:txBody>
          <a:bodyPr/>
          <a:lstStyle/>
          <a:p>
            <a:r>
              <a:rPr lang="en-US" dirty="0"/>
              <a:t>What happens after a 51a is filed?</a:t>
            </a:r>
          </a:p>
        </p:txBody>
      </p:sp>
      <p:sp>
        <p:nvSpPr>
          <p:cNvPr id="3" name="Text Placeholder 2">
            <a:extLst>
              <a:ext uri="{FF2B5EF4-FFF2-40B4-BE49-F238E27FC236}">
                <a16:creationId xmlns:a16="http://schemas.microsoft.com/office/drawing/2014/main" id="{BA64935D-A206-4E6C-892D-9E5EEDA58062}"/>
              </a:ext>
            </a:extLst>
          </p:cNvPr>
          <p:cNvSpPr>
            <a:spLocks noGrp="1"/>
          </p:cNvSpPr>
          <p:nvPr>
            <p:ph type="body" idx="1"/>
          </p:nvPr>
        </p:nvSpPr>
        <p:spPr>
          <a:xfrm>
            <a:off x="684213" y="2333625"/>
            <a:ext cx="10488612" cy="3660775"/>
          </a:xfrm>
        </p:spPr>
        <p:txBody>
          <a:bodyPr>
            <a:normAutofit/>
          </a:bodyPr>
          <a:lstStyle/>
          <a:p>
            <a:pPr marL="342900" indent="-342900">
              <a:buFont typeface="Arial" panose="020B0604020202020204" pitchFamily="34" charset="0"/>
              <a:buChar char="•"/>
            </a:pPr>
            <a:r>
              <a:rPr lang="en-US" sz="2600" dirty="0"/>
              <a:t>DCF responds to reports of abuse or neglect 24/7</a:t>
            </a:r>
          </a:p>
          <a:p>
            <a:pPr marL="342900" indent="-342900">
              <a:buFont typeface="Arial" panose="020B0604020202020204" pitchFamily="34" charset="0"/>
              <a:buChar char="•"/>
            </a:pPr>
            <a:r>
              <a:rPr lang="en-US" sz="2600" dirty="0"/>
              <a:t>If there is an immediate concern </a:t>
            </a:r>
            <a:r>
              <a:rPr lang="en-US" sz="2600" dirty="0">
                <a:sym typeface="Wingdings" panose="05000000000000000000" pitchFamily="2" charset="2"/>
              </a:rPr>
              <a:t> investigation &amp; evaluation will begin within 2hrs of initial contact and completed within 24hrs</a:t>
            </a:r>
          </a:p>
          <a:p>
            <a:pPr marL="342900" indent="-342900">
              <a:buFont typeface="Arial" panose="020B0604020202020204" pitchFamily="34" charset="0"/>
              <a:buChar char="•"/>
            </a:pPr>
            <a:r>
              <a:rPr lang="en-US" sz="2600" dirty="0">
                <a:sym typeface="Wingdings" panose="05000000000000000000" pitchFamily="2" charset="2"/>
              </a:rPr>
              <a:t>All other reports  investigation and evaluation will begin within 2 working days of initial contact and completed within 10 calendar days</a:t>
            </a:r>
          </a:p>
          <a:p>
            <a:pPr marL="342900" indent="-342900">
              <a:buFont typeface="Arial" panose="020B0604020202020204" pitchFamily="34" charset="0"/>
              <a:buChar char="•"/>
            </a:pPr>
            <a:endParaRPr lang="en-US" sz="2000" dirty="0">
              <a:sym typeface="Wingdings" panose="05000000000000000000" pitchFamily="2" charset="2"/>
            </a:endParaRP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4183596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2DC26-ACC8-4B43-86CF-F664F0ED66BA}"/>
              </a:ext>
            </a:extLst>
          </p:cNvPr>
          <p:cNvSpPr>
            <a:spLocks noGrp="1"/>
          </p:cNvSpPr>
          <p:nvPr>
            <p:ph type="title"/>
          </p:nvPr>
        </p:nvSpPr>
        <p:spPr>
          <a:xfrm>
            <a:off x="684213" y="720725"/>
            <a:ext cx="8534401" cy="1431925"/>
          </a:xfrm>
        </p:spPr>
        <p:txBody>
          <a:bodyPr/>
          <a:lstStyle/>
          <a:p>
            <a:r>
              <a:rPr lang="en-US" dirty="0"/>
              <a:t>Pop quiz! </a:t>
            </a:r>
          </a:p>
        </p:txBody>
      </p:sp>
      <p:sp>
        <p:nvSpPr>
          <p:cNvPr id="3" name="Text Placeholder 2">
            <a:extLst>
              <a:ext uri="{FF2B5EF4-FFF2-40B4-BE49-F238E27FC236}">
                <a16:creationId xmlns:a16="http://schemas.microsoft.com/office/drawing/2014/main" id="{BA64935D-A206-4E6C-892D-9E5EEDA58062}"/>
              </a:ext>
            </a:extLst>
          </p:cNvPr>
          <p:cNvSpPr>
            <a:spLocks noGrp="1"/>
          </p:cNvSpPr>
          <p:nvPr>
            <p:ph type="body" idx="1"/>
          </p:nvPr>
        </p:nvSpPr>
        <p:spPr>
          <a:xfrm>
            <a:off x="684213" y="2333625"/>
            <a:ext cx="10488612" cy="3660775"/>
          </a:xfrm>
        </p:spPr>
        <p:txBody>
          <a:bodyPr>
            <a:normAutofit/>
          </a:bodyPr>
          <a:lstStyle/>
          <a:p>
            <a:pPr algn="l"/>
            <a:r>
              <a:rPr lang="en-US" sz="2400" b="1" dirty="0">
                <a:solidFill>
                  <a:schemeClr val="bg2">
                    <a:lumMod val="50000"/>
                  </a:schemeClr>
                </a:solidFill>
                <a:latin typeface="+mj-lt"/>
              </a:rPr>
              <a:t>Which of the following may be considered a form of child neglect by a parent:</a:t>
            </a:r>
          </a:p>
          <a:p>
            <a:pPr algn="l"/>
            <a:r>
              <a:rPr lang="en-US" sz="2400" b="0" i="0" dirty="0">
                <a:solidFill>
                  <a:schemeClr val="bg2">
                    <a:lumMod val="50000"/>
                  </a:schemeClr>
                </a:solidFill>
                <a:effectLst/>
                <a:latin typeface="+mj-lt"/>
              </a:rPr>
              <a:t>A. Failure to provide insulin to a child with diabetes</a:t>
            </a:r>
          </a:p>
          <a:p>
            <a:pPr algn="l"/>
            <a:r>
              <a:rPr lang="en-US" sz="2400" b="0" i="0" dirty="0">
                <a:solidFill>
                  <a:schemeClr val="bg2">
                    <a:lumMod val="50000"/>
                  </a:schemeClr>
                </a:solidFill>
                <a:effectLst/>
                <a:latin typeface="+mj-lt"/>
              </a:rPr>
              <a:t>B. Failure to provide school supplies due to cost</a:t>
            </a:r>
          </a:p>
          <a:p>
            <a:pPr algn="l"/>
            <a:r>
              <a:rPr lang="en-US" sz="2400" b="0" i="0" dirty="0">
                <a:solidFill>
                  <a:schemeClr val="bg2">
                    <a:lumMod val="50000"/>
                  </a:schemeClr>
                </a:solidFill>
                <a:effectLst/>
                <a:latin typeface="+mj-lt"/>
              </a:rPr>
              <a:t>C. Threatening to kill your spouse in front of your child</a:t>
            </a:r>
          </a:p>
          <a:p>
            <a:pPr algn="l"/>
            <a:r>
              <a:rPr lang="en-US" sz="2400" b="0" i="0" dirty="0">
                <a:solidFill>
                  <a:schemeClr val="bg2">
                    <a:lumMod val="50000"/>
                  </a:schemeClr>
                </a:solidFill>
                <a:effectLst/>
                <a:latin typeface="+mj-lt"/>
              </a:rPr>
              <a:t>D. A &amp; C Only</a:t>
            </a:r>
          </a:p>
          <a:p>
            <a:pPr marL="285750" indent="-285750">
              <a:buFont typeface="Arial" panose="020B0604020202020204" pitchFamily="34" charset="0"/>
              <a:buChar char="•"/>
            </a:pPr>
            <a:endParaRPr lang="en-US" sz="2400" dirty="0">
              <a:latin typeface="+mj-lt"/>
            </a:endParaRPr>
          </a:p>
        </p:txBody>
      </p:sp>
    </p:spTree>
    <p:extLst>
      <p:ext uri="{BB962C8B-B14F-4D97-AF65-F5344CB8AC3E}">
        <p14:creationId xmlns:p14="http://schemas.microsoft.com/office/powerpoint/2010/main" val="91564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2DC26-ACC8-4B43-86CF-F664F0ED66BA}"/>
              </a:ext>
            </a:extLst>
          </p:cNvPr>
          <p:cNvSpPr>
            <a:spLocks noGrp="1"/>
          </p:cNvSpPr>
          <p:nvPr>
            <p:ph type="title"/>
          </p:nvPr>
        </p:nvSpPr>
        <p:spPr>
          <a:xfrm>
            <a:off x="684213" y="720725"/>
            <a:ext cx="8534401" cy="1431925"/>
          </a:xfrm>
        </p:spPr>
        <p:txBody>
          <a:bodyPr/>
          <a:lstStyle/>
          <a:p>
            <a:r>
              <a:rPr lang="en-US" dirty="0"/>
              <a:t>Pop quiz! </a:t>
            </a:r>
          </a:p>
        </p:txBody>
      </p:sp>
      <p:sp>
        <p:nvSpPr>
          <p:cNvPr id="3" name="Text Placeholder 2">
            <a:extLst>
              <a:ext uri="{FF2B5EF4-FFF2-40B4-BE49-F238E27FC236}">
                <a16:creationId xmlns:a16="http://schemas.microsoft.com/office/drawing/2014/main" id="{BA64935D-A206-4E6C-892D-9E5EEDA58062}"/>
              </a:ext>
            </a:extLst>
          </p:cNvPr>
          <p:cNvSpPr>
            <a:spLocks noGrp="1"/>
          </p:cNvSpPr>
          <p:nvPr>
            <p:ph type="body" idx="1"/>
          </p:nvPr>
        </p:nvSpPr>
        <p:spPr>
          <a:xfrm>
            <a:off x="684213" y="2333625"/>
            <a:ext cx="10488612" cy="3660775"/>
          </a:xfrm>
        </p:spPr>
        <p:txBody>
          <a:bodyPr>
            <a:normAutofit/>
          </a:bodyPr>
          <a:lstStyle/>
          <a:p>
            <a:pPr marL="514350" marR="0" indent="-514350">
              <a:spcBef>
                <a:spcPts val="335"/>
              </a:spcBef>
              <a:spcAft>
                <a:spcPts val="600"/>
              </a:spcAft>
              <a:buAutoNum type="arabicPeriod"/>
            </a:pPr>
            <a:r>
              <a:rPr lang="en-US" sz="2800" kern="1200" dirty="0">
                <a:solidFill>
                  <a:srgbClr val="333333"/>
                </a:solidFill>
                <a:effectLst/>
                <a:ea typeface="Times New Roman" panose="02020603050405020304" pitchFamily="18" charset="0"/>
                <a:cs typeface="Times New Roman" panose="02020603050405020304" pitchFamily="18" charset="0"/>
              </a:rPr>
              <a:t>Do I have to file a 51A Report if I know DCF is already involved with the family?</a:t>
            </a:r>
          </a:p>
          <a:p>
            <a:pPr marL="514350" marR="0" indent="-514350">
              <a:spcBef>
                <a:spcPts val="335"/>
              </a:spcBef>
              <a:spcAft>
                <a:spcPts val="600"/>
              </a:spcAft>
              <a:buAutoNum type="arabicPeriod"/>
            </a:pPr>
            <a:r>
              <a:rPr lang="en-US" sz="2800" dirty="0">
                <a:solidFill>
                  <a:srgbClr val="333333"/>
                </a:solidFill>
                <a:ea typeface="Times New Roman" panose="02020603050405020304" pitchFamily="18" charset="0"/>
                <a:cs typeface="Times New Roman" panose="02020603050405020304" pitchFamily="18" charset="0"/>
              </a:rPr>
              <a:t>Zander lives with his parents, Kathy and Joseph. Joseph makes threats to kill Kathy. Kathy fears for her safety. Do you file? </a:t>
            </a:r>
          </a:p>
          <a:p>
            <a:pPr marL="514350" marR="0" indent="-514350">
              <a:spcBef>
                <a:spcPts val="335"/>
              </a:spcBef>
              <a:spcAft>
                <a:spcPts val="600"/>
              </a:spcAft>
              <a:buAutoNum type="arabicPeriod"/>
            </a:pPr>
            <a:r>
              <a:rPr lang="en-US" sz="2800" kern="1200" dirty="0">
                <a:solidFill>
                  <a:srgbClr val="333333"/>
                </a:solidFill>
                <a:effectLst/>
                <a:ea typeface="Times New Roman" panose="02020603050405020304" pitchFamily="18" charset="0"/>
                <a:cs typeface="Times New Roman" panose="02020603050405020304" pitchFamily="18" charset="0"/>
              </a:rPr>
              <a:t>Will my name be protected as a mandated reporter? </a:t>
            </a:r>
          </a:p>
          <a:p>
            <a:pPr marL="0" marR="0">
              <a:spcBef>
                <a:spcPts val="335"/>
              </a:spcBef>
              <a:spcAft>
                <a:spcPts val="600"/>
              </a:spcAft>
            </a:pPr>
            <a:endParaRPr lang="en-US" sz="2800" dirty="0">
              <a:effectLst/>
              <a:ea typeface="Times New Roman" panose="02020603050405020304" pitchFamily="18" charset="0"/>
            </a:endParaRPr>
          </a:p>
          <a:p>
            <a:pPr marL="285750" indent="-285750">
              <a:buFont typeface="Arial" panose="020B0604020202020204" pitchFamily="34" charset="0"/>
              <a:buChar char="•"/>
            </a:pPr>
            <a:endParaRPr lang="en-US" sz="2400" dirty="0">
              <a:latin typeface="+mj-lt"/>
            </a:endParaRPr>
          </a:p>
        </p:txBody>
      </p:sp>
    </p:spTree>
    <p:extLst>
      <p:ext uri="{BB962C8B-B14F-4D97-AF65-F5344CB8AC3E}">
        <p14:creationId xmlns:p14="http://schemas.microsoft.com/office/powerpoint/2010/main" val="280769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2DC26-ACC8-4B43-86CF-F664F0ED66BA}"/>
              </a:ext>
            </a:extLst>
          </p:cNvPr>
          <p:cNvSpPr>
            <a:spLocks noGrp="1"/>
          </p:cNvSpPr>
          <p:nvPr>
            <p:ph type="title"/>
          </p:nvPr>
        </p:nvSpPr>
        <p:spPr>
          <a:xfrm>
            <a:off x="684213" y="720725"/>
            <a:ext cx="8534401" cy="893763"/>
          </a:xfrm>
        </p:spPr>
        <p:txBody>
          <a:bodyPr/>
          <a:lstStyle/>
          <a:p>
            <a:r>
              <a:rPr lang="en-US" dirty="0"/>
              <a:t>Scenario </a:t>
            </a:r>
          </a:p>
        </p:txBody>
      </p:sp>
      <p:sp>
        <p:nvSpPr>
          <p:cNvPr id="3" name="Text Placeholder 2">
            <a:extLst>
              <a:ext uri="{FF2B5EF4-FFF2-40B4-BE49-F238E27FC236}">
                <a16:creationId xmlns:a16="http://schemas.microsoft.com/office/drawing/2014/main" id="{BA64935D-A206-4E6C-892D-9E5EEDA58062}"/>
              </a:ext>
            </a:extLst>
          </p:cNvPr>
          <p:cNvSpPr>
            <a:spLocks noGrp="1"/>
          </p:cNvSpPr>
          <p:nvPr>
            <p:ph type="body" idx="1"/>
          </p:nvPr>
        </p:nvSpPr>
        <p:spPr>
          <a:xfrm>
            <a:off x="684213" y="1871663"/>
            <a:ext cx="10488612" cy="4122737"/>
          </a:xfrm>
        </p:spPr>
        <p:txBody>
          <a:bodyPr>
            <a:normAutofit fontScale="92500" lnSpcReduction="20000"/>
          </a:bodyPr>
          <a:lstStyle/>
          <a:p>
            <a:pPr algn="l"/>
            <a:r>
              <a:rPr lang="en-US" sz="3000" dirty="0">
                <a:solidFill>
                  <a:schemeClr val="bg2">
                    <a:lumMod val="50000"/>
                  </a:schemeClr>
                </a:solidFill>
              </a:rPr>
              <a:t>Sandra is 6 years old. She is receiving Supplemental Security Income (SSI). During your visit, you notice that Sandra’s clothes are too small and have several holes. You also notice that there is new furniture in the apartment. You comment on the furniture and inquire if she used a furniture bank in the area. </a:t>
            </a:r>
          </a:p>
          <a:p>
            <a:pPr algn="l"/>
            <a:r>
              <a:rPr lang="en-US" sz="3000" dirty="0">
                <a:solidFill>
                  <a:schemeClr val="bg2">
                    <a:lumMod val="50000"/>
                  </a:schemeClr>
                </a:solidFill>
              </a:rPr>
              <a:t>Sandra’s mother reports that she used a portion of Sandra’s SSI to furnish her new apartment. Sandra’s mother feels that she doesn’t really need all that money, anyway. </a:t>
            </a:r>
          </a:p>
          <a:p>
            <a:r>
              <a:rPr lang="en-US" sz="3000" b="1" dirty="0">
                <a:solidFill>
                  <a:schemeClr val="bg2">
                    <a:lumMod val="50000"/>
                  </a:schemeClr>
                </a:solidFill>
              </a:rPr>
              <a:t>What do you do???</a:t>
            </a:r>
          </a:p>
          <a:p>
            <a:pPr marL="285750" indent="-285750">
              <a:buFont typeface="Arial" panose="020B0604020202020204" pitchFamily="34" charset="0"/>
              <a:buChar char="•"/>
            </a:pPr>
            <a:endParaRPr lang="en-US" sz="2400" dirty="0">
              <a:latin typeface="+mj-lt"/>
            </a:endParaRPr>
          </a:p>
        </p:txBody>
      </p:sp>
    </p:spTree>
    <p:extLst>
      <p:ext uri="{BB962C8B-B14F-4D97-AF65-F5344CB8AC3E}">
        <p14:creationId xmlns:p14="http://schemas.microsoft.com/office/powerpoint/2010/main" val="2812358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22" name="Rectangle 10">
            <a:extLst>
              <a:ext uri="{FF2B5EF4-FFF2-40B4-BE49-F238E27FC236}">
                <a16:creationId xmlns:a16="http://schemas.microsoft.com/office/drawing/2014/main" id="{637214A4-997B-4C95-951E-08E1B51B5A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295EE1-B883-49E0-80F7-FC6400DCFF41}"/>
              </a:ext>
            </a:extLst>
          </p:cNvPr>
          <p:cNvSpPr>
            <a:spLocks noGrp="1"/>
          </p:cNvSpPr>
          <p:nvPr>
            <p:ph type="ctrTitle"/>
          </p:nvPr>
        </p:nvSpPr>
        <p:spPr>
          <a:xfrm>
            <a:off x="389744" y="685799"/>
            <a:ext cx="7944787" cy="2971801"/>
          </a:xfrm>
        </p:spPr>
        <p:txBody>
          <a:bodyPr>
            <a:normAutofit/>
          </a:bodyPr>
          <a:lstStyle/>
          <a:p>
            <a:r>
              <a:rPr lang="en-US" dirty="0"/>
              <a:t>Mandated reporter training</a:t>
            </a:r>
          </a:p>
        </p:txBody>
      </p:sp>
      <p:sp>
        <p:nvSpPr>
          <p:cNvPr id="3" name="Subtitle 2">
            <a:extLst>
              <a:ext uri="{FF2B5EF4-FFF2-40B4-BE49-F238E27FC236}">
                <a16:creationId xmlns:a16="http://schemas.microsoft.com/office/drawing/2014/main" id="{23ABC263-FBDE-4058-B32C-7C2DA9366605}"/>
              </a:ext>
            </a:extLst>
          </p:cNvPr>
          <p:cNvSpPr>
            <a:spLocks noGrp="1"/>
          </p:cNvSpPr>
          <p:nvPr>
            <p:ph type="subTitle" idx="1"/>
          </p:nvPr>
        </p:nvSpPr>
        <p:spPr>
          <a:xfrm>
            <a:off x="684212" y="3843867"/>
            <a:ext cx="6400800" cy="1947333"/>
          </a:xfrm>
        </p:spPr>
        <p:txBody>
          <a:bodyPr>
            <a:normAutofit/>
          </a:bodyPr>
          <a:lstStyle/>
          <a:p>
            <a:r>
              <a:rPr lang="en-US" sz="2800" dirty="0"/>
              <a:t>Recognizing &amp; Reporting Child Abuse, Neglect, and Exploitation</a:t>
            </a:r>
          </a:p>
        </p:txBody>
      </p:sp>
      <p:pic>
        <p:nvPicPr>
          <p:cNvPr id="6" name="Picture 5">
            <a:extLst>
              <a:ext uri="{FF2B5EF4-FFF2-40B4-BE49-F238E27FC236}">
                <a16:creationId xmlns:a16="http://schemas.microsoft.com/office/drawing/2014/main" id="{90977ABC-B048-4D35-A57D-C607402F0D06}"/>
              </a:ext>
            </a:extLst>
          </p:cNvPr>
          <p:cNvPicPr>
            <a:picLocks noChangeAspect="1"/>
          </p:cNvPicPr>
          <p:nvPr/>
        </p:nvPicPr>
        <p:blipFill>
          <a:blip r:embed="rId3"/>
          <a:stretch>
            <a:fillRect/>
          </a:stretch>
        </p:blipFill>
        <p:spPr>
          <a:xfrm>
            <a:off x="8228012" y="1856929"/>
            <a:ext cx="3152439" cy="3144143"/>
          </a:xfrm>
          <a:prstGeom prst="rect">
            <a:avLst/>
          </a:prstGeom>
          <a:ln w="15875">
            <a:solidFill>
              <a:srgbClr val="FFFFFF">
                <a:alpha val="40000"/>
              </a:srgbClr>
            </a:solidFill>
          </a:ln>
          <a:effectLst>
            <a:innerShdw blurRad="57150" dist="38100" dir="14460000">
              <a:prstClr val="black">
                <a:alpha val="70000"/>
              </a:prstClr>
            </a:innerShdw>
          </a:effectLst>
        </p:spPr>
      </p:pic>
      <p:grpSp>
        <p:nvGrpSpPr>
          <p:cNvPr id="23" name="Group 12">
            <a:extLst>
              <a:ext uri="{FF2B5EF4-FFF2-40B4-BE49-F238E27FC236}">
                <a16:creationId xmlns:a16="http://schemas.microsoft.com/office/drawing/2014/main" id="{307A8868-805D-4C18-8A8B-4817BA9FF9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4" name="Straight Connector 13">
              <a:extLst>
                <a:ext uri="{FF2B5EF4-FFF2-40B4-BE49-F238E27FC236}">
                  <a16:creationId xmlns:a16="http://schemas.microsoft.com/office/drawing/2014/main" id="{0CF59EB9-1EAB-47CE-AC8B-8EFD96929F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14">
              <a:extLst>
                <a:ext uri="{FF2B5EF4-FFF2-40B4-BE49-F238E27FC236}">
                  <a16:creationId xmlns:a16="http://schemas.microsoft.com/office/drawing/2014/main" id="{B8786ADE-071C-435B-81E3-54A82DD5D5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F46AF6B-37AC-410E-9A0A-2F70B937A39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AEF4DD0-8A5B-40F1-88BA-ABE5ADE4D29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3BA5EA8C-8F33-4994-A748-233E839E4A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4" name="AutoShape 2">
            <a:extLst>
              <a:ext uri="{FF2B5EF4-FFF2-40B4-BE49-F238E27FC236}">
                <a16:creationId xmlns:a16="http://schemas.microsoft.com/office/drawing/2014/main" id="{842BAAD8-2110-429C-942C-5D729B04C504}"/>
              </a:ext>
            </a:extLst>
          </p:cNvPr>
          <p:cNvSpPr>
            <a:spLocks noChangeAspect="1" noChangeArrowheads="1"/>
          </p:cNvSpPr>
          <p:nvPr/>
        </p:nvSpPr>
        <p:spPr bwMode="auto">
          <a:xfrm>
            <a:off x="5943599" y="-458449"/>
            <a:ext cx="4039849" cy="40398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53034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2DC26-ACC8-4B43-86CF-F664F0ED66BA}"/>
              </a:ext>
            </a:extLst>
          </p:cNvPr>
          <p:cNvSpPr>
            <a:spLocks noGrp="1"/>
          </p:cNvSpPr>
          <p:nvPr>
            <p:ph type="title"/>
          </p:nvPr>
        </p:nvSpPr>
        <p:spPr>
          <a:xfrm>
            <a:off x="555627" y="2363787"/>
            <a:ext cx="2944812" cy="1431925"/>
          </a:xfrm>
        </p:spPr>
        <p:txBody>
          <a:bodyPr/>
          <a:lstStyle/>
          <a:p>
            <a:r>
              <a:rPr lang="en-US" dirty="0"/>
              <a:t>Find the concerns</a:t>
            </a:r>
          </a:p>
        </p:txBody>
      </p:sp>
      <p:pic>
        <p:nvPicPr>
          <p:cNvPr id="4" name="Picture 3">
            <a:extLst>
              <a:ext uri="{FF2B5EF4-FFF2-40B4-BE49-F238E27FC236}">
                <a16:creationId xmlns:a16="http://schemas.microsoft.com/office/drawing/2014/main" id="{93895E5D-A15C-49BC-B3B0-E3BC06586BB8}"/>
              </a:ext>
            </a:extLst>
          </p:cNvPr>
          <p:cNvPicPr>
            <a:picLocks noChangeAspect="1"/>
          </p:cNvPicPr>
          <p:nvPr/>
        </p:nvPicPr>
        <p:blipFill>
          <a:blip r:embed="rId3"/>
          <a:stretch>
            <a:fillRect/>
          </a:stretch>
        </p:blipFill>
        <p:spPr>
          <a:xfrm>
            <a:off x="4116389" y="352623"/>
            <a:ext cx="7126741" cy="6152753"/>
          </a:xfrm>
          <a:prstGeom prst="rect">
            <a:avLst/>
          </a:prstGeom>
        </p:spPr>
      </p:pic>
    </p:spTree>
    <p:extLst>
      <p:ext uri="{BB962C8B-B14F-4D97-AF65-F5344CB8AC3E}">
        <p14:creationId xmlns:p14="http://schemas.microsoft.com/office/powerpoint/2010/main" val="2930403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2DC26-ACC8-4B43-86CF-F664F0ED66BA}"/>
              </a:ext>
            </a:extLst>
          </p:cNvPr>
          <p:cNvSpPr>
            <a:spLocks noGrp="1"/>
          </p:cNvSpPr>
          <p:nvPr>
            <p:ph type="title"/>
          </p:nvPr>
        </p:nvSpPr>
        <p:spPr>
          <a:xfrm>
            <a:off x="684213" y="720725"/>
            <a:ext cx="8534401" cy="1431925"/>
          </a:xfrm>
        </p:spPr>
        <p:txBody>
          <a:bodyPr/>
          <a:lstStyle/>
          <a:p>
            <a:r>
              <a:rPr lang="en-US" dirty="0"/>
              <a:t>Additional resources </a:t>
            </a:r>
          </a:p>
        </p:txBody>
      </p:sp>
      <p:sp>
        <p:nvSpPr>
          <p:cNvPr id="3" name="Text Placeholder 2">
            <a:extLst>
              <a:ext uri="{FF2B5EF4-FFF2-40B4-BE49-F238E27FC236}">
                <a16:creationId xmlns:a16="http://schemas.microsoft.com/office/drawing/2014/main" id="{BA64935D-A206-4E6C-892D-9E5EEDA58062}"/>
              </a:ext>
            </a:extLst>
          </p:cNvPr>
          <p:cNvSpPr>
            <a:spLocks noGrp="1"/>
          </p:cNvSpPr>
          <p:nvPr>
            <p:ph type="body" idx="1"/>
          </p:nvPr>
        </p:nvSpPr>
        <p:spPr>
          <a:xfrm>
            <a:off x="684213" y="2333625"/>
            <a:ext cx="10488612" cy="3660775"/>
          </a:xfrm>
        </p:spPr>
        <p:txBody>
          <a:bodyPr>
            <a:normAutofit/>
          </a:bodyPr>
          <a:lstStyle/>
          <a:p>
            <a:pPr marL="285750" indent="-285750">
              <a:buFont typeface="Arial" panose="020B0604020202020204" pitchFamily="34" charset="0"/>
              <a:buChar char="•"/>
            </a:pPr>
            <a:r>
              <a:rPr lang="en-US" sz="2400" dirty="0">
                <a:effectLst/>
                <a:latin typeface="+mj-lt"/>
                <a:ea typeface="Calibri" panose="020F0502020204030204" pitchFamily="34" charset="0"/>
                <a:cs typeface="Times New Roman" panose="02020603050405020304" pitchFamily="18" charset="0"/>
              </a:rPr>
              <a:t>51A training offered by the Middlesex Children’s Advocacy Center</a:t>
            </a:r>
          </a:p>
          <a:p>
            <a:pPr marL="742950" lvl="1" indent="-285750">
              <a:buFont typeface="Arial" panose="020B0604020202020204" pitchFamily="34" charset="0"/>
              <a:buChar char="•"/>
            </a:pPr>
            <a:r>
              <a:rPr lang="en-US" sz="2400" dirty="0">
                <a:effectLst/>
                <a:latin typeface="+mj-lt"/>
                <a:ea typeface="Calibri" panose="020F0502020204030204" pitchFamily="34" charset="0"/>
                <a:cs typeface="Times New Roman" panose="02020603050405020304" pitchFamily="18" charset="0"/>
              </a:rPr>
              <a:t> </a:t>
            </a:r>
            <a:r>
              <a:rPr lang="en-US" sz="2400" u="sng" dirty="0">
                <a:solidFill>
                  <a:srgbClr val="0563C1"/>
                </a:solidFill>
                <a:effectLst/>
                <a:latin typeface="+mj-lt"/>
                <a:ea typeface="Calibri" panose="020F0502020204030204" pitchFamily="34" charset="0"/>
                <a:cs typeface="Times New Roman" panose="02020603050405020304" pitchFamily="18" charset="0"/>
                <a:hlinkClick r:id="rId3"/>
              </a:rPr>
              <a:t>http://51a.middlesexcac.org/</a:t>
            </a:r>
            <a:endParaRPr lang="en-US" sz="2400" u="sng" dirty="0">
              <a:solidFill>
                <a:srgbClr val="0563C1"/>
              </a:solidFill>
              <a:effectLst/>
              <a:latin typeface="+mj-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400" dirty="0">
                <a:solidFill>
                  <a:schemeClr val="bg2">
                    <a:lumMod val="50000"/>
                  </a:schemeClr>
                </a:solidFill>
                <a:latin typeface="+mj-lt"/>
                <a:cs typeface="Times New Roman" panose="02020603050405020304" pitchFamily="18" charset="0"/>
              </a:rPr>
              <a:t>DCF publications</a:t>
            </a:r>
          </a:p>
          <a:p>
            <a:pPr marL="742950" lvl="1" indent="-285750">
              <a:buFont typeface="Arial" panose="020B0604020202020204" pitchFamily="34" charset="0"/>
              <a:buChar char="•"/>
            </a:pPr>
            <a:r>
              <a:rPr lang="en-US" sz="2400" u="sng" dirty="0">
                <a:solidFill>
                  <a:srgbClr val="0563C1"/>
                </a:solidFill>
                <a:effectLst/>
                <a:latin typeface="+mj-lt"/>
                <a:ea typeface="Calibri" panose="020F0502020204030204" pitchFamily="34" charset="0"/>
                <a:cs typeface="Times New Roman" panose="02020603050405020304" pitchFamily="18" charset="0"/>
                <a:hlinkClick r:id="rId4"/>
              </a:rPr>
              <a:t>https://www.mass.gov/service-details/reporting-alleged-child-abuse-or-neglect-filing-a-51a-report</a:t>
            </a:r>
            <a:endParaRPr lang="en-US" sz="2400" u="sng" dirty="0">
              <a:solidFill>
                <a:srgbClr val="0563C1"/>
              </a:solidFill>
              <a:effectLst/>
              <a:latin typeface="+mj-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400" dirty="0"/>
              <a:t>	The Department of Children and Families Child-At-Risk Hotline                  </a:t>
            </a:r>
            <a:r>
              <a:rPr lang="en-US" sz="3200" dirty="0"/>
              <a:t>	</a:t>
            </a:r>
            <a:r>
              <a:rPr lang="en-US" sz="2600" b="1" dirty="0">
                <a:solidFill>
                  <a:schemeClr val="bg1"/>
                </a:solidFill>
                <a:highlight>
                  <a:srgbClr val="FFFF00"/>
                </a:highlight>
              </a:rPr>
              <a:t>1-800-792-5200</a:t>
            </a:r>
          </a:p>
          <a:p>
            <a:pPr marL="285750" indent="-285750">
              <a:buFont typeface="Arial" panose="020B0604020202020204" pitchFamily="34" charset="0"/>
              <a:buChar char="•"/>
            </a:pPr>
            <a:endParaRPr lang="en-US" sz="2400" dirty="0">
              <a:latin typeface="+mj-lt"/>
            </a:endParaRPr>
          </a:p>
        </p:txBody>
      </p:sp>
    </p:spTree>
    <p:extLst>
      <p:ext uri="{BB962C8B-B14F-4D97-AF65-F5344CB8AC3E}">
        <p14:creationId xmlns:p14="http://schemas.microsoft.com/office/powerpoint/2010/main" val="2433562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0711B9-B13E-465C-94A0-931A6CD27A77}"/>
              </a:ext>
            </a:extLst>
          </p:cNvPr>
          <p:cNvPicPr>
            <a:picLocks noChangeAspect="1"/>
          </p:cNvPicPr>
          <p:nvPr/>
        </p:nvPicPr>
        <p:blipFill>
          <a:blip r:embed="rId3">
            <a:alphaModFix/>
          </a:blip>
          <a:stretch>
            <a:fillRect/>
          </a:stretch>
        </p:blipFill>
        <p:spPr>
          <a:xfrm>
            <a:off x="7705457" y="1596278"/>
            <a:ext cx="4486543" cy="2444816"/>
          </a:xfrm>
          <a:prstGeom prst="rect">
            <a:avLst/>
          </a:prstGeom>
        </p:spPr>
      </p:pic>
      <p:sp>
        <p:nvSpPr>
          <p:cNvPr id="2" name="Title 1">
            <a:extLst>
              <a:ext uri="{FF2B5EF4-FFF2-40B4-BE49-F238E27FC236}">
                <a16:creationId xmlns:a16="http://schemas.microsoft.com/office/drawing/2014/main" id="{D92695F7-8AFA-4966-BC71-31CCF5ABE1DF}"/>
              </a:ext>
            </a:extLst>
          </p:cNvPr>
          <p:cNvSpPr>
            <a:spLocks noGrp="1"/>
          </p:cNvSpPr>
          <p:nvPr>
            <p:ph type="title"/>
          </p:nvPr>
        </p:nvSpPr>
        <p:spPr>
          <a:xfrm>
            <a:off x="684213" y="579521"/>
            <a:ext cx="8534401" cy="1376680"/>
          </a:xfrm>
        </p:spPr>
        <p:txBody>
          <a:bodyPr>
            <a:normAutofit/>
          </a:bodyPr>
          <a:lstStyle/>
          <a:p>
            <a:r>
              <a:rPr lang="en-US" dirty="0"/>
              <a:t>Comments on Life transitioning to our new normal</a:t>
            </a:r>
          </a:p>
        </p:txBody>
      </p:sp>
      <p:sp>
        <p:nvSpPr>
          <p:cNvPr id="3" name="Text Placeholder 2">
            <a:extLst>
              <a:ext uri="{FF2B5EF4-FFF2-40B4-BE49-F238E27FC236}">
                <a16:creationId xmlns:a16="http://schemas.microsoft.com/office/drawing/2014/main" id="{B265CDEF-4A1C-4531-8E98-931848861E0B}"/>
              </a:ext>
            </a:extLst>
          </p:cNvPr>
          <p:cNvSpPr>
            <a:spLocks noGrp="1"/>
          </p:cNvSpPr>
          <p:nvPr>
            <p:ph type="body" idx="1"/>
          </p:nvPr>
        </p:nvSpPr>
        <p:spPr>
          <a:xfrm>
            <a:off x="684213" y="2154054"/>
            <a:ext cx="8534400" cy="4270809"/>
          </a:xfrm>
        </p:spPr>
        <p:txBody>
          <a:bodyPr>
            <a:normAutofit fontScale="92500" lnSpcReduction="10000"/>
          </a:bodyPr>
          <a:lstStyle/>
          <a:p>
            <a:pPr marL="285750" indent="-285750">
              <a:buFont typeface="Arial" panose="020B0604020202020204" pitchFamily="34" charset="0"/>
              <a:buChar char="•"/>
            </a:pPr>
            <a:r>
              <a:rPr lang="en-US" sz="1900" dirty="0"/>
              <a:t>The Governor has declared an end to the medical emergency caused by COVID and, therefore, has lifted most COVID restrictions</a:t>
            </a:r>
          </a:p>
          <a:p>
            <a:pPr marL="285750" indent="-285750">
              <a:buFont typeface="Arial" panose="020B0604020202020204" pitchFamily="34" charset="0"/>
              <a:buChar char="•"/>
            </a:pPr>
            <a:r>
              <a:rPr lang="en-US" sz="1900" dirty="0"/>
              <a:t>The rate of fully vaccinated individuals in the Commonwealth is high (about 60%, over 4 million people)</a:t>
            </a:r>
          </a:p>
          <a:p>
            <a:pPr marL="285750" indent="-285750">
              <a:buFont typeface="Arial" panose="020B0604020202020204" pitchFamily="34" charset="0"/>
              <a:buChar char="•"/>
            </a:pPr>
            <a:r>
              <a:rPr lang="en-US" sz="1900" dirty="0"/>
              <a:t>Many places of businesses, like restaurants and retail stores, are re-opening or returning to traditional practices</a:t>
            </a:r>
          </a:p>
          <a:p>
            <a:pPr marL="285750" indent="-285750">
              <a:buFont typeface="Arial" panose="020B0604020202020204" pitchFamily="34" charset="0"/>
              <a:buChar char="•"/>
            </a:pPr>
            <a:r>
              <a:rPr lang="en-US" sz="1900" dirty="0"/>
              <a:t>That all being said, many people reasonably still have concerns about their health and safety when moving beyond our pandemic bubbles</a:t>
            </a:r>
          </a:p>
          <a:p>
            <a:pPr marL="742950" lvl="1" indent="-285750">
              <a:buFont typeface="Arial" panose="020B0604020202020204" pitchFamily="34" charset="0"/>
              <a:buChar char="•"/>
            </a:pPr>
            <a:r>
              <a:rPr lang="en-US" sz="1900" dirty="0"/>
              <a:t>We don’t know who has or has not been vaccinated</a:t>
            </a:r>
          </a:p>
          <a:p>
            <a:pPr marL="742950" lvl="1" indent="-285750">
              <a:buFont typeface="Arial" panose="020B0604020202020204" pitchFamily="34" charset="0"/>
              <a:buChar char="•"/>
            </a:pPr>
            <a:r>
              <a:rPr lang="en-US" sz="1900" dirty="0"/>
              <a:t>Some people mistrust the medical field in general and/or vaccinations more specifically</a:t>
            </a:r>
          </a:p>
          <a:p>
            <a:pPr marL="742950" lvl="1" indent="-285750">
              <a:buFont typeface="Arial" panose="020B0604020202020204" pitchFamily="34" charset="0"/>
              <a:buChar char="•"/>
            </a:pPr>
            <a:r>
              <a:rPr lang="en-US" sz="1900" dirty="0"/>
              <a:t>New variants continue to emerge</a:t>
            </a:r>
          </a:p>
          <a:p>
            <a:pPr lvl="1"/>
            <a:r>
              <a:rPr lang="en-US" sz="1200" dirty="0"/>
              <a:t>Graph from: https://www.nbcboston.com/news/coronavirus/chart-heres-when-vaccinations-massachusetts-peaked/2369967/</a:t>
            </a:r>
          </a:p>
        </p:txBody>
      </p:sp>
    </p:spTree>
    <p:extLst>
      <p:ext uri="{BB962C8B-B14F-4D97-AF65-F5344CB8AC3E}">
        <p14:creationId xmlns:p14="http://schemas.microsoft.com/office/powerpoint/2010/main" val="3759388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8C14B-4B2F-4CFC-BA31-309B44AFDC1F}"/>
              </a:ext>
            </a:extLst>
          </p:cNvPr>
          <p:cNvSpPr>
            <a:spLocks noGrp="1"/>
          </p:cNvSpPr>
          <p:nvPr>
            <p:ph type="title"/>
          </p:nvPr>
        </p:nvSpPr>
        <p:spPr>
          <a:xfrm>
            <a:off x="684211" y="505326"/>
            <a:ext cx="8534401" cy="1498600"/>
          </a:xfrm>
        </p:spPr>
        <p:txBody>
          <a:bodyPr>
            <a:normAutofit/>
          </a:bodyPr>
          <a:lstStyle/>
          <a:p>
            <a:r>
              <a:rPr lang="en-US" dirty="0"/>
              <a:t>Comments on Life transitioning to our new normal</a:t>
            </a:r>
          </a:p>
        </p:txBody>
      </p:sp>
      <p:sp>
        <p:nvSpPr>
          <p:cNvPr id="3" name="Text Placeholder 2">
            <a:extLst>
              <a:ext uri="{FF2B5EF4-FFF2-40B4-BE49-F238E27FC236}">
                <a16:creationId xmlns:a16="http://schemas.microsoft.com/office/drawing/2014/main" id="{C0DD7C15-94BA-4D35-AEF5-3BC33201CBE9}"/>
              </a:ext>
            </a:extLst>
          </p:cNvPr>
          <p:cNvSpPr>
            <a:spLocks noGrp="1"/>
          </p:cNvSpPr>
          <p:nvPr>
            <p:ph type="body" idx="1"/>
          </p:nvPr>
        </p:nvSpPr>
        <p:spPr>
          <a:xfrm>
            <a:off x="684213" y="2003926"/>
            <a:ext cx="8534400" cy="4216400"/>
          </a:xfrm>
        </p:spPr>
        <p:txBody>
          <a:bodyPr>
            <a:normAutofit lnSpcReduction="10000"/>
          </a:bodyPr>
          <a:lstStyle/>
          <a:p>
            <a:pPr marL="285750" indent="-285750">
              <a:buFont typeface="Arial" panose="020B0604020202020204" pitchFamily="34" charset="0"/>
              <a:buChar char="•"/>
            </a:pPr>
            <a:r>
              <a:rPr lang="en-US" dirty="0"/>
              <a:t>While understanding some hesitation, we are collectively moving towards life as we used to know it.</a:t>
            </a:r>
          </a:p>
          <a:p>
            <a:pPr marL="285750" indent="-285750">
              <a:buFont typeface="Arial" panose="020B0604020202020204" pitchFamily="34" charset="0"/>
              <a:buChar char="•"/>
            </a:pPr>
            <a:r>
              <a:rPr lang="en-US" dirty="0"/>
              <a:t>We have a responsibility to our participants’ safety and wellbeing.</a:t>
            </a:r>
          </a:p>
          <a:p>
            <a:pPr marL="742950" lvl="1" indent="-285750">
              <a:buFont typeface="Arial" panose="020B0604020202020204" pitchFamily="34" charset="0"/>
              <a:buChar char="•"/>
            </a:pPr>
            <a:r>
              <a:rPr lang="en-US" dirty="0"/>
              <a:t>ACMs are responsible for putting eyes on the children every 6 months.</a:t>
            </a:r>
          </a:p>
          <a:p>
            <a:pPr marL="742950" lvl="1" indent="-285750">
              <a:buFont typeface="Arial" panose="020B0604020202020204" pitchFamily="34" charset="0"/>
              <a:buChar char="•"/>
            </a:pPr>
            <a:r>
              <a:rPr lang="en-US" dirty="0"/>
              <a:t>Brokers are responsible for putting eyes on the kids every other month.</a:t>
            </a:r>
          </a:p>
          <a:p>
            <a:pPr marL="285750" indent="-285750">
              <a:buFont typeface="Arial" panose="020B0604020202020204" pitchFamily="34" charset="0"/>
              <a:buChar char="•"/>
            </a:pPr>
            <a:r>
              <a:rPr lang="en-US" dirty="0"/>
              <a:t>There is a tremendous emphasis on each of us having eyes on the children, specifically, not in simply meeting with the families.</a:t>
            </a:r>
          </a:p>
          <a:p>
            <a:pPr marL="285750" indent="-285750">
              <a:buFont typeface="Arial" panose="020B0604020202020204" pitchFamily="34" charset="0"/>
              <a:buChar char="•"/>
            </a:pPr>
            <a:r>
              <a:rPr lang="en-US" dirty="0"/>
              <a:t>As we do resume in person meetings, please be aware of your own personal safety, too.  Keep your eyes open, abide by current visitation guidelines and procedures published by DPH and the CDC, and attend to local law enforcement instructions when in effect.</a:t>
            </a:r>
          </a:p>
          <a:p>
            <a:pPr marL="285750" indent="-28575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7BE99013-0F0E-4392-A017-56496C728FFE}"/>
              </a:ext>
            </a:extLst>
          </p:cNvPr>
          <p:cNvPicPr>
            <a:picLocks noChangeAspect="1"/>
          </p:cNvPicPr>
          <p:nvPr/>
        </p:nvPicPr>
        <p:blipFill>
          <a:blip r:embed="rId2"/>
          <a:stretch>
            <a:fillRect/>
          </a:stretch>
        </p:blipFill>
        <p:spPr>
          <a:xfrm>
            <a:off x="9218612" y="4420101"/>
            <a:ext cx="2543175" cy="1800225"/>
          </a:xfrm>
          <a:prstGeom prst="rect">
            <a:avLst/>
          </a:prstGeom>
        </p:spPr>
      </p:pic>
    </p:spTree>
    <p:extLst>
      <p:ext uri="{BB962C8B-B14F-4D97-AF65-F5344CB8AC3E}">
        <p14:creationId xmlns:p14="http://schemas.microsoft.com/office/powerpoint/2010/main" val="1151814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2DC26-ACC8-4B43-86CF-F664F0ED66BA}"/>
              </a:ext>
            </a:extLst>
          </p:cNvPr>
          <p:cNvSpPr>
            <a:spLocks noGrp="1"/>
          </p:cNvSpPr>
          <p:nvPr>
            <p:ph type="title"/>
          </p:nvPr>
        </p:nvSpPr>
        <p:spPr>
          <a:xfrm>
            <a:off x="684213" y="720725"/>
            <a:ext cx="8534401" cy="1431925"/>
          </a:xfrm>
        </p:spPr>
        <p:txBody>
          <a:bodyPr/>
          <a:lstStyle/>
          <a:p>
            <a:r>
              <a:rPr lang="en-US" dirty="0"/>
              <a:t>Questions?</a:t>
            </a:r>
          </a:p>
        </p:txBody>
      </p:sp>
      <p:sp>
        <p:nvSpPr>
          <p:cNvPr id="3" name="Text Placeholder 2">
            <a:extLst>
              <a:ext uri="{FF2B5EF4-FFF2-40B4-BE49-F238E27FC236}">
                <a16:creationId xmlns:a16="http://schemas.microsoft.com/office/drawing/2014/main" id="{BA64935D-A206-4E6C-892D-9E5EEDA58062}"/>
              </a:ext>
            </a:extLst>
          </p:cNvPr>
          <p:cNvSpPr>
            <a:spLocks noGrp="1"/>
          </p:cNvSpPr>
          <p:nvPr>
            <p:ph type="body" idx="1"/>
          </p:nvPr>
        </p:nvSpPr>
        <p:spPr>
          <a:xfrm>
            <a:off x="684213" y="2333625"/>
            <a:ext cx="8534400" cy="3660775"/>
          </a:xfrm>
        </p:spPr>
        <p:txBody>
          <a:bodyPr/>
          <a:lstStyle/>
          <a:p>
            <a:endParaRPr lang="en-US" dirty="0"/>
          </a:p>
        </p:txBody>
      </p:sp>
    </p:spTree>
    <p:extLst>
      <p:ext uri="{BB962C8B-B14F-4D97-AF65-F5344CB8AC3E}">
        <p14:creationId xmlns:p14="http://schemas.microsoft.com/office/powerpoint/2010/main" val="1706726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2DC26-ACC8-4B43-86CF-F664F0ED66BA}"/>
              </a:ext>
            </a:extLst>
          </p:cNvPr>
          <p:cNvSpPr>
            <a:spLocks noGrp="1"/>
          </p:cNvSpPr>
          <p:nvPr>
            <p:ph type="title"/>
          </p:nvPr>
        </p:nvSpPr>
        <p:spPr>
          <a:xfrm>
            <a:off x="684214" y="720725"/>
            <a:ext cx="6836470" cy="1431925"/>
          </a:xfrm>
        </p:spPr>
        <p:txBody>
          <a:bodyPr/>
          <a:lstStyle/>
          <a:p>
            <a:r>
              <a:rPr lang="en-US" dirty="0"/>
              <a:t>Why is mandated reporting important?</a:t>
            </a:r>
          </a:p>
        </p:txBody>
      </p:sp>
      <p:sp>
        <p:nvSpPr>
          <p:cNvPr id="3" name="Text Placeholder 2">
            <a:extLst>
              <a:ext uri="{FF2B5EF4-FFF2-40B4-BE49-F238E27FC236}">
                <a16:creationId xmlns:a16="http://schemas.microsoft.com/office/drawing/2014/main" id="{BA64935D-A206-4E6C-892D-9E5EEDA58062}"/>
              </a:ext>
            </a:extLst>
          </p:cNvPr>
          <p:cNvSpPr>
            <a:spLocks noGrp="1"/>
          </p:cNvSpPr>
          <p:nvPr>
            <p:ph type="body" idx="1"/>
          </p:nvPr>
        </p:nvSpPr>
        <p:spPr>
          <a:xfrm>
            <a:off x="684213" y="2333625"/>
            <a:ext cx="5829603" cy="3938588"/>
          </a:xfrm>
        </p:spPr>
        <p:txBody>
          <a:bodyPr>
            <a:normAutofit fontScale="92500" lnSpcReduction="10000"/>
          </a:bodyPr>
          <a:lstStyle/>
          <a:p>
            <a:pPr marL="285750" indent="-285750">
              <a:buFont typeface="Arial" panose="020B0604020202020204" pitchFamily="34" charset="0"/>
              <a:buChar char="•"/>
            </a:pPr>
            <a:r>
              <a:rPr lang="en-US" sz="2800" dirty="0">
                <a:solidFill>
                  <a:srgbClr val="2A2E2F"/>
                </a:solidFill>
              </a:rPr>
              <a:t>To protect children from maltreatment, including physical abuse, sexual abuse, neglect, and exploitation </a:t>
            </a:r>
          </a:p>
          <a:p>
            <a:pPr marL="285750" indent="-285750">
              <a:buFont typeface="Arial" panose="020B0604020202020204" pitchFamily="34" charset="0"/>
              <a:buChar char="•"/>
            </a:pPr>
            <a:r>
              <a:rPr lang="en-US" sz="2800" dirty="0">
                <a:solidFill>
                  <a:srgbClr val="2A2E2F"/>
                </a:solidFill>
              </a:rPr>
              <a:t>Filing a report may prevent or lower the risk of future abuse, neglect, exploitation – or possibly even death</a:t>
            </a:r>
          </a:p>
          <a:p>
            <a:pPr marL="285750" indent="-285750">
              <a:buFont typeface="Arial" panose="020B0604020202020204" pitchFamily="34" charset="0"/>
              <a:buChar char="•"/>
            </a:pPr>
            <a:r>
              <a:rPr lang="en-US" sz="2800" b="0" i="0" dirty="0">
                <a:solidFill>
                  <a:srgbClr val="2A2E2F"/>
                </a:solidFill>
                <a:effectLst/>
              </a:rPr>
              <a:t>Sobering Stats / </a:t>
            </a:r>
            <a:r>
              <a:rPr lang="en-US" sz="2800" b="0" i="0" dirty="0">
                <a:solidFill>
                  <a:srgbClr val="2A2E2F"/>
                </a:solidFill>
                <a:effectLst/>
                <a:hlinkClick r:id="rId3"/>
              </a:rPr>
              <a:t>Relevant</a:t>
            </a:r>
            <a:r>
              <a:rPr lang="en-US" sz="2800" b="0" i="0" dirty="0">
                <a:solidFill>
                  <a:srgbClr val="2A2E2F"/>
                </a:solidFill>
                <a:effectLst/>
                <a:hlinkClick r:id="rId4"/>
              </a:rPr>
              <a:t> Cases</a:t>
            </a:r>
            <a:endParaRPr lang="en-US" sz="2800" b="0" i="0" dirty="0">
              <a:solidFill>
                <a:srgbClr val="2A2E2F"/>
              </a:solidFill>
              <a:effectLst/>
            </a:endParaRPr>
          </a:p>
          <a:p>
            <a:pPr marL="285750" indent="-285750">
              <a:buFont typeface="Arial" panose="020B0604020202020204" pitchFamily="34" charset="0"/>
              <a:buChar char="•"/>
            </a:pPr>
            <a:endParaRPr lang="en-US" sz="2000" dirty="0"/>
          </a:p>
        </p:txBody>
      </p:sp>
      <p:pic>
        <p:nvPicPr>
          <p:cNvPr id="4" name="Picture 3">
            <a:extLst>
              <a:ext uri="{FF2B5EF4-FFF2-40B4-BE49-F238E27FC236}">
                <a16:creationId xmlns:a16="http://schemas.microsoft.com/office/drawing/2014/main" id="{90A96E17-0251-4CCD-9B7B-F9D111CA40E4}"/>
              </a:ext>
            </a:extLst>
          </p:cNvPr>
          <p:cNvPicPr>
            <a:picLocks noChangeAspect="1"/>
          </p:cNvPicPr>
          <p:nvPr/>
        </p:nvPicPr>
        <p:blipFill>
          <a:blip r:embed="rId5"/>
          <a:stretch>
            <a:fillRect/>
          </a:stretch>
        </p:blipFill>
        <p:spPr>
          <a:xfrm>
            <a:off x="6595074" y="1496852"/>
            <a:ext cx="5434326" cy="3660775"/>
          </a:xfrm>
          <a:prstGeom prst="rect">
            <a:avLst/>
          </a:prstGeom>
        </p:spPr>
      </p:pic>
    </p:spTree>
    <p:extLst>
      <p:ext uri="{BB962C8B-B14F-4D97-AF65-F5344CB8AC3E}">
        <p14:creationId xmlns:p14="http://schemas.microsoft.com/office/powerpoint/2010/main" val="209508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8537BE7-74C6-4DE8-8C93-514F95D44A56}"/>
              </a:ext>
            </a:extLst>
          </p:cNvPr>
          <p:cNvGraphicFramePr/>
          <p:nvPr>
            <p:extLst>
              <p:ext uri="{D42A27DB-BD31-4B8C-83A1-F6EECF244321}">
                <p14:modId xmlns:p14="http://schemas.microsoft.com/office/powerpoint/2010/main" val="3320701572"/>
              </p:ext>
            </p:extLst>
          </p:nvPr>
        </p:nvGraphicFramePr>
        <p:xfrm>
          <a:off x="485776" y="357188"/>
          <a:ext cx="11015662" cy="6286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C462DE9F-B87D-4F70-A747-DA80B4500C6F}"/>
              </a:ext>
            </a:extLst>
          </p:cNvPr>
          <p:cNvSpPr txBox="1"/>
          <p:nvPr/>
        </p:nvSpPr>
        <p:spPr>
          <a:xfrm>
            <a:off x="3219449" y="577527"/>
            <a:ext cx="8486775" cy="1107996"/>
          </a:xfrm>
          <a:prstGeom prst="rect">
            <a:avLst/>
          </a:prstGeom>
          <a:noFill/>
        </p:spPr>
        <p:txBody>
          <a:bodyPr wrap="square" rtlCol="0">
            <a:spAutoFit/>
          </a:bodyPr>
          <a:lstStyle/>
          <a:p>
            <a:pPr marL="285750" lvl="0" indent="-285750">
              <a:buFont typeface="Arial" panose="020B0604020202020204" pitchFamily="34" charset="0"/>
              <a:buChar char="•"/>
            </a:pPr>
            <a:r>
              <a:rPr lang="en-US" sz="2400" dirty="0"/>
              <a:t>Understanding legal obligations as mandated reporters</a:t>
            </a:r>
          </a:p>
          <a:p>
            <a:pPr marL="285750" lvl="0" indent="-285750">
              <a:buFont typeface="Arial" panose="020B0604020202020204" pitchFamily="34" charset="0"/>
              <a:buChar char="•"/>
            </a:pPr>
            <a:endParaRPr lang="en-US" sz="1800" dirty="0"/>
          </a:p>
        </p:txBody>
      </p:sp>
      <p:sp>
        <p:nvSpPr>
          <p:cNvPr id="4" name="TextBox 3">
            <a:extLst>
              <a:ext uri="{FF2B5EF4-FFF2-40B4-BE49-F238E27FC236}">
                <a16:creationId xmlns:a16="http://schemas.microsoft.com/office/drawing/2014/main" id="{5B6626C6-2AEF-468A-8F4C-EF3A83A6977A}"/>
              </a:ext>
            </a:extLst>
          </p:cNvPr>
          <p:cNvSpPr txBox="1"/>
          <p:nvPr/>
        </p:nvSpPr>
        <p:spPr>
          <a:xfrm>
            <a:off x="5586412" y="5438202"/>
            <a:ext cx="6119812" cy="830997"/>
          </a:xfrm>
          <a:prstGeom prst="rect">
            <a:avLst/>
          </a:prstGeom>
          <a:noFill/>
        </p:spPr>
        <p:txBody>
          <a:bodyPr wrap="square" rtlCol="0">
            <a:spAutoFit/>
          </a:bodyPr>
          <a:lstStyle/>
          <a:p>
            <a:pPr marL="285750" lvl="0" indent="-285750">
              <a:buFont typeface="Arial" panose="020B0604020202020204" pitchFamily="34" charset="0"/>
              <a:buChar char="•"/>
            </a:pPr>
            <a:r>
              <a:rPr lang="en-US" sz="2400" dirty="0"/>
              <a:t>Understanding what happens after a 51A report is filed</a:t>
            </a:r>
          </a:p>
        </p:txBody>
      </p:sp>
      <p:sp>
        <p:nvSpPr>
          <p:cNvPr id="5" name="TextBox 4">
            <a:extLst>
              <a:ext uri="{FF2B5EF4-FFF2-40B4-BE49-F238E27FC236}">
                <a16:creationId xmlns:a16="http://schemas.microsoft.com/office/drawing/2014/main" id="{74C0F6BB-E62D-446B-9425-8DAB0B1A6272}"/>
              </a:ext>
            </a:extLst>
          </p:cNvPr>
          <p:cNvSpPr txBox="1"/>
          <p:nvPr/>
        </p:nvSpPr>
        <p:spPr>
          <a:xfrm>
            <a:off x="4814887" y="3956210"/>
            <a:ext cx="6357938" cy="461665"/>
          </a:xfrm>
          <a:prstGeom prst="rect">
            <a:avLst/>
          </a:prstGeom>
          <a:noFill/>
        </p:spPr>
        <p:txBody>
          <a:bodyPr wrap="square" rtlCol="0">
            <a:spAutoFit/>
          </a:bodyPr>
          <a:lstStyle/>
          <a:p>
            <a:pPr marL="285750" lvl="0" indent="-285750">
              <a:buFont typeface="Arial" panose="020B0604020202020204" pitchFamily="34" charset="0"/>
              <a:buChar char="•"/>
            </a:pPr>
            <a:r>
              <a:rPr lang="en-US" sz="2400" dirty="0"/>
              <a:t>Steps on how to file a 51A report</a:t>
            </a:r>
          </a:p>
        </p:txBody>
      </p:sp>
      <p:sp>
        <p:nvSpPr>
          <p:cNvPr id="6" name="TextBox 5">
            <a:extLst>
              <a:ext uri="{FF2B5EF4-FFF2-40B4-BE49-F238E27FC236}">
                <a16:creationId xmlns:a16="http://schemas.microsoft.com/office/drawing/2014/main" id="{151A9B95-6075-4BF7-A48B-AA7A6F988F3D}"/>
              </a:ext>
            </a:extLst>
          </p:cNvPr>
          <p:cNvSpPr txBox="1"/>
          <p:nvPr/>
        </p:nvSpPr>
        <p:spPr>
          <a:xfrm>
            <a:off x="4052887" y="2364838"/>
            <a:ext cx="6900862"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Recognizing reportable conditions</a:t>
            </a:r>
          </a:p>
        </p:txBody>
      </p:sp>
    </p:spTree>
    <p:extLst>
      <p:ext uri="{BB962C8B-B14F-4D97-AF65-F5344CB8AC3E}">
        <p14:creationId xmlns:p14="http://schemas.microsoft.com/office/powerpoint/2010/main" val="2043031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2DC26-ACC8-4B43-86CF-F664F0ED66BA}"/>
              </a:ext>
            </a:extLst>
          </p:cNvPr>
          <p:cNvSpPr>
            <a:spLocks noGrp="1"/>
          </p:cNvSpPr>
          <p:nvPr>
            <p:ph type="title"/>
          </p:nvPr>
        </p:nvSpPr>
        <p:spPr>
          <a:xfrm>
            <a:off x="684213" y="720726"/>
            <a:ext cx="8534401" cy="908050"/>
          </a:xfrm>
        </p:spPr>
        <p:txBody>
          <a:bodyPr/>
          <a:lstStyle/>
          <a:p>
            <a:r>
              <a:rPr lang="en-US" dirty="0"/>
              <a:t>Am I a mandated reporter?</a:t>
            </a:r>
          </a:p>
        </p:txBody>
      </p:sp>
      <p:sp>
        <p:nvSpPr>
          <p:cNvPr id="3" name="Text Placeholder 2">
            <a:extLst>
              <a:ext uri="{FF2B5EF4-FFF2-40B4-BE49-F238E27FC236}">
                <a16:creationId xmlns:a16="http://schemas.microsoft.com/office/drawing/2014/main" id="{BA64935D-A206-4E6C-892D-9E5EEDA58062}"/>
              </a:ext>
            </a:extLst>
          </p:cNvPr>
          <p:cNvSpPr>
            <a:spLocks noGrp="1"/>
          </p:cNvSpPr>
          <p:nvPr>
            <p:ph type="body" idx="1"/>
          </p:nvPr>
        </p:nvSpPr>
        <p:spPr>
          <a:xfrm>
            <a:off x="684212" y="1843088"/>
            <a:ext cx="10817225" cy="4294185"/>
          </a:xfrm>
        </p:spPr>
        <p:txBody>
          <a:bodyPr>
            <a:noAutofit/>
          </a:bodyPr>
          <a:lstStyle/>
          <a:p>
            <a:pPr marL="285750" indent="-285750">
              <a:buFont typeface="Arial" panose="020B0604020202020204" pitchFamily="34" charset="0"/>
              <a:buChar char="•"/>
            </a:pPr>
            <a:r>
              <a:rPr lang="en-US" sz="2600" b="0" i="0" dirty="0">
                <a:solidFill>
                  <a:srgbClr val="2A2E2F"/>
                </a:solidFill>
                <a:effectLst/>
              </a:rPr>
              <a:t>While anyone who suspects a child is being maltreated </a:t>
            </a:r>
            <a:r>
              <a:rPr lang="en-US" sz="2600" b="0" i="1" dirty="0">
                <a:solidFill>
                  <a:srgbClr val="2A2E2F"/>
                </a:solidFill>
                <a:effectLst/>
              </a:rPr>
              <a:t>can and should </a:t>
            </a:r>
            <a:r>
              <a:rPr lang="en-US" sz="2600" b="0" i="0" dirty="0">
                <a:solidFill>
                  <a:srgbClr val="2A2E2F"/>
                </a:solidFill>
                <a:effectLst/>
              </a:rPr>
              <a:t>file a 51A Report with the Massachusetts Department of Children and Families ("DCF"), professionals who have been designated by the Legislature as mandated reporters are </a:t>
            </a:r>
            <a:r>
              <a:rPr lang="en-US" sz="2600" b="0" i="1" dirty="0">
                <a:solidFill>
                  <a:srgbClr val="2A2E2F"/>
                </a:solidFill>
                <a:effectLst/>
              </a:rPr>
              <a:t>required by law</a:t>
            </a:r>
            <a:r>
              <a:rPr lang="en-US" sz="2600" b="0" i="0" dirty="0">
                <a:solidFill>
                  <a:srgbClr val="2A2E2F"/>
                </a:solidFill>
                <a:effectLst/>
              </a:rPr>
              <a:t> to do so.</a:t>
            </a:r>
          </a:p>
          <a:p>
            <a:pPr marL="285750" indent="-285750">
              <a:buFont typeface="Arial" panose="020B0604020202020204" pitchFamily="34" charset="0"/>
              <a:buChar char="•"/>
            </a:pPr>
            <a:r>
              <a:rPr lang="en-US" sz="2600" dirty="0">
                <a:solidFill>
                  <a:schemeClr val="bg1"/>
                </a:solidFill>
              </a:rPr>
              <a:t>All p</a:t>
            </a:r>
            <a:r>
              <a:rPr lang="en-US" sz="2600" b="0" i="0" dirty="0">
                <a:solidFill>
                  <a:schemeClr val="bg1"/>
                </a:solidFill>
                <a:effectLst/>
              </a:rPr>
              <a:t>ersons paid to care for or work with a child in any home or program funded by the Commonwealth are mandated reporters. </a:t>
            </a:r>
          </a:p>
          <a:p>
            <a:pPr marL="742950" lvl="1" indent="-285750">
              <a:buFont typeface="Arial" panose="020B0604020202020204" pitchFamily="34" charset="0"/>
              <a:buChar char="•"/>
            </a:pPr>
            <a:r>
              <a:rPr lang="en-US" sz="2600" b="1" dirty="0">
                <a:solidFill>
                  <a:schemeClr val="bg1"/>
                </a:solidFill>
                <a:effectLst/>
                <a:ea typeface="Open Sans" panose="020B0606030504020204" pitchFamily="34" charset="0"/>
                <a:cs typeface="Open Sans" panose="020B0606030504020204" pitchFamily="34" charset="0"/>
              </a:rPr>
              <a:t>All program staff, including providers, support brokers, and ACMs are mandated reporters</a:t>
            </a:r>
            <a:r>
              <a:rPr lang="en-US" sz="2600" dirty="0">
                <a:solidFill>
                  <a:schemeClr val="bg1"/>
                </a:solidFill>
                <a:effectLst/>
                <a:ea typeface="Open Sans" panose="020B0606030504020204" pitchFamily="34" charset="0"/>
                <a:cs typeface="Open Sans" panose="020B0606030504020204" pitchFamily="34" charset="0"/>
              </a:rPr>
              <a:t>. </a:t>
            </a:r>
            <a:endParaRPr lang="en-US" sz="2600" dirty="0">
              <a:solidFill>
                <a:schemeClr val="bg1"/>
              </a:solidFill>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48330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2DC26-ACC8-4B43-86CF-F664F0ED66BA}"/>
              </a:ext>
            </a:extLst>
          </p:cNvPr>
          <p:cNvSpPr>
            <a:spLocks noGrp="1"/>
          </p:cNvSpPr>
          <p:nvPr>
            <p:ph type="title"/>
          </p:nvPr>
        </p:nvSpPr>
        <p:spPr>
          <a:xfrm>
            <a:off x="684213" y="720725"/>
            <a:ext cx="8534401" cy="879475"/>
          </a:xfrm>
        </p:spPr>
        <p:txBody>
          <a:bodyPr/>
          <a:lstStyle/>
          <a:p>
            <a:r>
              <a:rPr lang="en-US" dirty="0"/>
              <a:t>Duties of a mandated reporter</a:t>
            </a:r>
          </a:p>
        </p:txBody>
      </p:sp>
      <p:sp>
        <p:nvSpPr>
          <p:cNvPr id="3" name="Text Placeholder 2">
            <a:extLst>
              <a:ext uri="{FF2B5EF4-FFF2-40B4-BE49-F238E27FC236}">
                <a16:creationId xmlns:a16="http://schemas.microsoft.com/office/drawing/2014/main" id="{BA64935D-A206-4E6C-892D-9E5EEDA58062}"/>
              </a:ext>
            </a:extLst>
          </p:cNvPr>
          <p:cNvSpPr>
            <a:spLocks noGrp="1"/>
          </p:cNvSpPr>
          <p:nvPr>
            <p:ph type="body" idx="1"/>
          </p:nvPr>
        </p:nvSpPr>
        <p:spPr>
          <a:xfrm>
            <a:off x="684211" y="1885950"/>
            <a:ext cx="10774363" cy="4251325"/>
          </a:xfrm>
        </p:spPr>
        <p:txBody>
          <a:bodyPr>
            <a:normAutofit fontScale="25000" lnSpcReduction="20000"/>
          </a:bodyPr>
          <a:lstStyle/>
          <a:p>
            <a:pPr algn="l"/>
            <a:r>
              <a:rPr lang="en-US" sz="11200" b="0" i="0" dirty="0">
                <a:solidFill>
                  <a:srgbClr val="333333"/>
                </a:solidFill>
                <a:effectLst/>
              </a:rPr>
              <a:t>Requires Mandated Reports to </a:t>
            </a:r>
            <a:r>
              <a:rPr lang="en-US" sz="11200" i="0" dirty="0">
                <a:solidFill>
                  <a:srgbClr val="333333"/>
                </a:solidFill>
                <a:effectLst/>
              </a:rPr>
              <a:t>File a 51A Report </a:t>
            </a:r>
            <a:r>
              <a:rPr lang="en-US" sz="11200" b="0" i="0" dirty="0">
                <a:solidFill>
                  <a:srgbClr val="333333"/>
                </a:solidFill>
                <a:effectLst/>
              </a:rPr>
              <a:t>w/ DCF if</a:t>
            </a:r>
            <a:r>
              <a:rPr lang="en-US" sz="11200" dirty="0">
                <a:solidFill>
                  <a:srgbClr val="333333"/>
                </a:solidFill>
              </a:rPr>
              <a:t> they </a:t>
            </a:r>
            <a:r>
              <a:rPr lang="en-US" sz="11200" b="0" i="0" dirty="0">
                <a:solidFill>
                  <a:srgbClr val="333333"/>
                </a:solidFill>
                <a:effectLst/>
              </a:rPr>
              <a:t>have reasonable cause to believe a child currently under the age of 18 is suffering from one or more of the following reportable conditions:</a:t>
            </a:r>
          </a:p>
          <a:p>
            <a:pPr marL="457200" indent="-457200" algn="l">
              <a:buFont typeface="+mj-lt"/>
              <a:buAutoNum type="arabicPeriod"/>
            </a:pPr>
            <a:r>
              <a:rPr lang="en-US" sz="11200" b="0" i="0" dirty="0">
                <a:solidFill>
                  <a:srgbClr val="333333"/>
                </a:solidFill>
                <a:effectLst/>
                <a:ea typeface="Open Sans" panose="020B0606030504020204" pitchFamily="34" charset="0"/>
                <a:cs typeface="Open Sans" panose="020B0606030504020204" pitchFamily="34" charset="0"/>
              </a:rPr>
              <a:t>  Neglect, including malnutrition</a:t>
            </a:r>
          </a:p>
          <a:p>
            <a:pPr algn="l">
              <a:buFont typeface="+mj-lt"/>
              <a:buAutoNum type="arabicPeriod"/>
            </a:pPr>
            <a:r>
              <a:rPr lang="en-US" sz="11200" b="0" i="0" dirty="0">
                <a:solidFill>
                  <a:srgbClr val="333333"/>
                </a:solidFill>
                <a:effectLst/>
                <a:ea typeface="Open Sans" panose="020B0606030504020204" pitchFamily="34" charset="0"/>
                <a:cs typeface="Open Sans" panose="020B0606030504020204" pitchFamily="34" charset="0"/>
              </a:rPr>
              <a:t>    Physical, sexual, </a:t>
            </a:r>
            <a:r>
              <a:rPr lang="en-US" sz="11200" b="0" i="0" dirty="0">
                <a:solidFill>
                  <a:srgbClr val="002060"/>
                </a:solidFill>
                <a:effectLst/>
                <a:ea typeface="Open Sans" panose="020B0606030504020204" pitchFamily="34" charset="0"/>
                <a:cs typeface="Open Sans" panose="020B0606030504020204" pitchFamily="34" charset="0"/>
              </a:rPr>
              <a:t>or</a:t>
            </a:r>
            <a:r>
              <a:rPr lang="en-US" sz="11200" b="0" i="0" dirty="0">
                <a:solidFill>
                  <a:srgbClr val="333333"/>
                </a:solidFill>
                <a:effectLst/>
                <a:ea typeface="Open Sans" panose="020B0606030504020204" pitchFamily="34" charset="0"/>
                <a:cs typeface="Open Sans" panose="020B0606030504020204" pitchFamily="34" charset="0"/>
              </a:rPr>
              <a:t> emotional abuse</a:t>
            </a:r>
          </a:p>
          <a:p>
            <a:pPr algn="l">
              <a:buFont typeface="+mj-lt"/>
              <a:buAutoNum type="arabicPeriod"/>
            </a:pPr>
            <a:r>
              <a:rPr lang="en-US" sz="11200" b="0" i="0" dirty="0">
                <a:solidFill>
                  <a:srgbClr val="333333"/>
                </a:solidFill>
                <a:effectLst/>
                <a:ea typeface="Open Sans" panose="020B0606030504020204" pitchFamily="34" charset="0"/>
                <a:cs typeface="Open Sans" panose="020B0606030504020204" pitchFamily="34" charset="0"/>
              </a:rPr>
              <a:t> 	  Financial exploitation </a:t>
            </a:r>
          </a:p>
          <a:p>
            <a:pPr algn="l">
              <a:buFont typeface="+mj-lt"/>
              <a:buAutoNum type="arabicPeriod"/>
            </a:pPr>
            <a:r>
              <a:rPr lang="en-US" sz="11200" dirty="0">
                <a:solidFill>
                  <a:srgbClr val="333333"/>
                </a:solidFill>
                <a:ea typeface="Open Sans" panose="020B0606030504020204" pitchFamily="34" charset="0"/>
                <a:cs typeface="Open Sans" panose="020B0606030504020204" pitchFamily="34" charset="0"/>
              </a:rPr>
              <a:t>    </a:t>
            </a:r>
            <a:r>
              <a:rPr lang="en-US" sz="11200" b="0" i="0" dirty="0">
                <a:solidFill>
                  <a:srgbClr val="333333"/>
                </a:solidFill>
                <a:effectLst/>
                <a:ea typeface="Open Sans" panose="020B0606030504020204" pitchFamily="34" charset="0"/>
                <a:cs typeface="Open Sans" panose="020B0606030504020204" pitchFamily="34" charset="0"/>
              </a:rPr>
              <a:t>Physical dependence upon an addictive drug at birth</a:t>
            </a:r>
          </a:p>
          <a:p>
            <a:pPr algn="l">
              <a:buFont typeface="+mj-lt"/>
              <a:buAutoNum type="arabicPeriod"/>
            </a:pPr>
            <a:r>
              <a:rPr lang="en-US" sz="11200" b="0" i="0" dirty="0">
                <a:solidFill>
                  <a:srgbClr val="333333"/>
                </a:solidFill>
                <a:effectLst/>
                <a:ea typeface="Open Sans" panose="020B0606030504020204" pitchFamily="34" charset="0"/>
                <a:cs typeface="Open Sans" panose="020B0606030504020204" pitchFamily="34" charset="0"/>
              </a:rPr>
              <a:t>    Being a sexually exploited child</a:t>
            </a:r>
          </a:p>
          <a:p>
            <a:pPr algn="l">
              <a:buFont typeface="+mj-lt"/>
              <a:buAutoNum type="arabicPeriod"/>
            </a:pPr>
            <a:r>
              <a:rPr lang="en-US" sz="11200" b="0" i="0" dirty="0">
                <a:solidFill>
                  <a:srgbClr val="333333"/>
                </a:solidFill>
                <a:effectLst/>
                <a:ea typeface="Open Sans" panose="020B0606030504020204" pitchFamily="34" charset="0"/>
                <a:cs typeface="Open Sans" panose="020B0606030504020204" pitchFamily="34" charset="0"/>
              </a:rPr>
              <a:t>    Being a human trafficking victim</a:t>
            </a:r>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3506841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2DC26-ACC8-4B43-86CF-F664F0ED66BA}"/>
              </a:ext>
            </a:extLst>
          </p:cNvPr>
          <p:cNvSpPr>
            <a:spLocks noGrp="1"/>
          </p:cNvSpPr>
          <p:nvPr>
            <p:ph type="title"/>
          </p:nvPr>
        </p:nvSpPr>
        <p:spPr>
          <a:xfrm>
            <a:off x="684213" y="720726"/>
            <a:ext cx="8534401" cy="1193800"/>
          </a:xfrm>
        </p:spPr>
        <p:txBody>
          <a:bodyPr/>
          <a:lstStyle/>
          <a:p>
            <a:r>
              <a:rPr lang="en-US" dirty="0"/>
              <a:t>Duties of a mandated reporter</a:t>
            </a:r>
          </a:p>
        </p:txBody>
      </p:sp>
      <p:sp>
        <p:nvSpPr>
          <p:cNvPr id="3" name="Text Placeholder 2">
            <a:extLst>
              <a:ext uri="{FF2B5EF4-FFF2-40B4-BE49-F238E27FC236}">
                <a16:creationId xmlns:a16="http://schemas.microsoft.com/office/drawing/2014/main" id="{BA64935D-A206-4E6C-892D-9E5EEDA58062}"/>
              </a:ext>
            </a:extLst>
          </p:cNvPr>
          <p:cNvSpPr>
            <a:spLocks noGrp="1"/>
          </p:cNvSpPr>
          <p:nvPr>
            <p:ph type="body" idx="1"/>
          </p:nvPr>
        </p:nvSpPr>
        <p:spPr>
          <a:xfrm>
            <a:off x="684212" y="2143125"/>
            <a:ext cx="11045826" cy="3851275"/>
          </a:xfrm>
        </p:spPr>
        <p:txBody>
          <a:bodyPr>
            <a:noAutofit/>
          </a:bodyPr>
          <a:lstStyle/>
          <a:p>
            <a:pPr marL="285750" indent="-285750">
              <a:buFont typeface="Arial" panose="020B0604020202020204" pitchFamily="34" charset="0"/>
              <a:buChar char="•"/>
            </a:pPr>
            <a:r>
              <a:rPr lang="en-US" sz="2800" dirty="0"/>
              <a:t>If you have reasonable cause to believe a child has died as a result of a reportable condition you must notify:</a:t>
            </a:r>
          </a:p>
          <a:p>
            <a:pPr marL="285750" indent="-285750">
              <a:buFont typeface="Arial" panose="020B0604020202020204" pitchFamily="34" charset="0"/>
              <a:buChar char="•"/>
            </a:pPr>
            <a:r>
              <a:rPr lang="en-US" sz="2800" dirty="0"/>
              <a:t>The Local District Attorney </a:t>
            </a:r>
          </a:p>
          <a:p>
            <a:pPr marL="742950" lvl="1" indent="-285750">
              <a:buFont typeface="Arial" panose="020B0604020202020204" pitchFamily="34" charset="0"/>
              <a:buChar char="•"/>
            </a:pPr>
            <a:r>
              <a:rPr lang="en-US" sz="2600" dirty="0">
                <a:hlinkClick r:id="rId3"/>
              </a:rPr>
              <a:t>https://www.mass.gov/orgs/massachusetts-district-attorney-association</a:t>
            </a:r>
            <a:endParaRPr lang="en-US" sz="2600" dirty="0"/>
          </a:p>
          <a:p>
            <a:pPr marL="285750" indent="-285750">
              <a:buFont typeface="Arial" panose="020B0604020202020204" pitchFamily="34" charset="0"/>
              <a:buChar char="•"/>
            </a:pPr>
            <a:r>
              <a:rPr lang="en-US" sz="2800" dirty="0"/>
              <a:t>Chief Medical Examiner</a:t>
            </a:r>
          </a:p>
          <a:p>
            <a:pPr marL="742950" lvl="1" indent="-285750">
              <a:buFont typeface="Arial" panose="020B0604020202020204" pitchFamily="34" charset="0"/>
              <a:buChar char="•"/>
            </a:pPr>
            <a:r>
              <a:rPr lang="en-US" sz="2600" dirty="0">
                <a:hlinkClick r:id="rId4"/>
              </a:rPr>
              <a:t>https://www.mass.gov/orgs/office-of-the-chief-medical-examiner</a:t>
            </a:r>
            <a:r>
              <a:rPr lang="en-US" sz="2600" dirty="0"/>
              <a:t> </a:t>
            </a:r>
          </a:p>
        </p:txBody>
      </p:sp>
    </p:spTree>
    <p:extLst>
      <p:ext uri="{BB962C8B-B14F-4D97-AF65-F5344CB8AC3E}">
        <p14:creationId xmlns:p14="http://schemas.microsoft.com/office/powerpoint/2010/main" val="766312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2DC26-ACC8-4B43-86CF-F664F0ED66BA}"/>
              </a:ext>
            </a:extLst>
          </p:cNvPr>
          <p:cNvSpPr>
            <a:spLocks noGrp="1"/>
          </p:cNvSpPr>
          <p:nvPr>
            <p:ph type="title"/>
          </p:nvPr>
        </p:nvSpPr>
        <p:spPr>
          <a:xfrm>
            <a:off x="684213" y="720726"/>
            <a:ext cx="10360025" cy="922338"/>
          </a:xfrm>
        </p:spPr>
        <p:txBody>
          <a:bodyPr/>
          <a:lstStyle/>
          <a:p>
            <a:pPr algn="ctr"/>
            <a:r>
              <a:rPr lang="en-US" dirty="0"/>
              <a:t>Recognizing reportable conditions</a:t>
            </a:r>
          </a:p>
        </p:txBody>
      </p:sp>
      <p:pic>
        <p:nvPicPr>
          <p:cNvPr id="4" name="Picture 3">
            <a:extLst>
              <a:ext uri="{FF2B5EF4-FFF2-40B4-BE49-F238E27FC236}">
                <a16:creationId xmlns:a16="http://schemas.microsoft.com/office/drawing/2014/main" id="{54F72EA4-5983-472A-8F1E-1D30BC994521}"/>
              </a:ext>
            </a:extLst>
          </p:cNvPr>
          <p:cNvPicPr>
            <a:picLocks noChangeAspect="1"/>
          </p:cNvPicPr>
          <p:nvPr/>
        </p:nvPicPr>
        <p:blipFill>
          <a:blip r:embed="rId3"/>
          <a:stretch>
            <a:fillRect/>
          </a:stretch>
        </p:blipFill>
        <p:spPr>
          <a:xfrm>
            <a:off x="2045492" y="1859302"/>
            <a:ext cx="8341519" cy="44922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94246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2DC26-ACC8-4B43-86CF-F664F0ED66BA}"/>
              </a:ext>
            </a:extLst>
          </p:cNvPr>
          <p:cNvSpPr>
            <a:spLocks noGrp="1"/>
          </p:cNvSpPr>
          <p:nvPr>
            <p:ph type="title"/>
          </p:nvPr>
        </p:nvSpPr>
        <p:spPr>
          <a:xfrm>
            <a:off x="684213" y="438150"/>
            <a:ext cx="8534401" cy="850900"/>
          </a:xfrm>
        </p:spPr>
        <p:txBody>
          <a:bodyPr/>
          <a:lstStyle/>
          <a:p>
            <a:r>
              <a:rPr lang="en-US" dirty="0"/>
              <a:t>Recognizing Neglect</a:t>
            </a:r>
          </a:p>
        </p:txBody>
      </p:sp>
      <p:sp>
        <p:nvSpPr>
          <p:cNvPr id="3" name="Text Placeholder 2">
            <a:extLst>
              <a:ext uri="{FF2B5EF4-FFF2-40B4-BE49-F238E27FC236}">
                <a16:creationId xmlns:a16="http://schemas.microsoft.com/office/drawing/2014/main" id="{BA64935D-A206-4E6C-892D-9E5EEDA58062}"/>
              </a:ext>
            </a:extLst>
          </p:cNvPr>
          <p:cNvSpPr>
            <a:spLocks noGrp="1"/>
          </p:cNvSpPr>
          <p:nvPr>
            <p:ph type="body" idx="1"/>
          </p:nvPr>
        </p:nvSpPr>
        <p:spPr>
          <a:xfrm>
            <a:off x="684212" y="1485901"/>
            <a:ext cx="11160125" cy="5114924"/>
          </a:xfrm>
        </p:spPr>
        <p:txBody>
          <a:bodyPr>
            <a:noAutofit/>
          </a:bodyPr>
          <a:lstStyle/>
          <a:p>
            <a:pPr lvl="1"/>
            <a:r>
              <a:rPr lang="en-US" sz="2300" dirty="0">
                <a:solidFill>
                  <a:schemeClr val="bg2">
                    <a:lumMod val="75000"/>
                  </a:schemeClr>
                </a:solidFill>
              </a:rPr>
              <a:t>Neglect is the failure by a caregiver to take those actions necessary to provide a child with minimally adequate food, clothing, shelter, medical care, supervision, emotional stability and growth, or other essential care including malnutrition. </a:t>
            </a:r>
          </a:p>
          <a:p>
            <a:pPr marL="800100" lvl="1" indent="-342900">
              <a:buFont typeface="Arial" panose="020B0604020202020204" pitchFamily="34" charset="0"/>
              <a:buChar char="•"/>
            </a:pPr>
            <a:r>
              <a:rPr lang="en-US" sz="2300" u="sng" dirty="0">
                <a:solidFill>
                  <a:schemeClr val="bg2">
                    <a:lumMod val="75000"/>
                  </a:schemeClr>
                </a:solidFill>
              </a:rPr>
              <a:t>Child neglect indicators may include</a:t>
            </a:r>
            <a:r>
              <a:rPr lang="en-US" sz="2300" dirty="0">
                <a:solidFill>
                  <a:schemeClr val="bg2">
                    <a:lumMod val="75000"/>
                  </a:schemeClr>
                </a:solidFill>
              </a:rPr>
              <a:t>:</a:t>
            </a:r>
          </a:p>
          <a:p>
            <a:pPr marL="1257300" lvl="2" indent="-342900">
              <a:buFont typeface="Arial" panose="020B0604020202020204" pitchFamily="34" charset="0"/>
              <a:buChar char="•"/>
            </a:pPr>
            <a:r>
              <a:rPr lang="en-US" sz="2300" dirty="0">
                <a:solidFill>
                  <a:schemeClr val="bg2">
                    <a:lumMod val="75000"/>
                  </a:schemeClr>
                </a:solidFill>
              </a:rPr>
              <a:t>Lack of medical or dental care, immunizations, or glasses</a:t>
            </a:r>
          </a:p>
          <a:p>
            <a:pPr marL="1257300" lvl="2" indent="-342900">
              <a:buFont typeface="Arial" panose="020B0604020202020204" pitchFamily="34" charset="0"/>
              <a:buChar char="•"/>
            </a:pPr>
            <a:r>
              <a:rPr lang="en-US" sz="2300" dirty="0">
                <a:solidFill>
                  <a:schemeClr val="bg2">
                    <a:lumMod val="75000"/>
                  </a:schemeClr>
                </a:solidFill>
              </a:rPr>
              <a:t>Lack of appropriate clothing for the weather</a:t>
            </a:r>
          </a:p>
          <a:p>
            <a:pPr marL="1257300" lvl="2" indent="-342900">
              <a:buFont typeface="Arial" panose="020B0604020202020204" pitchFamily="34" charset="0"/>
              <a:buChar char="•"/>
            </a:pPr>
            <a:r>
              <a:rPr lang="en-US" sz="2300" dirty="0">
                <a:solidFill>
                  <a:schemeClr val="bg2">
                    <a:lumMod val="75000"/>
                  </a:schemeClr>
                </a:solidFill>
              </a:rPr>
              <a:t>Chronically dirty or unbathed</a:t>
            </a:r>
          </a:p>
          <a:p>
            <a:pPr marL="1257300" lvl="2" indent="-342900">
              <a:buFont typeface="Arial" panose="020B0604020202020204" pitchFamily="34" charset="0"/>
              <a:buChar char="•"/>
            </a:pPr>
            <a:r>
              <a:rPr lang="en-US" sz="2300" dirty="0">
                <a:solidFill>
                  <a:schemeClr val="bg2">
                    <a:lumMod val="75000"/>
                  </a:schemeClr>
                </a:solidFill>
              </a:rPr>
              <a:t>Begs for or steals food or money</a:t>
            </a:r>
          </a:p>
          <a:p>
            <a:pPr marL="1257300" lvl="2" indent="-342900">
              <a:buFont typeface="Arial" panose="020B0604020202020204" pitchFamily="34" charset="0"/>
              <a:buChar char="•"/>
            </a:pPr>
            <a:r>
              <a:rPr lang="en-US" sz="2300" dirty="0">
                <a:solidFill>
                  <a:schemeClr val="bg2">
                    <a:lumMod val="75000"/>
                  </a:schemeClr>
                </a:solidFill>
              </a:rPr>
              <a:t>Lack of supervision </a:t>
            </a:r>
          </a:p>
          <a:p>
            <a:pPr marL="1257300" lvl="2" indent="-342900">
              <a:buFont typeface="Arial" panose="020B0604020202020204" pitchFamily="34" charset="0"/>
              <a:buChar char="•"/>
            </a:pPr>
            <a:r>
              <a:rPr lang="en-US" sz="2300" dirty="0">
                <a:solidFill>
                  <a:schemeClr val="bg2">
                    <a:lumMod val="75000"/>
                  </a:schemeClr>
                </a:solidFill>
              </a:rPr>
              <a:t>Frequently late or absent from school </a:t>
            </a:r>
          </a:p>
        </p:txBody>
      </p:sp>
    </p:spTree>
    <p:extLst>
      <p:ext uri="{BB962C8B-B14F-4D97-AF65-F5344CB8AC3E}">
        <p14:creationId xmlns:p14="http://schemas.microsoft.com/office/powerpoint/2010/main" val="128194696"/>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15643</TotalTime>
  <Words>3627</Words>
  <Application>Microsoft Office PowerPoint</Application>
  <PresentationFormat>Widescreen</PresentationFormat>
  <Paragraphs>230</Paragraphs>
  <Slides>24</Slides>
  <Notes>21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Arial</vt:lpstr>
      <vt:lpstr>Calibri</vt:lpstr>
      <vt:lpstr>Century Gothic</vt:lpstr>
      <vt:lpstr>Noto Sans VF</vt:lpstr>
      <vt:lpstr>Nunito Sans</vt:lpstr>
      <vt:lpstr>Open Sans</vt:lpstr>
      <vt:lpstr>Roboto Slab</vt:lpstr>
      <vt:lpstr>Times New Roman</vt:lpstr>
      <vt:lpstr>Wingdings</vt:lpstr>
      <vt:lpstr>Wingdings 3</vt:lpstr>
      <vt:lpstr>Slice</vt:lpstr>
      <vt:lpstr>DDS Children’s Autism waiver program 2020 Renewal</vt:lpstr>
      <vt:lpstr>Mandated reporter training</vt:lpstr>
      <vt:lpstr>Why is mandated reporting important?</vt:lpstr>
      <vt:lpstr>PowerPoint Presentation</vt:lpstr>
      <vt:lpstr>Am I a mandated reporter?</vt:lpstr>
      <vt:lpstr>Duties of a mandated reporter</vt:lpstr>
      <vt:lpstr>Duties of a mandated reporter</vt:lpstr>
      <vt:lpstr>Recognizing reportable conditions</vt:lpstr>
      <vt:lpstr>Recognizing Neglect</vt:lpstr>
      <vt:lpstr>Recognizing physical abuse</vt:lpstr>
      <vt:lpstr>Recognizing sexual child abuse</vt:lpstr>
      <vt:lpstr>Recognizing Financial exploitation</vt:lpstr>
      <vt:lpstr>Important observations / Questions</vt:lpstr>
      <vt:lpstr>Suspect reportable conditions?</vt:lpstr>
      <vt:lpstr>How to file a 51a report</vt:lpstr>
      <vt:lpstr>What happens after a 51a is filed?</vt:lpstr>
      <vt:lpstr>Pop quiz! </vt:lpstr>
      <vt:lpstr>Pop quiz! </vt:lpstr>
      <vt:lpstr>Scenario </vt:lpstr>
      <vt:lpstr>Find the concerns</vt:lpstr>
      <vt:lpstr>Additional resources </vt:lpstr>
      <vt:lpstr>Comments on Life transitioning to our new normal</vt:lpstr>
      <vt:lpstr>Comments on Life transitioning to our new normal</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DDS Children’s Autism waiver program 2020 Renewal</dc:title>
  <dc:creator>Polsinelli, Robert (DDS)</dc:creator>
  <cp:lastModifiedBy>McGlone, Olivia (DDS)</cp:lastModifiedBy>
  <cp:revision>214</cp:revision>
  <dcterms:created xsi:type="dcterms:W3CDTF">2021-05-17T20:03:31Z</dcterms:created>
  <dcterms:modified xsi:type="dcterms:W3CDTF">2021-06-25T16:06:42Z</dcterms:modified>
</cp:coreProperties>
</file>