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6"/>
  </p:notesMasterIdLst>
  <p:sldIdLst>
    <p:sldId id="256" r:id="rId2"/>
    <p:sldId id="257" r:id="rId3"/>
    <p:sldId id="258" r:id="rId4"/>
    <p:sldId id="279" r:id="rId5"/>
    <p:sldId id="259" r:id="rId6"/>
    <p:sldId id="261" r:id="rId7"/>
    <p:sldId id="260" r:id="rId8"/>
    <p:sldId id="278" r:id="rId9"/>
    <p:sldId id="262" r:id="rId10"/>
    <p:sldId id="276"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7" r:id="rId24"/>
    <p:sldId id="275"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7473" autoAdjust="0"/>
  </p:normalViewPr>
  <p:slideViewPr>
    <p:cSldViewPr snapToGrid="0">
      <p:cViewPr varScale="1">
        <p:scale>
          <a:sx n="42" d="100"/>
          <a:sy n="42" d="100"/>
        </p:scale>
        <p:origin x="1532" y="36"/>
      </p:cViewPr>
      <p:guideLst/>
    </p:cSldViewPr>
  </p:slideViewPr>
  <p:outlineViewPr>
    <p:cViewPr>
      <p:scale>
        <a:sx n="33" d="100"/>
        <a:sy n="33" d="100"/>
      </p:scale>
      <p:origin x="0" y="-705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BD0194-97C7-41A7-9F60-D3417B59C17E}" type="datetimeFigureOut">
              <a:rPr lang="en-US" smtClean="0"/>
              <a:t>6/28/2021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D56561-334E-4629-AEF7-1246306E6A16}" type="slidenum">
              <a:rPr lang="en-US" smtClean="0"/>
              <a:t>‹#›</a:t>
            </a:fld>
            <a:endParaRPr lang="en-US" dirty="0"/>
          </a:p>
        </p:txBody>
      </p:sp>
    </p:spTree>
    <p:extLst>
      <p:ext uri="{BB962C8B-B14F-4D97-AF65-F5344CB8AC3E}">
        <p14:creationId xmlns:p14="http://schemas.microsoft.com/office/powerpoint/2010/main" val="1400640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D56561-334E-4629-AEF7-1246306E6A16}" type="slidenum">
              <a:rPr lang="en-US" smtClean="0"/>
              <a:t>2</a:t>
            </a:fld>
            <a:endParaRPr lang="en-US" dirty="0"/>
          </a:p>
        </p:txBody>
      </p:sp>
    </p:spTree>
    <p:extLst>
      <p:ext uri="{BB962C8B-B14F-4D97-AF65-F5344CB8AC3E}">
        <p14:creationId xmlns:p14="http://schemas.microsoft.com/office/powerpoint/2010/main" val="4200348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is the same process as we use for all vendor services as regards payment and billing</a:t>
            </a:r>
          </a:p>
          <a:p>
            <a:pPr marL="171450" indent="-171450">
              <a:buFont typeface="Arial" panose="020B0604020202020204" pitchFamily="34" charset="0"/>
              <a:buChar char="•"/>
            </a:pPr>
            <a:r>
              <a:rPr lang="en-US" dirty="0"/>
              <a:t>Please note the service limit of no more than 2x/month.  Brokers are the “gatekeepers” on this because all the invoice submissions are being done by the brokers</a:t>
            </a:r>
          </a:p>
          <a:p>
            <a:pPr marL="171450" indent="-171450">
              <a:buFont typeface="Arial" panose="020B0604020202020204" pitchFamily="34" charset="0"/>
              <a:buChar char="•"/>
            </a:pPr>
            <a:r>
              <a:rPr lang="en-US" dirty="0"/>
              <a:t>No overlapping of respite and homemaker BY DAY.</a:t>
            </a:r>
          </a:p>
          <a:p>
            <a:pPr marL="171450" indent="-171450">
              <a:buFont typeface="Arial" panose="020B0604020202020204" pitchFamily="34" charset="0"/>
              <a:buChar char="•"/>
            </a:pPr>
            <a:r>
              <a:rPr lang="en-US" dirty="0"/>
              <a:t>Broker needs to spend time reviewing this with both families and the providers involved (Homemaker and respite) IN ADVANCE.</a:t>
            </a:r>
          </a:p>
          <a:p>
            <a:pPr marL="171450" indent="-171450">
              <a:buFont typeface="Arial" panose="020B0604020202020204" pitchFamily="34" charset="0"/>
              <a:buChar char="•"/>
            </a:pPr>
            <a:r>
              <a:rPr lang="en-US" dirty="0"/>
              <a:t>There are no safeguards built into the payroll/invoice payment cycle to pend these overlaps, so they will both pay out and then the claim will be rejected later.</a:t>
            </a:r>
          </a:p>
          <a:p>
            <a:pPr marL="171450" indent="-171450">
              <a:buFont typeface="Arial" panose="020B0604020202020204" pitchFamily="34" charset="0"/>
              <a:buChar char="•"/>
            </a:pPr>
            <a:r>
              <a:rPr lang="en-US" dirty="0"/>
              <a:t>For your participants that are using both services, you need to watch the Family Friendly Reports specifically for this and alert the ACM if you see it.</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51D56561-334E-4629-AEF7-1246306E6A16}" type="slidenum">
              <a:rPr lang="en-US" smtClean="0"/>
              <a:t>11</a:t>
            </a:fld>
            <a:endParaRPr lang="en-US" dirty="0"/>
          </a:p>
        </p:txBody>
      </p:sp>
    </p:spTree>
    <p:extLst>
      <p:ext uri="{BB962C8B-B14F-4D97-AF65-F5344CB8AC3E}">
        <p14:creationId xmlns:p14="http://schemas.microsoft.com/office/powerpoint/2010/main" val="4216277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Because there is no rate directly tied to this service, more providers should be willing to provide it</a:t>
            </a:r>
          </a:p>
          <a:p>
            <a:pPr marL="171450" indent="-171450">
              <a:buFont typeface="Arial" panose="020B0604020202020204" pitchFamily="34" charset="0"/>
              <a:buChar char="•"/>
            </a:pPr>
            <a:r>
              <a:rPr lang="en-US" dirty="0"/>
              <a:t>While there is no direct cap on the line, in most cases $6000/year on just this service will not be appropriate</a:t>
            </a:r>
          </a:p>
          <a:p>
            <a:pPr marL="171450" indent="-171450">
              <a:buFont typeface="Arial" panose="020B0604020202020204" pitchFamily="34" charset="0"/>
              <a:buChar char="•"/>
            </a:pPr>
            <a:r>
              <a:rPr lang="en-US" dirty="0"/>
              <a:t>Please remember, by definition, this is “light housekeeping” not deep, clean-out services</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51D56561-334E-4629-AEF7-1246306E6A16}" type="slidenum">
              <a:rPr lang="en-US" smtClean="0"/>
              <a:t>12</a:t>
            </a:fld>
            <a:endParaRPr lang="en-US" dirty="0"/>
          </a:p>
        </p:txBody>
      </p:sp>
    </p:spTree>
    <p:extLst>
      <p:ext uri="{BB962C8B-B14F-4D97-AF65-F5344CB8AC3E}">
        <p14:creationId xmlns:p14="http://schemas.microsoft.com/office/powerpoint/2010/main" val="3781797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Stress related to issues such as homelessness, poverty, COVID isolation, domestic violence, physical and mental illness of caregivers, and substance abuse, all affect the capacity of our families to engage in waiver services. Family Training Senior Level Therapist and Therapist services have been added to address the complex nature of many of our families.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For newer brokers, I just want to clarify the difference between, Parent Training within Expanded Habilitation/Behavior Consultation and the new Family Training services.  Parent Training provides strategies to parents/guardians solely around the child’s ABA program goals outlined on the child’s Autism Support Plan goal page.  Parent Training would be used to strategize what the parent or guardian’s role is in the ABA plan and provide tips for parents that will help the child to achieve the goals.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expanded Family Training services, Senior Level Therapists and Therapists, provide support to the family from a social work or mental health perspective, but are designed to be instructional, not counseling.   The Family Trainer is not an aide to the family.  The purpose here is to build capacity for families by giving them the tools to understand the support needs of the waiver participant, and to support the child’s participation and integration in the community.   These services will also require that goals and objectives be described in the ASP.  Goals will focus on teaching the family how parent/child interactions, family circumstances, and parent/child trauma all effect the progress of the child.  Goals will also include identifying and addressing barriers, facilitating readiness and enhancing the ability of the family to engage in core Autism Waiver services.  Family trainers will also need to be responsive to cultural and linguistic differences that effect parenting practices and the family’s or extended family’s understanding of Autism.</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next few slides list the requirements for Family Training Senior Therapist, Therapist and Direct Support services.  I won’t go over them in too much detail because they will be listed in the application. The structure is the same as </a:t>
            </a:r>
            <a:r>
              <a:rPr lang="en-US" sz="1200" kern="1200" dirty="0" err="1">
                <a:solidFill>
                  <a:schemeClr val="tx1"/>
                </a:solidFill>
                <a:effectLst/>
                <a:latin typeface="+mn-lt"/>
                <a:ea typeface="+mn-ea"/>
                <a:cs typeface="+mn-cs"/>
              </a:rPr>
              <a:t>ExHab</a:t>
            </a:r>
            <a:r>
              <a:rPr lang="en-US" sz="1200" kern="1200" dirty="0">
                <a:solidFill>
                  <a:schemeClr val="tx1"/>
                </a:solidFill>
                <a:effectLst/>
                <a:latin typeface="+mn-lt"/>
                <a:ea typeface="+mn-ea"/>
                <a:cs typeface="+mn-cs"/>
              </a:rPr>
              <a:t> and Behavior Consultation where the Therapist and Direct Support will need to be supervised by a Family Training Senior Level Therapist.  Many of the current Family Trainers won’t qualify as Senior Therapist or Therapist level Family Trainers because of the education and experience required.</a:t>
            </a:r>
            <a:endParaRPr lang="en-US" dirty="0"/>
          </a:p>
        </p:txBody>
      </p:sp>
      <p:sp>
        <p:nvSpPr>
          <p:cNvPr id="4" name="Slide Number Placeholder 3"/>
          <p:cNvSpPr>
            <a:spLocks noGrp="1"/>
          </p:cNvSpPr>
          <p:nvPr>
            <p:ph type="sldNum" sz="quarter" idx="5"/>
          </p:nvPr>
        </p:nvSpPr>
        <p:spPr/>
        <p:txBody>
          <a:bodyPr/>
          <a:lstStyle/>
          <a:p>
            <a:fld id="{51D56561-334E-4629-AEF7-1246306E6A16}" type="slidenum">
              <a:rPr lang="en-US" smtClean="0"/>
              <a:t>13</a:t>
            </a:fld>
            <a:endParaRPr lang="en-US" dirty="0"/>
          </a:p>
        </p:txBody>
      </p:sp>
    </p:spTree>
    <p:extLst>
      <p:ext uri="{BB962C8B-B14F-4D97-AF65-F5344CB8AC3E}">
        <p14:creationId xmlns:p14="http://schemas.microsoft.com/office/powerpoint/2010/main" val="1121261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Recruitment sources:  School Adjustment Counselors, School Social Workers, School Psychologist, Graduate School Program Alumni  Career offices, Mental Health agencies or Community-Based Organizations who might want to become approved providers as an agency, or qualified staff who want to work </a:t>
            </a:r>
            <a:r>
              <a:rPr lang="en-US"/>
              <a:t>as independents.</a:t>
            </a:r>
            <a:endParaRPr lang="en-US" dirty="0"/>
          </a:p>
        </p:txBody>
      </p:sp>
      <p:sp>
        <p:nvSpPr>
          <p:cNvPr id="4" name="Slide Number Placeholder 3"/>
          <p:cNvSpPr>
            <a:spLocks noGrp="1"/>
          </p:cNvSpPr>
          <p:nvPr>
            <p:ph type="sldNum" sz="quarter" idx="5"/>
          </p:nvPr>
        </p:nvSpPr>
        <p:spPr/>
        <p:txBody>
          <a:bodyPr/>
          <a:lstStyle/>
          <a:p>
            <a:fld id="{51D56561-334E-4629-AEF7-1246306E6A16}" type="slidenum">
              <a:rPr lang="en-US" smtClean="0"/>
              <a:t>18</a:t>
            </a:fld>
            <a:endParaRPr lang="en-US" dirty="0"/>
          </a:p>
        </p:txBody>
      </p:sp>
    </p:spTree>
    <p:extLst>
      <p:ext uri="{BB962C8B-B14F-4D97-AF65-F5344CB8AC3E}">
        <p14:creationId xmlns:p14="http://schemas.microsoft.com/office/powerpoint/2010/main" val="3937534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Behavior Analysts Certification Board offers a certification for professionals that work directly with clients called a Registered Behavior Tech, or RBT.  These certificants have received specialized training in the implementation of ABA practices and plans, and they need to work under the supervision of a BCBA.</a:t>
            </a:r>
          </a:p>
        </p:txBody>
      </p:sp>
      <p:sp>
        <p:nvSpPr>
          <p:cNvPr id="4" name="Slide Number Placeholder 3"/>
          <p:cNvSpPr>
            <a:spLocks noGrp="1"/>
          </p:cNvSpPr>
          <p:nvPr>
            <p:ph type="sldNum" sz="quarter" idx="5"/>
          </p:nvPr>
        </p:nvSpPr>
        <p:spPr/>
        <p:txBody>
          <a:bodyPr/>
          <a:lstStyle/>
          <a:p>
            <a:fld id="{51D56561-334E-4629-AEF7-1246306E6A16}" type="slidenum">
              <a:rPr lang="en-US" smtClean="0"/>
              <a:t>19</a:t>
            </a:fld>
            <a:endParaRPr lang="en-US" dirty="0"/>
          </a:p>
        </p:txBody>
      </p:sp>
    </p:spTree>
    <p:extLst>
      <p:ext uri="{BB962C8B-B14F-4D97-AF65-F5344CB8AC3E}">
        <p14:creationId xmlns:p14="http://schemas.microsoft.com/office/powerpoint/2010/main" val="3427411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D56561-334E-4629-AEF7-1246306E6A16}" type="slidenum">
              <a:rPr lang="en-US" smtClean="0"/>
              <a:t>21</a:t>
            </a:fld>
            <a:endParaRPr lang="en-US" dirty="0"/>
          </a:p>
        </p:txBody>
      </p:sp>
    </p:spTree>
    <p:extLst>
      <p:ext uri="{BB962C8B-B14F-4D97-AF65-F5344CB8AC3E}">
        <p14:creationId xmlns:p14="http://schemas.microsoft.com/office/powerpoint/2010/main" val="9411810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D56561-334E-4629-AEF7-1246306E6A16}" type="slidenum">
              <a:rPr lang="en-US" smtClean="0"/>
              <a:t>24</a:t>
            </a:fld>
            <a:endParaRPr lang="en-US" dirty="0"/>
          </a:p>
        </p:txBody>
      </p:sp>
    </p:spTree>
    <p:extLst>
      <p:ext uri="{BB962C8B-B14F-4D97-AF65-F5344CB8AC3E}">
        <p14:creationId xmlns:p14="http://schemas.microsoft.com/office/powerpoint/2010/main" val="3706162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5"/>
          </p:nvPr>
        </p:nvSpPr>
        <p:spPr/>
        <p:txBody>
          <a:bodyPr/>
          <a:lstStyle/>
          <a:p>
            <a:fld id="{51D56561-334E-4629-AEF7-1246306E6A16}" type="slidenum">
              <a:rPr lang="en-US" smtClean="0"/>
              <a:t>3</a:t>
            </a:fld>
            <a:endParaRPr lang="en-US" dirty="0"/>
          </a:p>
        </p:txBody>
      </p:sp>
    </p:spTree>
    <p:extLst>
      <p:ext uri="{BB962C8B-B14F-4D97-AF65-F5344CB8AC3E}">
        <p14:creationId xmlns:p14="http://schemas.microsoft.com/office/powerpoint/2010/main" val="1692350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D56561-334E-4629-AEF7-1246306E6A16}" type="slidenum">
              <a:rPr lang="en-US" smtClean="0"/>
              <a:t>4</a:t>
            </a:fld>
            <a:endParaRPr lang="en-US" dirty="0"/>
          </a:p>
        </p:txBody>
      </p:sp>
    </p:spTree>
    <p:extLst>
      <p:ext uri="{BB962C8B-B14F-4D97-AF65-F5344CB8AC3E}">
        <p14:creationId xmlns:p14="http://schemas.microsoft.com/office/powerpoint/2010/main" val="2550154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D56561-334E-4629-AEF7-1246306E6A16}" type="slidenum">
              <a:rPr lang="en-US" smtClean="0"/>
              <a:t>5</a:t>
            </a:fld>
            <a:endParaRPr lang="en-US" dirty="0"/>
          </a:p>
        </p:txBody>
      </p:sp>
    </p:spTree>
    <p:extLst>
      <p:ext uri="{BB962C8B-B14F-4D97-AF65-F5344CB8AC3E}">
        <p14:creationId xmlns:p14="http://schemas.microsoft.com/office/powerpoint/2010/main" val="2078206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budget tool has been updated accordingly to reflect these raised caps except for the lifetime limits</a:t>
            </a:r>
          </a:p>
          <a:p>
            <a:endParaRPr lang="en-US" dirty="0"/>
          </a:p>
          <a:p>
            <a:r>
              <a:rPr lang="en-US" dirty="0"/>
              <a:t>You can use the Portal to check on the lifetime caps by viewing budgets across years</a:t>
            </a:r>
          </a:p>
          <a:p>
            <a:endParaRPr lang="en-US" dirty="0"/>
          </a:p>
        </p:txBody>
      </p:sp>
      <p:sp>
        <p:nvSpPr>
          <p:cNvPr id="4" name="Slide Number Placeholder 3"/>
          <p:cNvSpPr>
            <a:spLocks noGrp="1"/>
          </p:cNvSpPr>
          <p:nvPr>
            <p:ph type="sldNum" sz="quarter" idx="5"/>
          </p:nvPr>
        </p:nvSpPr>
        <p:spPr/>
        <p:txBody>
          <a:bodyPr/>
          <a:lstStyle/>
          <a:p>
            <a:fld id="{51D56561-334E-4629-AEF7-1246306E6A16}" type="slidenum">
              <a:rPr lang="en-US" smtClean="0"/>
              <a:t>6</a:t>
            </a:fld>
            <a:endParaRPr lang="en-US" dirty="0"/>
          </a:p>
        </p:txBody>
      </p:sp>
    </p:spTree>
    <p:extLst>
      <p:ext uri="{BB962C8B-B14F-4D97-AF65-F5344CB8AC3E}">
        <p14:creationId xmlns:p14="http://schemas.microsoft.com/office/powerpoint/2010/main" val="3714629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lot to unpack here.  Some of the services will “feel” the same as they have in the past.  Adaptive Equipment and Ind. Goods and Services, for example, will not seem different other than the possibility for families to spend a little more on Goods and Services.  Other are more complex, like Homemaker services.  Homemaker services have not been used much in the last 13 years.  Now that it billing for Homemaker Services will be invoice-based, we expect to see increased identification of providers willing to work with the program and therefore, increased use by participants.</a:t>
            </a:r>
          </a:p>
          <a:p>
            <a:pPr marL="171450" indent="-171450">
              <a:buFont typeface="Arial" panose="020B0604020202020204" pitchFamily="34" charset="0"/>
              <a:buChar char="•"/>
            </a:pPr>
            <a:r>
              <a:rPr lang="en-US" dirty="0"/>
              <a:t>Easier billing for providers since they only need to provide an invoice for work completed</a:t>
            </a:r>
          </a:p>
          <a:p>
            <a:pPr marL="171450" indent="-171450">
              <a:buFont typeface="Arial" panose="020B0604020202020204" pitchFamily="34" charset="0"/>
              <a:buChar char="•"/>
            </a:pPr>
            <a:r>
              <a:rPr lang="en-US" dirty="0"/>
              <a:t>Rates are no longer an issue, but it is important to note that the hourly rate will affect how much of this and other ancillary services the participant can access</a:t>
            </a:r>
          </a:p>
          <a:p>
            <a:endParaRPr lang="en-US" dirty="0"/>
          </a:p>
          <a:p>
            <a:r>
              <a:rPr lang="en-US" dirty="0"/>
              <a:t>Note that the lifetime caps apply to families, not individual participants. For Home and Vehicle Modifications.  It is important to be aware of these caps because nether the budget tool nor the Portal is set up monitor for these</a:t>
            </a:r>
          </a:p>
        </p:txBody>
      </p:sp>
      <p:sp>
        <p:nvSpPr>
          <p:cNvPr id="4" name="Slide Number Placeholder 3"/>
          <p:cNvSpPr>
            <a:spLocks noGrp="1"/>
          </p:cNvSpPr>
          <p:nvPr>
            <p:ph type="sldNum" sz="quarter" idx="5"/>
          </p:nvPr>
        </p:nvSpPr>
        <p:spPr/>
        <p:txBody>
          <a:bodyPr/>
          <a:lstStyle/>
          <a:p>
            <a:fld id="{51D56561-334E-4629-AEF7-1246306E6A16}" type="slidenum">
              <a:rPr lang="en-US" smtClean="0"/>
              <a:t>7</a:t>
            </a:fld>
            <a:endParaRPr lang="en-US" dirty="0"/>
          </a:p>
        </p:txBody>
      </p:sp>
    </p:spTree>
    <p:extLst>
      <p:ext uri="{BB962C8B-B14F-4D97-AF65-F5344CB8AC3E}">
        <p14:creationId xmlns:p14="http://schemas.microsoft.com/office/powerpoint/2010/main" val="362418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1D56561-334E-4629-AEF7-1246306E6A1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9261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do not want to penalize families who require a substantial Home or Vehicle Modification</a:t>
            </a:r>
          </a:p>
          <a:p>
            <a:endParaRPr lang="en-US" dirty="0"/>
          </a:p>
          <a:p>
            <a:r>
              <a:rPr lang="en-US" dirty="0"/>
              <a:t>While we talk about “pulling it out of the budget”, the reality is that it will sit in the participants budget on the portal and will be reflected in the family friendly report, too.  This allows us to functionally make the payment through existing systems and allows for us to claim for it.</a:t>
            </a:r>
          </a:p>
        </p:txBody>
      </p:sp>
      <p:sp>
        <p:nvSpPr>
          <p:cNvPr id="4" name="Slide Number Placeholder 3"/>
          <p:cNvSpPr>
            <a:spLocks noGrp="1"/>
          </p:cNvSpPr>
          <p:nvPr>
            <p:ph type="sldNum" sz="quarter" idx="5"/>
          </p:nvPr>
        </p:nvSpPr>
        <p:spPr/>
        <p:txBody>
          <a:bodyPr/>
          <a:lstStyle/>
          <a:p>
            <a:fld id="{51D56561-334E-4629-AEF7-1246306E6A16}" type="slidenum">
              <a:rPr lang="en-US" smtClean="0"/>
              <a:t>9</a:t>
            </a:fld>
            <a:endParaRPr lang="en-US" dirty="0"/>
          </a:p>
        </p:txBody>
      </p:sp>
    </p:spTree>
    <p:extLst>
      <p:ext uri="{BB962C8B-B14F-4D97-AF65-F5344CB8AC3E}">
        <p14:creationId xmlns:p14="http://schemas.microsoft.com/office/powerpoint/2010/main" val="678697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Really highlight that the cap and portal amounts are different.  Brokers need to understand the difference and know that they will need to enter amounts above $28000/8500 onto the Portal in situations where the family is purchasing a fence or vehicle mods</a:t>
            </a:r>
          </a:p>
          <a:p>
            <a:endParaRPr lang="en-US" dirty="0"/>
          </a:p>
          <a:p>
            <a:r>
              <a:rPr lang="en-US" dirty="0"/>
              <a:t>Family Friendly reports will show the Poral totals, reflecting the fence, etc. and vehicle mods included.  It’s okay.</a:t>
            </a:r>
          </a:p>
        </p:txBody>
      </p:sp>
      <p:sp>
        <p:nvSpPr>
          <p:cNvPr id="4" name="Slide Number Placeholder 3"/>
          <p:cNvSpPr>
            <a:spLocks noGrp="1"/>
          </p:cNvSpPr>
          <p:nvPr>
            <p:ph type="sldNum" sz="quarter" idx="5"/>
          </p:nvPr>
        </p:nvSpPr>
        <p:spPr/>
        <p:txBody>
          <a:bodyPr/>
          <a:lstStyle/>
          <a:p>
            <a:fld id="{51D56561-334E-4629-AEF7-1246306E6A16}" type="slidenum">
              <a:rPr lang="en-US" smtClean="0"/>
              <a:t>10</a:t>
            </a:fld>
            <a:endParaRPr lang="en-US" dirty="0"/>
          </a:p>
        </p:txBody>
      </p:sp>
    </p:spTree>
    <p:extLst>
      <p:ext uri="{BB962C8B-B14F-4D97-AF65-F5344CB8AC3E}">
        <p14:creationId xmlns:p14="http://schemas.microsoft.com/office/powerpoint/2010/main" val="1065806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A665A6-8B04-4B6B-952C-F1EC9BDE93A5}" type="datetimeFigureOut">
              <a:rPr lang="en-US" smtClean="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F86BC-4DB0-47A6-AA45-86BE386701A6}"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00290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E8A665A6-8B04-4B6B-952C-F1EC9BDE93A5}" type="datetimeFigureOut">
              <a:rPr lang="en-US" smtClean="0"/>
              <a:t>6/28/2021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00F86BC-4DB0-47A6-AA45-86BE386701A6}" type="slidenum">
              <a:rPr lang="en-US" smtClean="0"/>
              <a:t>‹#›</a:t>
            </a:fld>
            <a:endParaRPr lang="en-US" dirty="0"/>
          </a:p>
        </p:txBody>
      </p:sp>
    </p:spTree>
    <p:extLst>
      <p:ext uri="{BB962C8B-B14F-4D97-AF65-F5344CB8AC3E}">
        <p14:creationId xmlns:p14="http://schemas.microsoft.com/office/powerpoint/2010/main" val="2580316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A665A6-8B04-4B6B-952C-F1EC9BDE93A5}" type="datetimeFigureOut">
              <a:rPr lang="en-US" smtClean="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F86BC-4DB0-47A6-AA45-86BE386701A6}" type="slidenum">
              <a:rPr lang="en-US" smtClean="0"/>
              <a:t>‹#›</a:t>
            </a:fld>
            <a:endParaRPr lang="en-US" dirty="0"/>
          </a:p>
        </p:txBody>
      </p:sp>
    </p:spTree>
    <p:extLst>
      <p:ext uri="{BB962C8B-B14F-4D97-AF65-F5344CB8AC3E}">
        <p14:creationId xmlns:p14="http://schemas.microsoft.com/office/powerpoint/2010/main" val="2311255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A665A6-8B04-4B6B-952C-F1EC9BDE93A5}" type="datetimeFigureOut">
              <a:rPr lang="en-US" smtClean="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F86BC-4DB0-47A6-AA45-86BE386701A6}"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532329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A665A6-8B04-4B6B-952C-F1EC9BDE93A5}" type="datetimeFigureOut">
              <a:rPr lang="en-US" smtClean="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F86BC-4DB0-47A6-AA45-86BE386701A6}" type="slidenum">
              <a:rPr lang="en-US" smtClean="0"/>
              <a:t>‹#›</a:t>
            </a:fld>
            <a:endParaRPr lang="en-US" dirty="0"/>
          </a:p>
        </p:txBody>
      </p:sp>
    </p:spTree>
    <p:extLst>
      <p:ext uri="{BB962C8B-B14F-4D97-AF65-F5344CB8AC3E}">
        <p14:creationId xmlns:p14="http://schemas.microsoft.com/office/powerpoint/2010/main" val="3407611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A665A6-8B04-4B6B-952C-F1EC9BDE93A5}" type="datetimeFigureOut">
              <a:rPr lang="en-US" smtClean="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F86BC-4DB0-47A6-AA45-86BE386701A6}" type="slidenum">
              <a:rPr lang="en-US" smtClean="0"/>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714535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A665A6-8B04-4B6B-952C-F1EC9BDE93A5}" type="datetimeFigureOut">
              <a:rPr lang="en-US" smtClean="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F86BC-4DB0-47A6-AA45-86BE386701A6}" type="slidenum">
              <a:rPr lang="en-US" smtClean="0"/>
              <a:t>‹#›</a:t>
            </a:fld>
            <a:endParaRPr lang="en-US" dirty="0"/>
          </a:p>
        </p:txBody>
      </p:sp>
    </p:spTree>
    <p:extLst>
      <p:ext uri="{BB962C8B-B14F-4D97-AF65-F5344CB8AC3E}">
        <p14:creationId xmlns:p14="http://schemas.microsoft.com/office/powerpoint/2010/main" val="38447623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A665A6-8B04-4B6B-952C-F1EC9BDE93A5}" type="datetimeFigureOut">
              <a:rPr lang="en-US" smtClean="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F86BC-4DB0-47A6-AA45-86BE386701A6}" type="slidenum">
              <a:rPr lang="en-US" smtClean="0"/>
              <a:t>‹#›</a:t>
            </a:fld>
            <a:endParaRPr lang="en-US" dirty="0"/>
          </a:p>
        </p:txBody>
      </p:sp>
    </p:spTree>
    <p:extLst>
      <p:ext uri="{BB962C8B-B14F-4D97-AF65-F5344CB8AC3E}">
        <p14:creationId xmlns:p14="http://schemas.microsoft.com/office/powerpoint/2010/main" val="1528639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A665A6-8B04-4B6B-952C-F1EC9BDE93A5}" type="datetimeFigureOut">
              <a:rPr lang="en-US" smtClean="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F86BC-4DB0-47A6-AA45-86BE386701A6}" type="slidenum">
              <a:rPr lang="en-US" smtClean="0"/>
              <a:t>‹#›</a:t>
            </a:fld>
            <a:endParaRPr lang="en-US" dirty="0"/>
          </a:p>
        </p:txBody>
      </p:sp>
    </p:spTree>
    <p:extLst>
      <p:ext uri="{BB962C8B-B14F-4D97-AF65-F5344CB8AC3E}">
        <p14:creationId xmlns:p14="http://schemas.microsoft.com/office/powerpoint/2010/main" val="3929267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A665A6-8B04-4B6B-952C-F1EC9BDE93A5}" type="datetimeFigureOut">
              <a:rPr lang="en-US" smtClean="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F86BC-4DB0-47A6-AA45-86BE386701A6}" type="slidenum">
              <a:rPr lang="en-US" smtClean="0"/>
              <a:t>‹#›</a:t>
            </a:fld>
            <a:endParaRPr lang="en-US" dirty="0"/>
          </a:p>
        </p:txBody>
      </p:sp>
    </p:spTree>
    <p:extLst>
      <p:ext uri="{BB962C8B-B14F-4D97-AF65-F5344CB8AC3E}">
        <p14:creationId xmlns:p14="http://schemas.microsoft.com/office/powerpoint/2010/main" val="1102424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A665A6-8B04-4B6B-952C-F1EC9BDE93A5}" type="datetimeFigureOut">
              <a:rPr lang="en-US" smtClean="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F86BC-4DB0-47A6-AA45-86BE386701A6}" type="slidenum">
              <a:rPr lang="en-US" smtClean="0"/>
              <a:t>‹#›</a:t>
            </a:fld>
            <a:endParaRPr lang="en-US" dirty="0"/>
          </a:p>
        </p:txBody>
      </p:sp>
    </p:spTree>
    <p:extLst>
      <p:ext uri="{BB962C8B-B14F-4D97-AF65-F5344CB8AC3E}">
        <p14:creationId xmlns:p14="http://schemas.microsoft.com/office/powerpoint/2010/main" val="1812734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A665A6-8B04-4B6B-952C-F1EC9BDE93A5}" type="datetimeFigureOut">
              <a:rPr lang="en-US" smtClean="0"/>
              <a:t>6/28/2021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0F86BC-4DB0-47A6-AA45-86BE386701A6}" type="slidenum">
              <a:rPr lang="en-US" smtClean="0"/>
              <a:t>‹#›</a:t>
            </a:fld>
            <a:endParaRPr lang="en-US" dirty="0"/>
          </a:p>
        </p:txBody>
      </p:sp>
    </p:spTree>
    <p:extLst>
      <p:ext uri="{BB962C8B-B14F-4D97-AF65-F5344CB8AC3E}">
        <p14:creationId xmlns:p14="http://schemas.microsoft.com/office/powerpoint/2010/main" val="3798858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A665A6-8B04-4B6B-952C-F1EC9BDE93A5}" type="datetimeFigureOut">
              <a:rPr lang="en-US" smtClean="0"/>
              <a:t>6/28/2021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00F86BC-4DB0-47A6-AA45-86BE386701A6}" type="slidenum">
              <a:rPr lang="en-US" smtClean="0"/>
              <a:t>‹#›</a:t>
            </a:fld>
            <a:endParaRPr lang="en-US" dirty="0"/>
          </a:p>
        </p:txBody>
      </p:sp>
    </p:spTree>
    <p:extLst>
      <p:ext uri="{BB962C8B-B14F-4D97-AF65-F5344CB8AC3E}">
        <p14:creationId xmlns:p14="http://schemas.microsoft.com/office/powerpoint/2010/main" val="3224306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8A665A6-8B04-4B6B-952C-F1EC9BDE93A5}" type="datetimeFigureOut">
              <a:rPr lang="en-US" smtClean="0"/>
              <a:t>6/28/2021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00F86BC-4DB0-47A6-AA45-86BE386701A6}" type="slidenum">
              <a:rPr lang="en-US" smtClean="0"/>
              <a:t>‹#›</a:t>
            </a:fld>
            <a:endParaRPr lang="en-US" dirty="0"/>
          </a:p>
        </p:txBody>
      </p:sp>
    </p:spTree>
    <p:extLst>
      <p:ext uri="{BB962C8B-B14F-4D97-AF65-F5344CB8AC3E}">
        <p14:creationId xmlns:p14="http://schemas.microsoft.com/office/powerpoint/2010/main" val="2104794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665A6-8B04-4B6B-952C-F1EC9BDE93A5}" type="datetimeFigureOut">
              <a:rPr lang="en-US" smtClean="0"/>
              <a:t>6/28/2021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00F86BC-4DB0-47A6-AA45-86BE386701A6}" type="slidenum">
              <a:rPr lang="en-US" smtClean="0"/>
              <a:t>‹#›</a:t>
            </a:fld>
            <a:endParaRPr lang="en-US" dirty="0"/>
          </a:p>
        </p:txBody>
      </p:sp>
    </p:spTree>
    <p:extLst>
      <p:ext uri="{BB962C8B-B14F-4D97-AF65-F5344CB8AC3E}">
        <p14:creationId xmlns:p14="http://schemas.microsoft.com/office/powerpoint/2010/main" val="3595654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A665A6-8B04-4B6B-952C-F1EC9BDE93A5}" type="datetimeFigureOut">
              <a:rPr lang="en-US" smtClean="0"/>
              <a:t>6/28/2021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0F86BC-4DB0-47A6-AA45-86BE386701A6}" type="slidenum">
              <a:rPr lang="en-US" smtClean="0"/>
              <a:t>‹#›</a:t>
            </a:fld>
            <a:endParaRPr lang="en-US" dirty="0"/>
          </a:p>
        </p:txBody>
      </p:sp>
    </p:spTree>
    <p:extLst>
      <p:ext uri="{BB962C8B-B14F-4D97-AF65-F5344CB8AC3E}">
        <p14:creationId xmlns:p14="http://schemas.microsoft.com/office/powerpoint/2010/main" val="2743302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A665A6-8B04-4B6B-952C-F1EC9BDE93A5}" type="datetimeFigureOut">
              <a:rPr lang="en-US" smtClean="0"/>
              <a:t>6/28/2021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0F86BC-4DB0-47A6-AA45-86BE386701A6}" type="slidenum">
              <a:rPr lang="en-US" smtClean="0"/>
              <a:t>‹#›</a:t>
            </a:fld>
            <a:endParaRPr lang="en-US" dirty="0"/>
          </a:p>
        </p:txBody>
      </p:sp>
    </p:spTree>
    <p:extLst>
      <p:ext uri="{BB962C8B-B14F-4D97-AF65-F5344CB8AC3E}">
        <p14:creationId xmlns:p14="http://schemas.microsoft.com/office/powerpoint/2010/main" val="1382758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3000">
              <a:schemeClr val="bg2">
                <a:tint val="97000"/>
                <a:hueMod val="92000"/>
                <a:satMod val="169000"/>
                <a:lumMod val="164000"/>
              </a:schemeClr>
            </a:gs>
            <a:gs pos="100000">
              <a:schemeClr val="bg2">
                <a:shade val="96000"/>
                <a:satMod val="120000"/>
                <a:lumMod val="90000"/>
              </a:schemeClr>
            </a:gs>
          </a:gsLst>
          <a:lin ang="27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8A665A6-8B04-4B6B-952C-F1EC9BDE93A5}" type="datetimeFigureOut">
              <a:rPr lang="en-US" smtClean="0"/>
              <a:t>6/28/2021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A00F86BC-4DB0-47A6-AA45-86BE386701A6}" type="slidenum">
              <a:rPr lang="en-US" smtClean="0"/>
              <a:t>‹#›</a:t>
            </a:fld>
            <a:endParaRPr lang="en-US" dirty="0"/>
          </a:p>
        </p:txBody>
      </p:sp>
    </p:spTree>
    <p:extLst>
      <p:ext uri="{BB962C8B-B14F-4D97-AF65-F5344CB8AC3E}">
        <p14:creationId xmlns:p14="http://schemas.microsoft.com/office/powerpoint/2010/main" val="751310024"/>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95EE1-B883-49E0-80F7-FC6400DCFF41}"/>
              </a:ext>
            </a:extLst>
          </p:cNvPr>
          <p:cNvSpPr>
            <a:spLocks noGrp="1"/>
          </p:cNvSpPr>
          <p:nvPr>
            <p:ph type="ctrTitle"/>
          </p:nvPr>
        </p:nvSpPr>
        <p:spPr>
          <a:xfrm>
            <a:off x="1675645" y="685799"/>
            <a:ext cx="8001000" cy="2971801"/>
          </a:xfrm>
        </p:spPr>
        <p:txBody>
          <a:bodyPr>
            <a:normAutofit/>
          </a:bodyPr>
          <a:lstStyle/>
          <a:p>
            <a:r>
              <a:rPr lang="en-US" dirty="0"/>
              <a:t>DDS Children’s Autism waiver program</a:t>
            </a:r>
            <a:br>
              <a:rPr lang="en-US" dirty="0"/>
            </a:br>
            <a:r>
              <a:rPr lang="en-US" dirty="0"/>
              <a:t>2020 Renewal</a:t>
            </a:r>
          </a:p>
        </p:txBody>
      </p:sp>
      <p:sp>
        <p:nvSpPr>
          <p:cNvPr id="3" name="Subtitle 2">
            <a:extLst>
              <a:ext uri="{FF2B5EF4-FFF2-40B4-BE49-F238E27FC236}">
                <a16:creationId xmlns:a16="http://schemas.microsoft.com/office/drawing/2014/main" id="{23ABC263-FBDE-4058-B32C-7C2DA9366605}"/>
              </a:ext>
            </a:extLst>
          </p:cNvPr>
          <p:cNvSpPr>
            <a:spLocks noGrp="1"/>
          </p:cNvSpPr>
          <p:nvPr>
            <p:ph type="subTitle" idx="1"/>
          </p:nvPr>
        </p:nvSpPr>
        <p:spPr>
          <a:xfrm>
            <a:off x="1675645" y="3843867"/>
            <a:ext cx="6400800" cy="1947333"/>
          </a:xfrm>
        </p:spPr>
        <p:txBody>
          <a:bodyPr>
            <a:normAutofit/>
          </a:bodyPr>
          <a:lstStyle/>
          <a:p>
            <a:r>
              <a:rPr lang="en-US" dirty="0"/>
              <a:t>Autism Support Broker Training</a:t>
            </a:r>
          </a:p>
          <a:p>
            <a:r>
              <a:rPr lang="en-US" dirty="0"/>
              <a:t>June 28, 2021</a:t>
            </a:r>
          </a:p>
          <a:p>
            <a:r>
              <a:rPr lang="en-US" dirty="0"/>
              <a:t>9:00 – 12:00</a:t>
            </a:r>
          </a:p>
        </p:txBody>
      </p:sp>
    </p:spTree>
    <p:extLst>
      <p:ext uri="{BB962C8B-B14F-4D97-AF65-F5344CB8AC3E}">
        <p14:creationId xmlns:p14="http://schemas.microsoft.com/office/powerpoint/2010/main" val="1263707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0512F9CB-A1A0-4043-A103-F6A4B94B69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ADBE6588-EE16-4389-857C-86A156D49E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17FD48D2-B0A7-413D-B947-AA55AC1296D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2BE668D0-D906-4EEE-B32F-8C028624B8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D1DE67A3-B8F6-4CFD-A8E0-D15200F231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19" name="Rectangle 18">
            <a:extLst>
              <a:ext uri="{FF2B5EF4-FFF2-40B4-BE49-F238E27FC236}">
                <a16:creationId xmlns:a16="http://schemas.microsoft.com/office/drawing/2014/main" id="{6DCB64DE-FB3A-4D83-9241-A0D26824B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49C18D1-9D3F-43F2-A633-6C54749F41E7}"/>
              </a:ext>
            </a:extLst>
          </p:cNvPr>
          <p:cNvSpPr>
            <a:spLocks noGrp="1"/>
          </p:cNvSpPr>
          <p:nvPr>
            <p:ph type="title"/>
          </p:nvPr>
        </p:nvSpPr>
        <p:spPr>
          <a:xfrm>
            <a:off x="665640" y="4414687"/>
            <a:ext cx="10250013" cy="826177"/>
          </a:xfrm>
        </p:spPr>
        <p:txBody>
          <a:bodyPr vert="horz" lIns="91440" tIns="45720" rIns="91440" bIns="45720" rtlCol="0" anchor="b">
            <a:noAutofit/>
          </a:bodyPr>
          <a:lstStyle/>
          <a:p>
            <a:r>
              <a:rPr lang="en-US" sz="4000" dirty="0">
                <a:solidFill>
                  <a:srgbClr val="FFFFFF"/>
                </a:solidFill>
              </a:rPr>
              <a:t>New look for Budget Tool Summary</a:t>
            </a:r>
          </a:p>
        </p:txBody>
      </p:sp>
      <p:sp>
        <p:nvSpPr>
          <p:cNvPr id="3" name="Text Placeholder 2">
            <a:extLst>
              <a:ext uri="{FF2B5EF4-FFF2-40B4-BE49-F238E27FC236}">
                <a16:creationId xmlns:a16="http://schemas.microsoft.com/office/drawing/2014/main" id="{3A001FFD-75DB-420E-8DE6-407E85D17EBD}"/>
              </a:ext>
            </a:extLst>
          </p:cNvPr>
          <p:cNvSpPr>
            <a:spLocks noGrp="1"/>
          </p:cNvSpPr>
          <p:nvPr>
            <p:ph type="body" idx="1"/>
          </p:nvPr>
        </p:nvSpPr>
        <p:spPr>
          <a:xfrm>
            <a:off x="668815" y="5283201"/>
            <a:ext cx="10250011" cy="806903"/>
          </a:xfrm>
        </p:spPr>
        <p:txBody>
          <a:bodyPr vert="horz" lIns="91440" tIns="45720" rIns="91440" bIns="45720" rtlCol="0" anchor="t">
            <a:normAutofit/>
          </a:bodyPr>
          <a:lstStyle/>
          <a:p>
            <a:r>
              <a:rPr lang="en-US" sz="2100" dirty="0">
                <a:solidFill>
                  <a:schemeClr val="bg1">
                    <a:lumMod val="85000"/>
                  </a:schemeClr>
                </a:solidFill>
              </a:rPr>
              <a:t>* Note that the total for the cap and the amount to enter on the Portal are separate lines</a:t>
            </a:r>
          </a:p>
        </p:txBody>
      </p:sp>
      <p:sp useBgFill="1">
        <p:nvSpPr>
          <p:cNvPr id="21" name="Snip Diagonal Corner Rectangle 6">
            <a:extLst>
              <a:ext uri="{FF2B5EF4-FFF2-40B4-BE49-F238E27FC236}">
                <a16:creationId xmlns:a16="http://schemas.microsoft.com/office/drawing/2014/main" id="{5E94C64B-831C-45FA-B484-591F4D577C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5702" y="606367"/>
            <a:ext cx="10948124" cy="3546637"/>
          </a:xfrm>
          <a:prstGeom prst="snip2DiagRect">
            <a:avLst>
              <a:gd name="adj1" fmla="val 13628"/>
              <a:gd name="adj2" fmla="val 0"/>
            </a:avLst>
          </a:prstGeom>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17C81B65-FF59-4EB1-8ACF-FE4CEFCC05EC}"/>
              </a:ext>
            </a:extLst>
          </p:cNvPr>
          <p:cNvPicPr>
            <a:picLocks noChangeAspect="1"/>
          </p:cNvPicPr>
          <p:nvPr/>
        </p:nvPicPr>
        <p:blipFill>
          <a:blip r:embed="rId3"/>
          <a:stretch>
            <a:fillRect/>
          </a:stretch>
        </p:blipFill>
        <p:spPr>
          <a:xfrm>
            <a:off x="914401" y="1073888"/>
            <a:ext cx="10451804" cy="2507512"/>
          </a:xfrm>
          <a:prstGeom prst="rect">
            <a:avLst/>
          </a:prstGeom>
        </p:spPr>
      </p:pic>
      <p:grpSp>
        <p:nvGrpSpPr>
          <p:cNvPr id="23" name="Group 22">
            <a:extLst>
              <a:ext uri="{FF2B5EF4-FFF2-40B4-BE49-F238E27FC236}">
                <a16:creationId xmlns:a16="http://schemas.microsoft.com/office/drawing/2014/main" id="{AC96E397-7705-43C9-AC81-FA8EF1951DD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24" name="Straight Connector 23">
              <a:extLst>
                <a:ext uri="{FF2B5EF4-FFF2-40B4-BE49-F238E27FC236}">
                  <a16:creationId xmlns:a16="http://schemas.microsoft.com/office/drawing/2014/main" id="{F3610BCA-0EBE-4357-AAC0-13841E7C54F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B60E1E24-3D98-4A53-A3AD-CBD84D94FA2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367E51D9-454B-4095-9718-C6B1CDED973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4A8E8BDB-294C-4025-A6C1-2FFDDA36F86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A0D27BDE-F887-4341-B91A-3145A6142EC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5" name="Oval 4">
            <a:extLst>
              <a:ext uri="{FF2B5EF4-FFF2-40B4-BE49-F238E27FC236}">
                <a16:creationId xmlns:a16="http://schemas.microsoft.com/office/drawing/2014/main" id="{685AC37D-A943-4BFD-BA26-CAED782A2540}"/>
              </a:ext>
            </a:extLst>
          </p:cNvPr>
          <p:cNvSpPr/>
          <p:nvPr/>
        </p:nvSpPr>
        <p:spPr>
          <a:xfrm>
            <a:off x="4194629" y="3131080"/>
            <a:ext cx="972457" cy="51571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33586812"/>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2DC26-ACC8-4B43-86CF-F664F0ED66BA}"/>
              </a:ext>
            </a:extLst>
          </p:cNvPr>
          <p:cNvSpPr>
            <a:spLocks noGrp="1"/>
          </p:cNvSpPr>
          <p:nvPr>
            <p:ph type="title"/>
          </p:nvPr>
        </p:nvSpPr>
        <p:spPr>
          <a:xfrm>
            <a:off x="684213" y="720725"/>
            <a:ext cx="8534401" cy="1431925"/>
          </a:xfrm>
        </p:spPr>
        <p:txBody>
          <a:bodyPr/>
          <a:lstStyle/>
          <a:p>
            <a:r>
              <a:rPr lang="en-US" dirty="0"/>
              <a:t>Homemaker Services</a:t>
            </a:r>
          </a:p>
        </p:txBody>
      </p:sp>
      <p:sp>
        <p:nvSpPr>
          <p:cNvPr id="3" name="Text Placeholder 2">
            <a:extLst>
              <a:ext uri="{FF2B5EF4-FFF2-40B4-BE49-F238E27FC236}">
                <a16:creationId xmlns:a16="http://schemas.microsoft.com/office/drawing/2014/main" id="{BA64935D-A206-4E6C-892D-9E5EEDA58062}"/>
              </a:ext>
            </a:extLst>
          </p:cNvPr>
          <p:cNvSpPr>
            <a:spLocks noGrp="1"/>
          </p:cNvSpPr>
          <p:nvPr>
            <p:ph type="body" idx="1"/>
          </p:nvPr>
        </p:nvSpPr>
        <p:spPr>
          <a:xfrm>
            <a:off x="684213" y="2333625"/>
            <a:ext cx="8534400" cy="3660775"/>
          </a:xfrm>
        </p:spPr>
        <p:txBody>
          <a:bodyPr/>
          <a:lstStyle/>
          <a:p>
            <a:r>
              <a:rPr lang="en-US" dirty="0"/>
              <a:t>The Homemaker Service will no longer be paid by the hour</a:t>
            </a:r>
          </a:p>
          <a:p>
            <a:pPr marL="285750" indent="-285750">
              <a:buFont typeface="Arial" panose="020B0604020202020204" pitchFamily="34" charset="0"/>
              <a:buChar char="•"/>
            </a:pPr>
            <a:r>
              <a:rPr lang="en-US" dirty="0"/>
              <a:t>Homemakers will bill via an invoice</a:t>
            </a:r>
          </a:p>
          <a:p>
            <a:pPr marL="285750" indent="-285750">
              <a:buFont typeface="Arial" panose="020B0604020202020204" pitchFamily="34" charset="0"/>
              <a:buChar char="•"/>
            </a:pPr>
            <a:r>
              <a:rPr lang="en-US" dirty="0"/>
              <a:t>They must be willing to accept payment by check</a:t>
            </a:r>
          </a:p>
          <a:p>
            <a:pPr marL="285750" indent="-285750">
              <a:buFont typeface="Arial" panose="020B0604020202020204" pitchFamily="34" charset="0"/>
              <a:buChar char="•"/>
            </a:pPr>
            <a:r>
              <a:rPr lang="en-US" dirty="0"/>
              <a:t>Homemaker services cannot occur more than 2 times per month (as will be reflected on the invoice)</a:t>
            </a:r>
          </a:p>
          <a:p>
            <a:pPr marL="285750" indent="-285750">
              <a:buFont typeface="Arial" panose="020B0604020202020204" pitchFamily="34" charset="0"/>
              <a:buChar char="•"/>
            </a:pPr>
            <a:r>
              <a:rPr lang="en-US" dirty="0"/>
              <a:t>Homemaker services cannot occur on the same day as a respite service, regardless of whether they overlap directly or not</a:t>
            </a:r>
          </a:p>
          <a:p>
            <a:pPr marL="742950" lvl="1" indent="-285750">
              <a:buFont typeface="Arial" panose="020B0604020202020204" pitchFamily="34" charset="0"/>
              <a:buChar char="•"/>
            </a:pPr>
            <a:r>
              <a:rPr lang="en-US" dirty="0"/>
              <a:t>It will be up to the broker to monitor for this when submitting invoices</a:t>
            </a:r>
          </a:p>
          <a:p>
            <a:pPr marL="742950" lvl="1" indent="-285750">
              <a:buFont typeface="Arial" panose="020B0604020202020204" pitchFamily="34" charset="0"/>
              <a:buChar char="•"/>
            </a:pPr>
            <a:r>
              <a:rPr lang="en-US" dirty="0"/>
              <a:t>The best </a:t>
            </a:r>
            <a:r>
              <a:rPr lang="en-US"/>
              <a:t>defense is a </a:t>
            </a:r>
            <a:r>
              <a:rPr lang="en-US" dirty="0"/>
              <a:t>good offense (communicate with families and providers prior to services beginning)</a:t>
            </a:r>
          </a:p>
        </p:txBody>
      </p:sp>
      <p:pic>
        <p:nvPicPr>
          <p:cNvPr id="5" name="Picture 4">
            <a:extLst>
              <a:ext uri="{FF2B5EF4-FFF2-40B4-BE49-F238E27FC236}">
                <a16:creationId xmlns:a16="http://schemas.microsoft.com/office/drawing/2014/main" id="{A7E74461-463A-4A73-B887-C81A6881A71A}"/>
              </a:ext>
            </a:extLst>
          </p:cNvPr>
          <p:cNvPicPr>
            <a:picLocks noChangeAspect="1"/>
          </p:cNvPicPr>
          <p:nvPr/>
        </p:nvPicPr>
        <p:blipFill>
          <a:blip r:embed="rId3"/>
          <a:stretch>
            <a:fillRect/>
          </a:stretch>
        </p:blipFill>
        <p:spPr>
          <a:xfrm>
            <a:off x="8941982" y="354640"/>
            <a:ext cx="2727030" cy="3173598"/>
          </a:xfrm>
          <a:prstGeom prst="rect">
            <a:avLst/>
          </a:prstGeom>
        </p:spPr>
      </p:pic>
    </p:spTree>
    <p:extLst>
      <p:ext uri="{BB962C8B-B14F-4D97-AF65-F5344CB8AC3E}">
        <p14:creationId xmlns:p14="http://schemas.microsoft.com/office/powerpoint/2010/main" val="1502205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2DC26-ACC8-4B43-86CF-F664F0ED66BA}"/>
              </a:ext>
            </a:extLst>
          </p:cNvPr>
          <p:cNvSpPr>
            <a:spLocks noGrp="1"/>
          </p:cNvSpPr>
          <p:nvPr>
            <p:ph type="title"/>
          </p:nvPr>
        </p:nvSpPr>
        <p:spPr>
          <a:xfrm>
            <a:off x="684213" y="720725"/>
            <a:ext cx="8534401" cy="1431925"/>
          </a:xfrm>
        </p:spPr>
        <p:txBody>
          <a:bodyPr/>
          <a:lstStyle/>
          <a:p>
            <a:r>
              <a:rPr lang="en-US" dirty="0"/>
              <a:t>Homemaker Services</a:t>
            </a:r>
          </a:p>
        </p:txBody>
      </p:sp>
      <p:sp>
        <p:nvSpPr>
          <p:cNvPr id="3" name="Text Placeholder 2">
            <a:extLst>
              <a:ext uri="{FF2B5EF4-FFF2-40B4-BE49-F238E27FC236}">
                <a16:creationId xmlns:a16="http://schemas.microsoft.com/office/drawing/2014/main" id="{BA64935D-A206-4E6C-892D-9E5EEDA58062}"/>
              </a:ext>
            </a:extLst>
          </p:cNvPr>
          <p:cNvSpPr>
            <a:spLocks noGrp="1"/>
          </p:cNvSpPr>
          <p:nvPr>
            <p:ph type="body" idx="1"/>
          </p:nvPr>
        </p:nvSpPr>
        <p:spPr>
          <a:xfrm>
            <a:off x="684213" y="2333625"/>
            <a:ext cx="8534400" cy="3660775"/>
          </a:xfrm>
        </p:spPr>
        <p:txBody>
          <a:bodyPr>
            <a:normAutofit fontScale="92500" lnSpcReduction="10000"/>
          </a:bodyPr>
          <a:lstStyle/>
          <a:p>
            <a:r>
              <a:rPr lang="en-US" dirty="0"/>
              <a:t>Homemaker agencies will continue to be credentialled as before</a:t>
            </a:r>
          </a:p>
          <a:p>
            <a:pPr marL="285750" indent="-285750">
              <a:buFont typeface="Arial" panose="020B0604020202020204" pitchFamily="34" charset="0"/>
              <a:buChar char="•"/>
            </a:pPr>
            <a:r>
              <a:rPr lang="en-US" dirty="0"/>
              <a:t>New providers need to complete an application as before.</a:t>
            </a:r>
          </a:p>
          <a:p>
            <a:pPr marL="285750" indent="-285750">
              <a:buFont typeface="Arial" panose="020B0604020202020204" pitchFamily="34" charset="0"/>
              <a:buChar char="•"/>
            </a:pPr>
            <a:r>
              <a:rPr lang="en-US" dirty="0"/>
              <a:t>It is preferred that they are licensed and bonded</a:t>
            </a:r>
          </a:p>
          <a:p>
            <a:pPr marL="285750" indent="-285750">
              <a:buFont typeface="Arial" panose="020B0604020202020204" pitchFamily="34" charset="0"/>
              <a:buChar char="•"/>
            </a:pPr>
            <a:r>
              <a:rPr lang="en-US" dirty="0"/>
              <a:t>Will be required to complete a W-9</a:t>
            </a:r>
          </a:p>
          <a:p>
            <a:pPr marL="285750" indent="-285750">
              <a:buFont typeface="Arial" panose="020B0604020202020204" pitchFamily="34" charset="0"/>
              <a:buChar char="•"/>
            </a:pPr>
            <a:r>
              <a:rPr lang="en-US" dirty="0"/>
              <a:t>All previously approved Homemaker providers will still be approved</a:t>
            </a:r>
          </a:p>
          <a:p>
            <a:endParaRPr lang="en-US" dirty="0"/>
          </a:p>
          <a:p>
            <a:r>
              <a:rPr lang="en-US" dirty="0"/>
              <a:t>Homemaker Rate</a:t>
            </a:r>
          </a:p>
          <a:p>
            <a:pPr marL="285750" indent="-285750">
              <a:buFont typeface="Arial" panose="020B0604020202020204" pitchFamily="34" charset="0"/>
              <a:buChar char="•"/>
            </a:pPr>
            <a:r>
              <a:rPr lang="en-US" dirty="0"/>
              <a:t>There is no rate associated with this service</a:t>
            </a:r>
          </a:p>
          <a:p>
            <a:pPr marL="285750" indent="-285750">
              <a:buFont typeface="Arial" panose="020B0604020202020204" pitchFamily="34" charset="0"/>
              <a:buChar char="•"/>
            </a:pPr>
            <a:r>
              <a:rPr lang="en-US" dirty="0"/>
              <a:t>There is no dollar cap on this service, except it can’t be more than $6,000 because it is an ancillary service</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214862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2DC26-ACC8-4B43-86CF-F664F0ED66BA}"/>
              </a:ext>
            </a:extLst>
          </p:cNvPr>
          <p:cNvSpPr>
            <a:spLocks noGrp="1"/>
          </p:cNvSpPr>
          <p:nvPr>
            <p:ph type="title"/>
          </p:nvPr>
        </p:nvSpPr>
        <p:spPr>
          <a:xfrm>
            <a:off x="684213" y="720725"/>
            <a:ext cx="8534401" cy="1431925"/>
          </a:xfrm>
        </p:spPr>
        <p:txBody>
          <a:bodyPr/>
          <a:lstStyle/>
          <a:p>
            <a:r>
              <a:rPr lang="en-US" dirty="0"/>
              <a:t>Family training</a:t>
            </a:r>
          </a:p>
        </p:txBody>
      </p:sp>
      <p:sp>
        <p:nvSpPr>
          <p:cNvPr id="3" name="Text Placeholder 2">
            <a:extLst>
              <a:ext uri="{FF2B5EF4-FFF2-40B4-BE49-F238E27FC236}">
                <a16:creationId xmlns:a16="http://schemas.microsoft.com/office/drawing/2014/main" id="{BA64935D-A206-4E6C-892D-9E5EEDA58062}"/>
              </a:ext>
            </a:extLst>
          </p:cNvPr>
          <p:cNvSpPr>
            <a:spLocks noGrp="1"/>
          </p:cNvSpPr>
          <p:nvPr>
            <p:ph type="body" idx="1"/>
          </p:nvPr>
        </p:nvSpPr>
        <p:spPr>
          <a:xfrm>
            <a:off x="684213" y="2333625"/>
            <a:ext cx="8534400" cy="3660775"/>
          </a:xfrm>
        </p:spPr>
        <p:txBody>
          <a:bodyPr>
            <a:normAutofit fontScale="92500"/>
          </a:bodyPr>
          <a:lstStyle/>
          <a:p>
            <a:r>
              <a:rPr lang="en-US" dirty="0"/>
              <a:t>Due to the complexity of issues facing many of our families, family training is being expanded to focus on identifying and addressing barriers, </a:t>
            </a:r>
            <a:r>
              <a:rPr lang="en-US" b="1" dirty="0"/>
              <a:t>facilitating readiness</a:t>
            </a:r>
            <a:r>
              <a:rPr lang="en-US" dirty="0"/>
              <a:t>, and, thereby, </a:t>
            </a:r>
            <a:r>
              <a:rPr lang="en-US" b="1" dirty="0"/>
              <a:t>enhancing</a:t>
            </a:r>
            <a:r>
              <a:rPr lang="en-US" dirty="0"/>
              <a:t> </a:t>
            </a:r>
            <a:r>
              <a:rPr lang="en-US" b="1" dirty="0"/>
              <a:t>family engagement </a:t>
            </a:r>
            <a:r>
              <a:rPr lang="en-US" dirty="0"/>
              <a:t>in core waiver services. </a:t>
            </a:r>
          </a:p>
          <a:p>
            <a:r>
              <a:rPr lang="en-US" dirty="0"/>
              <a:t>Family Training is an instructional service.  The Family Trainer is not an aide to the family.  Rather, it is meant to build the capacity of caregiver(s)</a:t>
            </a:r>
          </a:p>
          <a:p>
            <a:r>
              <a:rPr lang="en-US" dirty="0"/>
              <a:t>New service levels are Senior Therapist and Therapist, in a structure like Expanded Habilitation, Education and Behavioral Consultation</a:t>
            </a:r>
          </a:p>
          <a:p>
            <a:r>
              <a:rPr lang="en-US" dirty="0"/>
              <a:t>The original Family training services (5535 &amp; 5536) are now Family Training - Direct Support.  They must be supervised by a Family Training Senior Therapist</a:t>
            </a:r>
          </a:p>
          <a:p>
            <a:r>
              <a:rPr lang="en-US" dirty="0"/>
              <a:t>Specific objectives need to be created in the ASP to outline what the Family Trainers will be teaching the caregiver(s).</a:t>
            </a:r>
          </a:p>
        </p:txBody>
      </p:sp>
      <p:pic>
        <p:nvPicPr>
          <p:cNvPr id="4" name="Picture 3">
            <a:extLst>
              <a:ext uri="{FF2B5EF4-FFF2-40B4-BE49-F238E27FC236}">
                <a16:creationId xmlns:a16="http://schemas.microsoft.com/office/drawing/2014/main" id="{D4EB1205-09F1-4DE0-A63F-006016A118F6}"/>
              </a:ext>
            </a:extLst>
          </p:cNvPr>
          <p:cNvPicPr>
            <a:picLocks noChangeAspect="1"/>
          </p:cNvPicPr>
          <p:nvPr/>
        </p:nvPicPr>
        <p:blipFill>
          <a:blip r:embed="rId3"/>
          <a:stretch>
            <a:fillRect/>
          </a:stretch>
        </p:blipFill>
        <p:spPr>
          <a:xfrm>
            <a:off x="9324752" y="405809"/>
            <a:ext cx="2441945" cy="2441945"/>
          </a:xfrm>
          <a:prstGeom prst="rect">
            <a:avLst/>
          </a:prstGeom>
        </p:spPr>
      </p:pic>
    </p:spTree>
    <p:extLst>
      <p:ext uri="{BB962C8B-B14F-4D97-AF65-F5344CB8AC3E}">
        <p14:creationId xmlns:p14="http://schemas.microsoft.com/office/powerpoint/2010/main" val="3846329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2DC26-ACC8-4B43-86CF-F664F0ED66BA}"/>
              </a:ext>
            </a:extLst>
          </p:cNvPr>
          <p:cNvSpPr>
            <a:spLocks noGrp="1"/>
          </p:cNvSpPr>
          <p:nvPr>
            <p:ph type="title"/>
          </p:nvPr>
        </p:nvSpPr>
        <p:spPr>
          <a:xfrm>
            <a:off x="684213" y="720726"/>
            <a:ext cx="8534401" cy="672140"/>
          </a:xfrm>
        </p:spPr>
        <p:txBody>
          <a:bodyPr/>
          <a:lstStyle/>
          <a:p>
            <a:r>
              <a:rPr lang="en-US" dirty="0"/>
              <a:t>Family Training, Senior Therapist</a:t>
            </a:r>
          </a:p>
        </p:txBody>
      </p:sp>
      <p:sp>
        <p:nvSpPr>
          <p:cNvPr id="3" name="Text Placeholder 2">
            <a:extLst>
              <a:ext uri="{FF2B5EF4-FFF2-40B4-BE49-F238E27FC236}">
                <a16:creationId xmlns:a16="http://schemas.microsoft.com/office/drawing/2014/main" id="{BA64935D-A206-4E6C-892D-9E5EEDA58062}"/>
              </a:ext>
            </a:extLst>
          </p:cNvPr>
          <p:cNvSpPr>
            <a:spLocks noGrp="1"/>
          </p:cNvSpPr>
          <p:nvPr>
            <p:ph type="body" idx="1"/>
          </p:nvPr>
        </p:nvSpPr>
        <p:spPr>
          <a:xfrm>
            <a:off x="684213" y="1392867"/>
            <a:ext cx="9469880" cy="4582631"/>
          </a:xfrm>
        </p:spPr>
        <p:txBody>
          <a:bodyPr>
            <a:normAutofit fontScale="92500" lnSpcReduction="20000"/>
          </a:bodyPr>
          <a:lstStyle/>
          <a:p>
            <a:r>
              <a:rPr lang="en-US" dirty="0"/>
              <a:t>Most of our existing Ex Hab, Education and/or Behavioral Consultation Senior therapists and Therapists will NOT qualify for these services</a:t>
            </a:r>
          </a:p>
          <a:p>
            <a:endParaRPr lang="en-US" dirty="0"/>
          </a:p>
          <a:p>
            <a:pPr lvl="0" fontAlgn="base"/>
            <a:r>
              <a:rPr lang="en-US" dirty="0">
                <a:effectLst>
                  <a:outerShdw sx="0" sy="0">
                    <a:srgbClr val="000000"/>
                  </a:outerShdw>
                </a:effectLst>
              </a:rPr>
              <a:t>Doctoral degree in psychology, medicine, or related discipline </a:t>
            </a:r>
            <a:r>
              <a:rPr lang="en-US" b="1" dirty="0">
                <a:effectLst>
                  <a:outerShdw sx="0" sy="0">
                    <a:srgbClr val="000000"/>
                  </a:outerShdw>
                </a:effectLst>
              </a:rPr>
              <a:t>WITH</a:t>
            </a:r>
            <a:r>
              <a:rPr lang="en-US" dirty="0">
                <a:effectLst>
                  <a:outerShdw sx="0" sy="0">
                    <a:srgbClr val="000000"/>
                  </a:outerShdw>
                </a:effectLst>
              </a:rPr>
              <a:t>:</a:t>
            </a:r>
            <a:endParaRPr lang="en-US" sz="2800" dirty="0">
              <a:effectLst>
                <a:outerShdw sx="0" sy="0">
                  <a:srgbClr val="000000"/>
                </a:outerShdw>
              </a:effectLst>
            </a:endParaRPr>
          </a:p>
          <a:p>
            <a:pPr lvl="1"/>
            <a:r>
              <a:rPr lang="en-US" dirty="0"/>
              <a:t>500 hours of relevant training and experience, including course work, in complex family systems and dynamics, co-occurring life stresses, principles of child development, learning and behavior theory, positive behavior supports, the impact of trauma on child development, and knowledge and experience in a range of comprehensive interventions for children on the autism spectrum. The relevant training may be part of the advanced degree program.</a:t>
            </a:r>
            <a:endParaRPr lang="en-US" sz="2800" dirty="0"/>
          </a:p>
          <a:p>
            <a:pPr lvl="1"/>
            <a:r>
              <a:rPr lang="en-US" dirty="0"/>
              <a:t>Post-licensure experience working in a community-based setting with families that have extensive family issues including experience advocating and working effectively with other community systems that may offer support to the family and the waiver participant, such as educational and health systems.</a:t>
            </a:r>
            <a:endParaRPr lang="en-US" sz="2800" dirty="0"/>
          </a:p>
          <a:p>
            <a:r>
              <a:rPr lang="en-US" b="1" dirty="0"/>
              <a:t>AND</a:t>
            </a:r>
            <a:endParaRPr lang="en-US" sz="2800" dirty="0"/>
          </a:p>
          <a:p>
            <a:r>
              <a:rPr lang="en-US" dirty="0"/>
              <a:t>All Senior Therapists must supply a resume and two professional or personal references as evidence of qualifications.</a:t>
            </a:r>
          </a:p>
        </p:txBody>
      </p:sp>
    </p:spTree>
    <p:extLst>
      <p:ext uri="{BB962C8B-B14F-4D97-AF65-F5344CB8AC3E}">
        <p14:creationId xmlns:p14="http://schemas.microsoft.com/office/powerpoint/2010/main" val="1620410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2DC26-ACC8-4B43-86CF-F664F0ED66BA}"/>
              </a:ext>
            </a:extLst>
          </p:cNvPr>
          <p:cNvSpPr>
            <a:spLocks noGrp="1"/>
          </p:cNvSpPr>
          <p:nvPr>
            <p:ph type="title"/>
          </p:nvPr>
        </p:nvSpPr>
        <p:spPr>
          <a:xfrm>
            <a:off x="684213" y="720725"/>
            <a:ext cx="8534401" cy="1431925"/>
          </a:xfrm>
        </p:spPr>
        <p:txBody>
          <a:bodyPr/>
          <a:lstStyle/>
          <a:p>
            <a:r>
              <a:rPr lang="en-US" dirty="0"/>
              <a:t>Family Training, Senior Therapist</a:t>
            </a:r>
          </a:p>
        </p:txBody>
      </p:sp>
      <p:sp>
        <p:nvSpPr>
          <p:cNvPr id="3" name="Text Placeholder 2">
            <a:extLst>
              <a:ext uri="{FF2B5EF4-FFF2-40B4-BE49-F238E27FC236}">
                <a16:creationId xmlns:a16="http://schemas.microsoft.com/office/drawing/2014/main" id="{BA64935D-A206-4E6C-892D-9E5EEDA58062}"/>
              </a:ext>
            </a:extLst>
          </p:cNvPr>
          <p:cNvSpPr>
            <a:spLocks noGrp="1"/>
          </p:cNvSpPr>
          <p:nvPr>
            <p:ph type="body" idx="1"/>
          </p:nvPr>
        </p:nvSpPr>
        <p:spPr>
          <a:xfrm>
            <a:off x="684213" y="2333625"/>
            <a:ext cx="8534400" cy="3660775"/>
          </a:xfrm>
        </p:spPr>
        <p:txBody>
          <a:bodyPr>
            <a:normAutofit fontScale="92500" lnSpcReduction="10000"/>
          </a:bodyPr>
          <a:lstStyle/>
          <a:p>
            <a:r>
              <a:rPr lang="en-US" b="1" dirty="0"/>
              <a:t>OR</a:t>
            </a:r>
            <a:endParaRPr lang="en-US" sz="2800" dirty="0"/>
          </a:p>
          <a:p>
            <a:pPr lvl="0" fontAlgn="base"/>
            <a:r>
              <a:rPr lang="en-US" dirty="0">
                <a:effectLst>
                  <a:outerShdw sx="0" sy="0">
                    <a:srgbClr val="000000"/>
                  </a:outerShdw>
                </a:effectLst>
              </a:rPr>
              <a:t>Master’s degree in psychology, education, or related field </a:t>
            </a:r>
            <a:r>
              <a:rPr lang="en-US" b="1" dirty="0">
                <a:effectLst>
                  <a:outerShdw sx="0" sy="0">
                    <a:srgbClr val="000000"/>
                  </a:outerShdw>
                </a:effectLst>
              </a:rPr>
              <a:t>WITH</a:t>
            </a:r>
            <a:r>
              <a:rPr lang="en-US" dirty="0">
                <a:effectLst>
                  <a:outerShdw sx="0" sy="0">
                    <a:srgbClr val="000000"/>
                  </a:outerShdw>
                </a:effectLst>
              </a:rPr>
              <a:t>:</a:t>
            </a:r>
            <a:endParaRPr lang="en-US" sz="2800" dirty="0">
              <a:effectLst>
                <a:outerShdw sx="0" sy="0">
                  <a:srgbClr val="000000"/>
                </a:outerShdw>
              </a:effectLst>
            </a:endParaRPr>
          </a:p>
          <a:p>
            <a:pPr lvl="1"/>
            <a:r>
              <a:rPr lang="en-US" dirty="0"/>
              <a:t>2,000 hours of relevant training and experience as described above.</a:t>
            </a:r>
            <a:endParaRPr lang="en-US" sz="2800" dirty="0"/>
          </a:p>
          <a:p>
            <a:pPr lvl="1"/>
            <a:r>
              <a:rPr lang="en-US" dirty="0"/>
              <a:t>Three (3) of relevant experience years (or four (4) years, if the Master’s program is counted as one year of relevant experience) working in a community-based setting as described above.</a:t>
            </a:r>
            <a:endParaRPr lang="en-US" sz="2800" dirty="0"/>
          </a:p>
          <a:p>
            <a:pPr lvl="1"/>
            <a:r>
              <a:rPr lang="en-US" dirty="0"/>
              <a:t>Eight (8) hours of on-going training about family systems and supervision annually.</a:t>
            </a:r>
            <a:endParaRPr lang="en-US" sz="2800" dirty="0"/>
          </a:p>
          <a:p>
            <a:r>
              <a:rPr lang="en-US" b="1" dirty="0"/>
              <a:t>AND</a:t>
            </a:r>
            <a:endParaRPr lang="en-US" sz="2800" dirty="0"/>
          </a:p>
          <a:p>
            <a:r>
              <a:rPr lang="en-US" dirty="0"/>
              <a:t>All Senior Therapists must supply a resume and two professional or personal references as evidence of qualifications.</a:t>
            </a:r>
          </a:p>
        </p:txBody>
      </p:sp>
    </p:spTree>
    <p:extLst>
      <p:ext uri="{BB962C8B-B14F-4D97-AF65-F5344CB8AC3E}">
        <p14:creationId xmlns:p14="http://schemas.microsoft.com/office/powerpoint/2010/main" val="3171504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2DC26-ACC8-4B43-86CF-F664F0ED66BA}"/>
              </a:ext>
            </a:extLst>
          </p:cNvPr>
          <p:cNvSpPr>
            <a:spLocks noGrp="1"/>
          </p:cNvSpPr>
          <p:nvPr>
            <p:ph type="title"/>
          </p:nvPr>
        </p:nvSpPr>
        <p:spPr>
          <a:xfrm>
            <a:off x="684213" y="720725"/>
            <a:ext cx="8534401" cy="757201"/>
          </a:xfrm>
        </p:spPr>
        <p:txBody>
          <a:bodyPr/>
          <a:lstStyle/>
          <a:p>
            <a:r>
              <a:rPr lang="en-US" dirty="0"/>
              <a:t>Family Training, Therapist</a:t>
            </a:r>
          </a:p>
        </p:txBody>
      </p:sp>
      <p:sp>
        <p:nvSpPr>
          <p:cNvPr id="3" name="Text Placeholder 2">
            <a:extLst>
              <a:ext uri="{FF2B5EF4-FFF2-40B4-BE49-F238E27FC236}">
                <a16:creationId xmlns:a16="http://schemas.microsoft.com/office/drawing/2014/main" id="{BA64935D-A206-4E6C-892D-9E5EEDA58062}"/>
              </a:ext>
            </a:extLst>
          </p:cNvPr>
          <p:cNvSpPr>
            <a:spLocks noGrp="1"/>
          </p:cNvSpPr>
          <p:nvPr>
            <p:ph type="body" idx="1"/>
          </p:nvPr>
        </p:nvSpPr>
        <p:spPr>
          <a:xfrm>
            <a:off x="684213" y="1573618"/>
            <a:ext cx="9703796" cy="4678325"/>
          </a:xfrm>
        </p:spPr>
        <p:txBody>
          <a:bodyPr>
            <a:normAutofit lnSpcReduction="10000"/>
          </a:bodyPr>
          <a:lstStyle/>
          <a:p>
            <a:pPr lvl="0" fontAlgn="base"/>
            <a:r>
              <a:rPr lang="en-US" sz="1600" dirty="0">
                <a:effectLst>
                  <a:outerShdw sx="0" sy="0">
                    <a:srgbClr val="000000"/>
                  </a:outerShdw>
                </a:effectLst>
              </a:rPr>
              <a:t>LISCW or LMHC with at least one (1) year post-licensure experience working in a community-based setting with families that have complex family issues, including experience advocating and working effectively with other community systems that may offer support to the family and the waiver participant, such as educational and health systems.</a:t>
            </a:r>
            <a:endParaRPr lang="en-US" sz="2800" dirty="0">
              <a:effectLst>
                <a:outerShdw sx="0" sy="0">
                  <a:srgbClr val="000000"/>
                </a:outerShdw>
              </a:effectLst>
            </a:endParaRPr>
          </a:p>
          <a:p>
            <a:r>
              <a:rPr lang="en-US" sz="1600" b="1" dirty="0"/>
              <a:t>OR</a:t>
            </a:r>
            <a:endParaRPr lang="en-US" sz="2800" dirty="0"/>
          </a:p>
          <a:p>
            <a:pPr lvl="0" fontAlgn="base"/>
            <a:r>
              <a:rPr lang="en-US" sz="1600" dirty="0">
                <a:effectLst>
                  <a:outerShdw sx="0" sy="0">
                    <a:srgbClr val="000000"/>
                  </a:outerShdw>
                </a:effectLst>
              </a:rPr>
              <a:t>Master’s degree in psychology, education, or related field </a:t>
            </a:r>
            <a:r>
              <a:rPr lang="en-US" sz="1600" b="1" dirty="0">
                <a:effectLst>
                  <a:outerShdw sx="0" sy="0">
                    <a:srgbClr val="000000"/>
                  </a:outerShdw>
                </a:effectLst>
              </a:rPr>
              <a:t>WITH:</a:t>
            </a:r>
            <a:endParaRPr lang="en-US" sz="2800" dirty="0">
              <a:effectLst>
                <a:outerShdw sx="0" sy="0">
                  <a:srgbClr val="000000"/>
                </a:outerShdw>
              </a:effectLst>
            </a:endParaRPr>
          </a:p>
          <a:p>
            <a:pPr lvl="1"/>
            <a:r>
              <a:rPr lang="en-US" sz="1600" dirty="0"/>
              <a:t>2,000 hours of relevant training and experience, including course work, in complex family systems and dynamics, co-occurring life stresses, principles of child development, learning and behavior theory, positive behavior supports, the impact of trauma on child development, knowledge and experience in a range of comprehensive interventions for children on the autism spectrum. The relevant training may be part of the advanced degree program.</a:t>
            </a:r>
            <a:endParaRPr lang="en-US" sz="2800" dirty="0"/>
          </a:p>
          <a:p>
            <a:pPr lvl="1"/>
            <a:r>
              <a:rPr lang="en-US" sz="1600" dirty="0"/>
              <a:t>Two (2) years of relevant experience working in a community-based setting with families that have extensive family issues, including experience advocating and working effectively with other community systems that may offer support to the family and the waiver participant, such as educational and health systems.</a:t>
            </a:r>
            <a:endParaRPr lang="en-US" sz="2800" dirty="0"/>
          </a:p>
          <a:p>
            <a:pPr lvl="1"/>
            <a:r>
              <a:rPr lang="en-US" sz="1600" dirty="0"/>
              <a:t>Eight (8) hours of on-going training about family systems and supervision annually.</a:t>
            </a:r>
            <a:endParaRPr lang="en-US" sz="2800" dirty="0"/>
          </a:p>
        </p:txBody>
      </p:sp>
    </p:spTree>
    <p:extLst>
      <p:ext uri="{BB962C8B-B14F-4D97-AF65-F5344CB8AC3E}">
        <p14:creationId xmlns:p14="http://schemas.microsoft.com/office/powerpoint/2010/main" val="1975258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2DC26-ACC8-4B43-86CF-F664F0ED66BA}"/>
              </a:ext>
            </a:extLst>
          </p:cNvPr>
          <p:cNvSpPr>
            <a:spLocks noGrp="1"/>
          </p:cNvSpPr>
          <p:nvPr>
            <p:ph type="title"/>
          </p:nvPr>
        </p:nvSpPr>
        <p:spPr>
          <a:xfrm>
            <a:off x="684213" y="720725"/>
            <a:ext cx="8534401" cy="725303"/>
          </a:xfrm>
        </p:spPr>
        <p:txBody>
          <a:bodyPr/>
          <a:lstStyle/>
          <a:p>
            <a:r>
              <a:rPr lang="en-US" dirty="0"/>
              <a:t>Family Training, Therapist</a:t>
            </a:r>
          </a:p>
        </p:txBody>
      </p:sp>
      <p:sp>
        <p:nvSpPr>
          <p:cNvPr id="3" name="Text Placeholder 2">
            <a:extLst>
              <a:ext uri="{FF2B5EF4-FFF2-40B4-BE49-F238E27FC236}">
                <a16:creationId xmlns:a16="http://schemas.microsoft.com/office/drawing/2014/main" id="{BA64935D-A206-4E6C-892D-9E5EEDA58062}"/>
              </a:ext>
            </a:extLst>
          </p:cNvPr>
          <p:cNvSpPr>
            <a:spLocks noGrp="1"/>
          </p:cNvSpPr>
          <p:nvPr>
            <p:ph type="body" idx="1"/>
          </p:nvPr>
        </p:nvSpPr>
        <p:spPr>
          <a:xfrm>
            <a:off x="684213" y="1541721"/>
            <a:ext cx="8534400" cy="4452679"/>
          </a:xfrm>
        </p:spPr>
        <p:txBody>
          <a:bodyPr>
            <a:normAutofit fontScale="85000" lnSpcReduction="20000"/>
          </a:bodyPr>
          <a:lstStyle/>
          <a:p>
            <a:r>
              <a:rPr lang="en-US" b="1" dirty="0"/>
              <a:t>OR</a:t>
            </a:r>
            <a:endParaRPr lang="en-US" sz="2800" dirty="0"/>
          </a:p>
          <a:p>
            <a:pPr lvl="0" fontAlgn="base"/>
            <a:r>
              <a:rPr lang="en-US" dirty="0">
                <a:effectLst>
                  <a:outerShdw sx="0" sy="0">
                    <a:srgbClr val="000000"/>
                  </a:outerShdw>
                </a:effectLst>
              </a:rPr>
              <a:t>Bachelor’s degree in psychology, education, or related field </a:t>
            </a:r>
            <a:r>
              <a:rPr lang="en-US" b="1" dirty="0">
                <a:effectLst>
                  <a:outerShdw sx="0" sy="0">
                    <a:srgbClr val="000000"/>
                  </a:outerShdw>
                </a:effectLst>
              </a:rPr>
              <a:t>WITH</a:t>
            </a:r>
            <a:r>
              <a:rPr lang="en-US" dirty="0">
                <a:effectLst>
                  <a:outerShdw sx="0" sy="0">
                    <a:srgbClr val="000000"/>
                  </a:outerShdw>
                </a:effectLst>
              </a:rPr>
              <a:t>:</a:t>
            </a:r>
            <a:endParaRPr lang="en-US" sz="2800" dirty="0">
              <a:effectLst>
                <a:outerShdw sx="0" sy="0">
                  <a:srgbClr val="000000"/>
                </a:outerShdw>
              </a:effectLst>
            </a:endParaRPr>
          </a:p>
          <a:p>
            <a:pPr lvl="1"/>
            <a:r>
              <a:rPr lang="en-US" dirty="0"/>
              <a:t>800 hours of relevant training and experience as described above.</a:t>
            </a:r>
            <a:endParaRPr lang="en-US" sz="2800" dirty="0"/>
          </a:p>
          <a:p>
            <a:pPr lvl="1"/>
            <a:r>
              <a:rPr lang="en-US" dirty="0"/>
              <a:t>Five (5) years of relevant experience working in a community-based setting as descried above.</a:t>
            </a:r>
            <a:endParaRPr lang="en-US" sz="2800" dirty="0"/>
          </a:p>
          <a:p>
            <a:pPr lvl="1"/>
            <a:r>
              <a:rPr lang="en-US" dirty="0"/>
              <a:t>Ten (10) hours of on-going training about family systems and supervision annually.</a:t>
            </a:r>
            <a:endParaRPr lang="en-US" sz="2800" dirty="0"/>
          </a:p>
          <a:p>
            <a:r>
              <a:rPr lang="en-US" b="1" dirty="0"/>
              <a:t>OR </a:t>
            </a:r>
            <a:endParaRPr lang="en-US" sz="2800" dirty="0"/>
          </a:p>
          <a:p>
            <a:pPr lvl="0" fontAlgn="base"/>
            <a:r>
              <a:rPr lang="en-US" dirty="0">
                <a:effectLst>
                  <a:outerShdw sx="0" sy="0">
                    <a:srgbClr val="000000"/>
                  </a:outerShdw>
                </a:effectLst>
              </a:rPr>
              <a:t>Bachelor’s degree in non-related field </a:t>
            </a:r>
            <a:r>
              <a:rPr lang="en-US" b="1" dirty="0">
                <a:effectLst>
                  <a:outerShdw sx="0" sy="0">
                    <a:srgbClr val="000000"/>
                  </a:outerShdw>
                </a:effectLst>
              </a:rPr>
              <a:t>WITH</a:t>
            </a:r>
            <a:r>
              <a:rPr lang="en-US" dirty="0">
                <a:effectLst>
                  <a:outerShdw sx="0" sy="0">
                    <a:srgbClr val="000000"/>
                  </a:outerShdw>
                </a:effectLst>
              </a:rPr>
              <a:t>:</a:t>
            </a:r>
            <a:endParaRPr lang="en-US" sz="2800" dirty="0">
              <a:effectLst>
                <a:outerShdw sx="0" sy="0">
                  <a:srgbClr val="000000"/>
                </a:outerShdw>
              </a:effectLst>
            </a:endParaRPr>
          </a:p>
          <a:p>
            <a:pPr lvl="1"/>
            <a:r>
              <a:rPr lang="en-US" dirty="0"/>
              <a:t>800 hours of relevant training and experience as described above.</a:t>
            </a:r>
            <a:endParaRPr lang="en-US" sz="2800" dirty="0"/>
          </a:p>
          <a:p>
            <a:pPr lvl="1"/>
            <a:r>
              <a:rPr lang="en-US" dirty="0"/>
              <a:t>Seven (7) years of relevant experience working in a community-based setting as described above.</a:t>
            </a:r>
            <a:endParaRPr lang="en-US" sz="2800" dirty="0"/>
          </a:p>
          <a:p>
            <a:pPr lvl="1"/>
            <a:r>
              <a:rPr lang="en-US" dirty="0"/>
              <a:t>Fifteen (15) hours of on-going training about family systems and supervision annually.</a:t>
            </a:r>
            <a:endParaRPr lang="en-US" sz="2800" dirty="0"/>
          </a:p>
          <a:p>
            <a:r>
              <a:rPr lang="en-US" b="1" dirty="0"/>
              <a:t>AND</a:t>
            </a:r>
            <a:endParaRPr lang="en-US" sz="2800" dirty="0"/>
          </a:p>
          <a:p>
            <a:r>
              <a:rPr lang="en-US" dirty="0"/>
              <a:t>All Family Training Therapists must supply a resume and two professional or personal references as evidence of qualifications.</a:t>
            </a:r>
          </a:p>
        </p:txBody>
      </p:sp>
    </p:spTree>
    <p:extLst>
      <p:ext uri="{BB962C8B-B14F-4D97-AF65-F5344CB8AC3E}">
        <p14:creationId xmlns:p14="http://schemas.microsoft.com/office/powerpoint/2010/main" val="3885590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2DC26-ACC8-4B43-86CF-F664F0ED66BA}"/>
              </a:ext>
            </a:extLst>
          </p:cNvPr>
          <p:cNvSpPr>
            <a:spLocks noGrp="1"/>
          </p:cNvSpPr>
          <p:nvPr>
            <p:ph type="title"/>
          </p:nvPr>
        </p:nvSpPr>
        <p:spPr>
          <a:xfrm>
            <a:off x="684213" y="720725"/>
            <a:ext cx="8534401" cy="735935"/>
          </a:xfrm>
        </p:spPr>
        <p:txBody>
          <a:bodyPr/>
          <a:lstStyle/>
          <a:p>
            <a:r>
              <a:rPr lang="en-US" dirty="0"/>
              <a:t>Family Training, Direct Support </a:t>
            </a:r>
          </a:p>
        </p:txBody>
      </p:sp>
      <p:sp>
        <p:nvSpPr>
          <p:cNvPr id="3" name="Text Placeholder 2">
            <a:extLst>
              <a:ext uri="{FF2B5EF4-FFF2-40B4-BE49-F238E27FC236}">
                <a16:creationId xmlns:a16="http://schemas.microsoft.com/office/drawing/2014/main" id="{BA64935D-A206-4E6C-892D-9E5EEDA58062}"/>
              </a:ext>
            </a:extLst>
          </p:cNvPr>
          <p:cNvSpPr>
            <a:spLocks noGrp="1"/>
          </p:cNvSpPr>
          <p:nvPr>
            <p:ph type="body" idx="1"/>
          </p:nvPr>
        </p:nvSpPr>
        <p:spPr>
          <a:xfrm>
            <a:off x="684213" y="1456661"/>
            <a:ext cx="9958978" cy="4954772"/>
          </a:xfrm>
        </p:spPr>
        <p:txBody>
          <a:bodyPr>
            <a:normAutofit lnSpcReduction="10000"/>
          </a:bodyPr>
          <a:lstStyle/>
          <a:p>
            <a:pPr lvl="0" fontAlgn="base"/>
            <a:r>
              <a:rPr lang="en-US" sz="1600" dirty="0">
                <a:effectLst>
                  <a:outerShdw sx="0" sy="0">
                    <a:srgbClr val="000000"/>
                  </a:outerShdw>
                </a:effectLst>
              </a:rPr>
              <a:t>Bachelor’s degree </a:t>
            </a:r>
            <a:r>
              <a:rPr lang="en-US" sz="1600" b="1" dirty="0">
                <a:effectLst>
                  <a:outerShdw sx="0" sy="0">
                    <a:srgbClr val="000000"/>
                  </a:outerShdw>
                </a:effectLst>
              </a:rPr>
              <a:t>PLUS</a:t>
            </a:r>
            <a:r>
              <a:rPr lang="en-US" sz="1600" dirty="0">
                <a:effectLst>
                  <a:outerShdw sx="0" sy="0">
                    <a:srgbClr val="000000"/>
                  </a:outerShdw>
                </a:effectLst>
              </a:rPr>
              <a:t>:</a:t>
            </a:r>
            <a:endParaRPr lang="en-US" sz="2800" dirty="0">
              <a:effectLst>
                <a:outerShdw sx="0" sy="0">
                  <a:srgbClr val="000000"/>
                </a:outerShdw>
              </a:effectLst>
            </a:endParaRPr>
          </a:p>
          <a:p>
            <a:pPr lvl="1"/>
            <a:r>
              <a:rPr lang="en-US" sz="1600" dirty="0"/>
              <a:t>120 hours of supervised training, of which 30 hours must be direct supervision in the implementation of positive behavior support interventions for children with ASD.</a:t>
            </a:r>
            <a:endParaRPr lang="en-US" sz="2800" dirty="0"/>
          </a:p>
          <a:p>
            <a:r>
              <a:rPr lang="en-US" sz="1600" b="1" dirty="0"/>
              <a:t>OR</a:t>
            </a:r>
            <a:endParaRPr lang="en-US" sz="2800" dirty="0"/>
          </a:p>
          <a:p>
            <a:pPr lvl="0" fontAlgn="base"/>
            <a:r>
              <a:rPr lang="en-US" sz="1600" dirty="0">
                <a:effectLst>
                  <a:outerShdw sx="0" sy="0">
                    <a:srgbClr val="000000"/>
                  </a:outerShdw>
                </a:effectLst>
              </a:rPr>
              <a:t>Bachelor’s degree </a:t>
            </a:r>
            <a:r>
              <a:rPr lang="en-US" sz="1600" b="1" dirty="0">
                <a:effectLst>
                  <a:outerShdw sx="0" sy="0">
                    <a:srgbClr val="000000"/>
                  </a:outerShdw>
                </a:effectLst>
              </a:rPr>
              <a:t>PLUS</a:t>
            </a:r>
            <a:r>
              <a:rPr lang="en-US" sz="1600" dirty="0">
                <a:effectLst>
                  <a:outerShdw sx="0" sy="0">
                    <a:srgbClr val="000000"/>
                  </a:outerShdw>
                </a:effectLst>
              </a:rPr>
              <a:t>:</a:t>
            </a:r>
            <a:endParaRPr lang="en-US" sz="2800" dirty="0">
              <a:effectLst>
                <a:outerShdw sx="0" sy="0">
                  <a:srgbClr val="000000"/>
                </a:outerShdw>
              </a:effectLst>
            </a:endParaRPr>
          </a:p>
          <a:p>
            <a:pPr lvl="1"/>
            <a:r>
              <a:rPr lang="en-US" sz="1600" dirty="0"/>
              <a:t>160 hours of supervised training as described above.</a:t>
            </a:r>
            <a:endParaRPr lang="en-US" sz="2800" dirty="0"/>
          </a:p>
          <a:p>
            <a:pPr lvl="1"/>
            <a:r>
              <a:rPr lang="en-US" sz="1600" dirty="0"/>
              <a:t>Experience and training in assisting families with co-occurring life stresses through lived experience, mentoring, modeling and role playing to support the development of advocacy skills in educational plan development for the participant and advocating effectively in other community systems that may offer support to the family and waiver participant.</a:t>
            </a:r>
            <a:endParaRPr lang="en-US" sz="2800" dirty="0"/>
          </a:p>
          <a:p>
            <a:r>
              <a:rPr lang="en-US" sz="1600" b="1" dirty="0"/>
              <a:t>AND</a:t>
            </a:r>
            <a:endParaRPr lang="en-US" sz="2800" dirty="0"/>
          </a:p>
          <a:p>
            <a:pPr lvl="0" fontAlgn="base"/>
            <a:r>
              <a:rPr lang="en-US" sz="1600" dirty="0">
                <a:effectLst>
                  <a:outerShdw sx="0" sy="0">
                    <a:srgbClr val="000000"/>
                  </a:outerShdw>
                </a:effectLst>
              </a:rPr>
              <a:t>All Family Training Direct Support Professionals </a:t>
            </a:r>
            <a:r>
              <a:rPr lang="en-US" sz="1600" b="1" dirty="0">
                <a:effectLst>
                  <a:outerShdw sx="0" sy="0">
                    <a:srgbClr val="000000"/>
                  </a:outerShdw>
                </a:effectLst>
              </a:rPr>
              <a:t>MUST</a:t>
            </a:r>
            <a:r>
              <a:rPr lang="en-US" sz="1600" dirty="0">
                <a:effectLst>
                  <a:outerShdw sx="0" sy="0">
                    <a:srgbClr val="000000"/>
                  </a:outerShdw>
                </a:effectLst>
              </a:rPr>
              <a:t>:</a:t>
            </a:r>
          </a:p>
          <a:p>
            <a:pPr fontAlgn="base"/>
            <a:r>
              <a:rPr lang="en-US" sz="1600" dirty="0"/>
              <a:t>Two sessions of initial home visits by Family Training Direct Support Professionals must occur under the direct supervision of the Family Training Senior Therapist, with monthly supervision by a Family Training Senior Therapist thereafter.</a:t>
            </a:r>
            <a:endParaRPr lang="en-US" sz="2800" dirty="0">
              <a:effectLst>
                <a:outerShdw sx="0" sy="0">
                  <a:srgbClr val="000000"/>
                </a:outerShdw>
              </a:effectLst>
            </a:endParaRPr>
          </a:p>
          <a:p>
            <a:r>
              <a:rPr lang="en-US" sz="1600" dirty="0"/>
              <a:t>Must supply a resume and two professional or personal references as evidence of qualifications</a:t>
            </a:r>
          </a:p>
        </p:txBody>
      </p:sp>
    </p:spTree>
    <p:extLst>
      <p:ext uri="{BB962C8B-B14F-4D97-AF65-F5344CB8AC3E}">
        <p14:creationId xmlns:p14="http://schemas.microsoft.com/office/powerpoint/2010/main" val="4199262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2DC26-ACC8-4B43-86CF-F664F0ED66BA}"/>
              </a:ext>
            </a:extLst>
          </p:cNvPr>
          <p:cNvSpPr>
            <a:spLocks noGrp="1"/>
          </p:cNvSpPr>
          <p:nvPr>
            <p:ph type="title"/>
          </p:nvPr>
        </p:nvSpPr>
        <p:spPr>
          <a:xfrm>
            <a:off x="684213" y="720725"/>
            <a:ext cx="8534401" cy="1431925"/>
          </a:xfrm>
        </p:spPr>
        <p:txBody>
          <a:bodyPr/>
          <a:lstStyle/>
          <a:p>
            <a:r>
              <a:rPr lang="en-US" dirty="0"/>
              <a:t>RBT Services</a:t>
            </a:r>
          </a:p>
        </p:txBody>
      </p:sp>
      <p:sp>
        <p:nvSpPr>
          <p:cNvPr id="3" name="Text Placeholder 2">
            <a:extLst>
              <a:ext uri="{FF2B5EF4-FFF2-40B4-BE49-F238E27FC236}">
                <a16:creationId xmlns:a16="http://schemas.microsoft.com/office/drawing/2014/main" id="{BA64935D-A206-4E6C-892D-9E5EEDA58062}"/>
              </a:ext>
            </a:extLst>
          </p:cNvPr>
          <p:cNvSpPr>
            <a:spLocks noGrp="1"/>
          </p:cNvSpPr>
          <p:nvPr>
            <p:ph type="body" idx="1"/>
          </p:nvPr>
        </p:nvSpPr>
        <p:spPr>
          <a:xfrm>
            <a:off x="684213" y="2333625"/>
            <a:ext cx="8534400" cy="3660775"/>
          </a:xfrm>
        </p:spPr>
        <p:txBody>
          <a:bodyPr>
            <a:normAutofit/>
          </a:bodyPr>
          <a:lstStyle/>
          <a:p>
            <a:r>
              <a:rPr lang="en-US" dirty="0"/>
              <a:t>Registered Behavior Techs are going to be an option for families as an alternative to Direct Support</a:t>
            </a:r>
          </a:p>
          <a:p>
            <a:r>
              <a:rPr lang="en-US" dirty="0"/>
              <a:t>This creates an opportunity for providers with specialized training and certification but no Bachelors Degree to be used as 1:1s</a:t>
            </a:r>
          </a:p>
          <a:p>
            <a:r>
              <a:rPr lang="en-US" dirty="0"/>
              <a:t>Only agency providers can be approved and contract for RBT services with families.</a:t>
            </a:r>
          </a:p>
          <a:p>
            <a:r>
              <a:rPr lang="en-US" dirty="0"/>
              <a:t>Independent providers cannot be approved as RBTs for Waiver Services, even if they hold that certification</a:t>
            </a:r>
          </a:p>
          <a:p>
            <a:endParaRPr lang="en-US" dirty="0"/>
          </a:p>
        </p:txBody>
      </p:sp>
    </p:spTree>
    <p:extLst>
      <p:ext uri="{BB962C8B-B14F-4D97-AF65-F5344CB8AC3E}">
        <p14:creationId xmlns:p14="http://schemas.microsoft.com/office/powerpoint/2010/main" val="2813788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67CBD-7AF1-44FE-9C61-5729809B4786}"/>
              </a:ext>
            </a:extLst>
          </p:cNvPr>
          <p:cNvSpPr>
            <a:spLocks noGrp="1"/>
          </p:cNvSpPr>
          <p:nvPr>
            <p:ph type="title"/>
          </p:nvPr>
        </p:nvSpPr>
        <p:spPr>
          <a:xfrm>
            <a:off x="4722812" y="1447800"/>
            <a:ext cx="6019800" cy="704850"/>
          </a:xfrm>
        </p:spPr>
        <p:txBody>
          <a:bodyPr/>
          <a:lstStyle/>
          <a:p>
            <a:r>
              <a:rPr lang="en-US" dirty="0"/>
              <a:t>agenda</a:t>
            </a:r>
          </a:p>
        </p:txBody>
      </p:sp>
      <p:pic>
        <p:nvPicPr>
          <p:cNvPr id="5" name="Picture Placeholder 4">
            <a:extLst>
              <a:ext uri="{FF2B5EF4-FFF2-40B4-BE49-F238E27FC236}">
                <a16:creationId xmlns:a16="http://schemas.microsoft.com/office/drawing/2014/main" id="{9DDF136F-B920-4BB6-AFD1-BBAFC75F4A06}"/>
              </a:ext>
            </a:extLst>
          </p:cNvPr>
          <p:cNvPicPr>
            <a:picLocks noGrp="1" noChangeAspect="1"/>
          </p:cNvPicPr>
          <p:nvPr>
            <p:ph type="pic" idx="1"/>
          </p:nvPr>
        </p:nvPicPr>
        <p:blipFill>
          <a:blip r:embed="rId3"/>
          <a:srcRect l="5442" r="5442"/>
          <a:stretch>
            <a:fillRect/>
          </a:stretch>
        </p:blipFill>
        <p:spPr>
          <a:prstGeom prst="rect">
            <a:avLst/>
          </a:prstGeom>
        </p:spPr>
      </p:pic>
      <p:sp>
        <p:nvSpPr>
          <p:cNvPr id="4" name="Text Placeholder 3">
            <a:extLst>
              <a:ext uri="{FF2B5EF4-FFF2-40B4-BE49-F238E27FC236}">
                <a16:creationId xmlns:a16="http://schemas.microsoft.com/office/drawing/2014/main" id="{C6DCD8EA-6443-4548-B010-575AF6B97F7C}"/>
              </a:ext>
            </a:extLst>
          </p:cNvPr>
          <p:cNvSpPr>
            <a:spLocks noGrp="1"/>
          </p:cNvSpPr>
          <p:nvPr>
            <p:ph type="body" sz="half" idx="2"/>
          </p:nvPr>
        </p:nvSpPr>
        <p:spPr>
          <a:xfrm>
            <a:off x="4722812" y="2152650"/>
            <a:ext cx="6021388" cy="3257550"/>
          </a:xfrm>
        </p:spPr>
        <p:txBody>
          <a:bodyPr>
            <a:normAutofit/>
          </a:bodyPr>
          <a:lstStyle/>
          <a:p>
            <a:pPr marL="285750" indent="-285750">
              <a:buClr>
                <a:srgbClr val="002060"/>
              </a:buClr>
              <a:buFont typeface="Arial" panose="020B0604020202020204" pitchFamily="34" charset="0"/>
              <a:buChar char="•"/>
            </a:pPr>
            <a:r>
              <a:rPr lang="en-US" dirty="0"/>
              <a:t>WELCOME/ OVERVIEW OF CHANGES</a:t>
            </a:r>
          </a:p>
          <a:p>
            <a:pPr marL="285750" indent="-285750">
              <a:buClr>
                <a:srgbClr val="002060"/>
              </a:buClr>
              <a:buFont typeface="Arial" panose="020B0604020202020204" pitchFamily="34" charset="0"/>
              <a:buChar char="•"/>
            </a:pPr>
            <a:r>
              <a:rPr lang="en-US" dirty="0"/>
              <a:t>CAP CHANGES</a:t>
            </a:r>
          </a:p>
          <a:p>
            <a:pPr marL="285750" indent="-285750">
              <a:buClr>
                <a:srgbClr val="002060"/>
              </a:buClr>
              <a:buFont typeface="Arial" panose="020B0604020202020204" pitchFamily="34" charset="0"/>
              <a:buChar char="•"/>
            </a:pPr>
            <a:r>
              <a:rPr lang="en-US" dirty="0"/>
              <a:t>CHANGES TO WAIVER SERVICES</a:t>
            </a:r>
          </a:p>
          <a:p>
            <a:pPr marL="285750" indent="-285750">
              <a:buClr>
                <a:srgbClr val="002060"/>
              </a:buClr>
              <a:buFont typeface="Arial" panose="020B0604020202020204" pitchFamily="34" charset="0"/>
              <a:buChar char="•"/>
            </a:pPr>
            <a:r>
              <a:rPr lang="en-US" dirty="0"/>
              <a:t>RATE CHANGES</a:t>
            </a:r>
          </a:p>
          <a:p>
            <a:pPr marL="285750" indent="-285750">
              <a:buClr>
                <a:srgbClr val="002060"/>
              </a:buClr>
              <a:buFont typeface="Arial" panose="020B0604020202020204" pitchFamily="34" charset="0"/>
              <a:buChar char="•"/>
            </a:pPr>
            <a:r>
              <a:rPr lang="en-US" dirty="0"/>
              <a:t>MANDATED REPORTER/ RETURNING TO LIFE BEYOND THE SCREEN</a:t>
            </a:r>
          </a:p>
          <a:p>
            <a:pPr marL="285750" indent="-285750">
              <a:buClr>
                <a:srgbClr val="002060"/>
              </a:buClr>
              <a:buFont typeface="Arial" panose="020B0604020202020204" pitchFamily="34" charset="0"/>
              <a:buChar char="•"/>
            </a:pPr>
            <a:r>
              <a:rPr lang="en-US" dirty="0"/>
              <a:t>QUESTIONS</a:t>
            </a:r>
          </a:p>
          <a:p>
            <a:pPr marL="285750" indent="-285750">
              <a:buClr>
                <a:srgbClr val="002060"/>
              </a:buClr>
              <a:buFont typeface="Arial" panose="020B0604020202020204" pitchFamily="34" charset="0"/>
              <a:buChar char="•"/>
            </a:pPr>
            <a:r>
              <a:rPr lang="en-US" dirty="0"/>
              <a:t>RECORDING REMINDER</a:t>
            </a:r>
          </a:p>
          <a:p>
            <a:pPr>
              <a:buClr>
                <a:srgbClr val="002060"/>
              </a:buClr>
            </a:pPr>
            <a:endParaRPr lang="en-US" dirty="0"/>
          </a:p>
        </p:txBody>
      </p:sp>
    </p:spTree>
    <p:extLst>
      <p:ext uri="{BB962C8B-B14F-4D97-AF65-F5344CB8AC3E}">
        <p14:creationId xmlns:p14="http://schemas.microsoft.com/office/powerpoint/2010/main" val="3108126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2DC26-ACC8-4B43-86CF-F664F0ED66BA}"/>
              </a:ext>
            </a:extLst>
          </p:cNvPr>
          <p:cNvSpPr>
            <a:spLocks noGrp="1"/>
          </p:cNvSpPr>
          <p:nvPr>
            <p:ph type="title"/>
          </p:nvPr>
        </p:nvSpPr>
        <p:spPr>
          <a:xfrm>
            <a:off x="4486941" y="914400"/>
            <a:ext cx="6255671" cy="723014"/>
          </a:xfrm>
        </p:spPr>
        <p:txBody>
          <a:bodyPr/>
          <a:lstStyle/>
          <a:p>
            <a:r>
              <a:rPr lang="en-US" dirty="0"/>
              <a:t>RBT Services</a:t>
            </a:r>
          </a:p>
        </p:txBody>
      </p:sp>
      <p:pic>
        <p:nvPicPr>
          <p:cNvPr id="7" name="Picture Placeholder 6">
            <a:extLst>
              <a:ext uri="{FF2B5EF4-FFF2-40B4-BE49-F238E27FC236}">
                <a16:creationId xmlns:a16="http://schemas.microsoft.com/office/drawing/2014/main" id="{686609B3-2A3E-4D0A-B05E-0D12D311D07C}"/>
              </a:ext>
            </a:extLst>
          </p:cNvPr>
          <p:cNvPicPr>
            <a:picLocks noGrp="1" noChangeAspect="1"/>
          </p:cNvPicPr>
          <p:nvPr>
            <p:ph type="pic" idx="1"/>
          </p:nvPr>
        </p:nvPicPr>
        <p:blipFill>
          <a:blip r:embed="rId2"/>
          <a:srcRect l="14115" r="14115"/>
          <a:stretch>
            <a:fillRect/>
          </a:stretch>
        </p:blipFill>
        <p:spPr>
          <a:xfrm>
            <a:off x="797626" y="1111102"/>
            <a:ext cx="3280974" cy="4572000"/>
          </a:xfrm>
          <a:prstGeom prst="rect">
            <a:avLst/>
          </a:prstGeom>
        </p:spPr>
      </p:pic>
      <p:sp>
        <p:nvSpPr>
          <p:cNvPr id="3" name="Text Placeholder 2">
            <a:extLst>
              <a:ext uri="{FF2B5EF4-FFF2-40B4-BE49-F238E27FC236}">
                <a16:creationId xmlns:a16="http://schemas.microsoft.com/office/drawing/2014/main" id="{BA64935D-A206-4E6C-892D-9E5EEDA58062}"/>
              </a:ext>
            </a:extLst>
          </p:cNvPr>
          <p:cNvSpPr>
            <a:spLocks noGrp="1"/>
          </p:cNvSpPr>
          <p:nvPr>
            <p:ph type="body" sz="half" idx="2"/>
          </p:nvPr>
        </p:nvSpPr>
        <p:spPr>
          <a:xfrm>
            <a:off x="4486941" y="1818167"/>
            <a:ext cx="7421524" cy="3902149"/>
          </a:xfrm>
        </p:spPr>
        <p:txBody>
          <a:bodyPr>
            <a:normAutofit fontScale="92500" lnSpcReduction="10000"/>
          </a:bodyPr>
          <a:lstStyle/>
          <a:p>
            <a:r>
              <a:rPr lang="en-US" sz="2000" dirty="0"/>
              <a:t>RBTs are options for Expanded Habilitation, Education; Behavioral Consultation, and Community Integration</a:t>
            </a:r>
          </a:p>
          <a:p>
            <a:r>
              <a:rPr lang="en-US" sz="2000" dirty="0"/>
              <a:t>RBTs and Direct Support Providers are </a:t>
            </a:r>
            <a:r>
              <a:rPr lang="en-US" sz="2000" b="1" dirty="0"/>
              <a:t>not</a:t>
            </a:r>
            <a:r>
              <a:rPr lang="en-US" sz="2000" dirty="0"/>
              <a:t> interchangeable, so conversations with provider agencies will be necessary to ensure contracts and subsequent billing accurately reflect the service being delivered</a:t>
            </a:r>
          </a:p>
          <a:p>
            <a:r>
              <a:rPr lang="en-US" sz="2000" dirty="0"/>
              <a:t>Specifically, an RBT doesn’t need a BA or BS, and a Direct Support that has a BA or BS likely won’t be an RBT</a:t>
            </a:r>
          </a:p>
          <a:p>
            <a:r>
              <a:rPr lang="en-US" sz="2000" dirty="0"/>
              <a:t>RBT Rates are lower than the Direct Support rate caps</a:t>
            </a:r>
          </a:p>
          <a:p>
            <a:endParaRPr lang="en-US" dirty="0"/>
          </a:p>
          <a:p>
            <a:r>
              <a:rPr lang="en-US" sz="2800" b="1" dirty="0"/>
              <a:t>RBT services are not available until Fall 2021!!!</a:t>
            </a:r>
          </a:p>
          <a:p>
            <a:endParaRPr lang="en-US" dirty="0"/>
          </a:p>
        </p:txBody>
      </p:sp>
    </p:spTree>
    <p:extLst>
      <p:ext uri="{BB962C8B-B14F-4D97-AF65-F5344CB8AC3E}">
        <p14:creationId xmlns:p14="http://schemas.microsoft.com/office/powerpoint/2010/main" val="1696816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2DC26-ACC8-4B43-86CF-F664F0ED66BA}"/>
              </a:ext>
            </a:extLst>
          </p:cNvPr>
          <p:cNvSpPr>
            <a:spLocks noGrp="1"/>
          </p:cNvSpPr>
          <p:nvPr>
            <p:ph type="title"/>
          </p:nvPr>
        </p:nvSpPr>
        <p:spPr>
          <a:xfrm>
            <a:off x="684213" y="720725"/>
            <a:ext cx="8534401" cy="1431925"/>
          </a:xfrm>
        </p:spPr>
        <p:txBody>
          <a:bodyPr/>
          <a:lstStyle/>
          <a:p>
            <a:r>
              <a:rPr lang="en-US" dirty="0"/>
              <a:t>Rate Changes</a:t>
            </a:r>
          </a:p>
        </p:txBody>
      </p:sp>
      <p:sp>
        <p:nvSpPr>
          <p:cNvPr id="3" name="Text Placeholder 2">
            <a:extLst>
              <a:ext uri="{FF2B5EF4-FFF2-40B4-BE49-F238E27FC236}">
                <a16:creationId xmlns:a16="http://schemas.microsoft.com/office/drawing/2014/main" id="{BA64935D-A206-4E6C-892D-9E5EEDA58062}"/>
              </a:ext>
            </a:extLst>
          </p:cNvPr>
          <p:cNvSpPr>
            <a:spLocks noGrp="1"/>
          </p:cNvSpPr>
          <p:nvPr>
            <p:ph type="body" idx="1"/>
          </p:nvPr>
        </p:nvSpPr>
        <p:spPr>
          <a:xfrm>
            <a:off x="684213" y="2333625"/>
            <a:ext cx="9161536" cy="3660775"/>
          </a:xfrm>
        </p:spPr>
        <p:txBody>
          <a:bodyPr>
            <a:normAutofit/>
          </a:bodyPr>
          <a:lstStyle/>
          <a:p>
            <a:r>
              <a:rPr lang="en-US" dirty="0"/>
              <a:t>All rate caps have increased except for the Respite in the Home of a Caregiver, which remains the same as before (</a:t>
            </a:r>
            <a:r>
              <a:rPr lang="en-US" b="1" dirty="0"/>
              <a:t>$99.72</a:t>
            </a:r>
            <a:r>
              <a:rPr lang="en-US" dirty="0"/>
              <a:t>/day).</a:t>
            </a:r>
          </a:p>
          <a:p>
            <a:r>
              <a:rPr lang="en-US" dirty="0"/>
              <a:t>All Senior Therapist caps are now </a:t>
            </a:r>
            <a:r>
              <a:rPr lang="en-US" b="1" dirty="0"/>
              <a:t>$136.63 </a:t>
            </a:r>
            <a:r>
              <a:rPr lang="en-US" dirty="0"/>
              <a:t>(Agency)or </a:t>
            </a:r>
            <a:r>
              <a:rPr lang="en-US" b="1" dirty="0"/>
              <a:t>$114.32 </a:t>
            </a:r>
            <a:r>
              <a:rPr lang="en-US" dirty="0"/>
              <a:t>(Ind. Contractor)</a:t>
            </a:r>
          </a:p>
          <a:p>
            <a:r>
              <a:rPr lang="en-US" dirty="0"/>
              <a:t>All Therapist caps are </a:t>
            </a:r>
            <a:r>
              <a:rPr lang="en-US" b="1" dirty="0"/>
              <a:t>$105.79 </a:t>
            </a:r>
            <a:r>
              <a:rPr lang="en-US" dirty="0"/>
              <a:t>(A) and </a:t>
            </a:r>
            <a:r>
              <a:rPr lang="en-US" b="1" dirty="0"/>
              <a:t>$80.86 </a:t>
            </a:r>
            <a:r>
              <a:rPr lang="en-US" dirty="0"/>
              <a:t>(IC)</a:t>
            </a:r>
          </a:p>
          <a:p>
            <a:r>
              <a:rPr lang="en-US" dirty="0"/>
              <a:t>All Direct Support caps are </a:t>
            </a:r>
            <a:r>
              <a:rPr lang="en-US" b="1" dirty="0"/>
              <a:t>$60.91 </a:t>
            </a:r>
            <a:r>
              <a:rPr lang="en-US" dirty="0"/>
              <a:t>(A) and </a:t>
            </a:r>
            <a:r>
              <a:rPr lang="en-US" b="1" dirty="0"/>
              <a:t>$29.71 </a:t>
            </a:r>
            <a:r>
              <a:rPr lang="en-US" dirty="0"/>
              <a:t>(IC)</a:t>
            </a:r>
          </a:p>
          <a:p>
            <a:r>
              <a:rPr lang="en-US" dirty="0"/>
              <a:t>Respite caps are </a:t>
            </a:r>
            <a:r>
              <a:rPr lang="en-US" b="1" dirty="0"/>
              <a:t>$27.25 </a:t>
            </a:r>
            <a:r>
              <a:rPr lang="en-US" dirty="0"/>
              <a:t>(A) and </a:t>
            </a:r>
            <a:r>
              <a:rPr lang="en-US" b="1" dirty="0"/>
              <a:t>$20.28 </a:t>
            </a:r>
            <a:r>
              <a:rPr lang="en-US" dirty="0"/>
              <a:t>(IP)</a:t>
            </a:r>
          </a:p>
          <a:p>
            <a:pPr marL="285750" indent="-285750">
              <a:buFont typeface="Arial" panose="020B0604020202020204" pitchFamily="34" charset="0"/>
              <a:buChar char="•"/>
            </a:pPr>
            <a:r>
              <a:rPr lang="en-US" dirty="0"/>
              <a:t>Please remember, Individual Respite providers need to have employer taxes added to the contracted rate prior to entering them into the Portal.</a:t>
            </a:r>
          </a:p>
          <a:p>
            <a:pPr marL="285750" indent="-285750">
              <a:buFont typeface="Arial" panose="020B0604020202020204" pitchFamily="34" charset="0"/>
              <a:buChar char="•"/>
            </a:pPr>
            <a:r>
              <a:rPr lang="en-US" dirty="0"/>
              <a:t>If an independent respite provider contracts for </a:t>
            </a:r>
            <a:r>
              <a:rPr lang="en-US" b="1" dirty="0"/>
              <a:t>$20.28</a:t>
            </a:r>
            <a:r>
              <a:rPr lang="en-US" dirty="0"/>
              <a:t>/hr, the new adjusted rate to include the employer taxes would be </a:t>
            </a:r>
            <a:r>
              <a:rPr lang="en-US" b="1" dirty="0"/>
              <a:t>$22.50</a:t>
            </a:r>
            <a:r>
              <a:rPr lang="en-US" dirty="0"/>
              <a:t>.</a:t>
            </a:r>
          </a:p>
        </p:txBody>
      </p:sp>
    </p:spTree>
    <p:extLst>
      <p:ext uri="{BB962C8B-B14F-4D97-AF65-F5344CB8AC3E}">
        <p14:creationId xmlns:p14="http://schemas.microsoft.com/office/powerpoint/2010/main" val="210214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2DC26-ACC8-4B43-86CF-F664F0ED66BA}"/>
              </a:ext>
            </a:extLst>
          </p:cNvPr>
          <p:cNvSpPr>
            <a:spLocks noGrp="1"/>
          </p:cNvSpPr>
          <p:nvPr>
            <p:ph type="title"/>
          </p:nvPr>
        </p:nvSpPr>
        <p:spPr>
          <a:xfrm>
            <a:off x="684213" y="720725"/>
            <a:ext cx="8534401" cy="1431925"/>
          </a:xfrm>
        </p:spPr>
        <p:txBody>
          <a:bodyPr/>
          <a:lstStyle/>
          <a:p>
            <a:r>
              <a:rPr lang="en-US" dirty="0"/>
              <a:t>Rate Changes</a:t>
            </a:r>
          </a:p>
        </p:txBody>
      </p:sp>
      <p:sp>
        <p:nvSpPr>
          <p:cNvPr id="3" name="Text Placeholder 2">
            <a:extLst>
              <a:ext uri="{FF2B5EF4-FFF2-40B4-BE49-F238E27FC236}">
                <a16:creationId xmlns:a16="http://schemas.microsoft.com/office/drawing/2014/main" id="{BA64935D-A206-4E6C-892D-9E5EEDA58062}"/>
              </a:ext>
            </a:extLst>
          </p:cNvPr>
          <p:cNvSpPr>
            <a:spLocks noGrp="1"/>
          </p:cNvSpPr>
          <p:nvPr>
            <p:ph type="body" idx="1"/>
          </p:nvPr>
        </p:nvSpPr>
        <p:spPr>
          <a:xfrm>
            <a:off x="684213" y="2333625"/>
            <a:ext cx="8534400" cy="3660775"/>
          </a:xfrm>
        </p:spPr>
        <p:txBody>
          <a:bodyPr/>
          <a:lstStyle/>
          <a:p>
            <a:pPr marL="285750" indent="-285750">
              <a:buFont typeface="Arial" panose="020B0604020202020204" pitchFamily="34" charset="0"/>
              <a:buChar char="•"/>
            </a:pPr>
            <a:r>
              <a:rPr lang="en-US" dirty="0"/>
              <a:t>RBT rates will be </a:t>
            </a:r>
            <a:r>
              <a:rPr lang="en-US" b="1" dirty="0"/>
              <a:t>$58.92</a:t>
            </a:r>
            <a:r>
              <a:rPr lang="en-US" dirty="0"/>
              <a:t>/hr (again, </a:t>
            </a:r>
            <a:r>
              <a:rPr lang="en-US" b="1" dirty="0"/>
              <a:t>agency only</a:t>
            </a:r>
            <a:r>
              <a:rPr lang="en-US" dirty="0"/>
              <a:t>)</a:t>
            </a:r>
          </a:p>
          <a:p>
            <a:pPr marL="285750" indent="-285750">
              <a:buFont typeface="Arial" panose="020B0604020202020204" pitchFamily="34" charset="0"/>
              <a:buChar char="•"/>
            </a:pPr>
            <a:r>
              <a:rPr lang="en-US" dirty="0"/>
              <a:t>All rates are available to providers now</a:t>
            </a:r>
          </a:p>
          <a:p>
            <a:pPr marL="285750" indent="-285750">
              <a:buFont typeface="Arial" panose="020B0604020202020204" pitchFamily="34" charset="0"/>
              <a:buChar char="•"/>
            </a:pPr>
            <a:r>
              <a:rPr lang="en-US" dirty="0"/>
              <a:t>Expect waves of contract updates for our larger agencies and Independent Providers who work with multiple families as word gets out</a:t>
            </a:r>
          </a:p>
          <a:p>
            <a:pPr marL="285750" indent="-285750">
              <a:buFont typeface="Arial" panose="020B0604020202020204" pitchFamily="34" charset="0"/>
              <a:buChar char="•"/>
            </a:pPr>
            <a:r>
              <a:rPr lang="en-US" dirty="0"/>
              <a:t>DDS will notice providers of rate changes in the Fall of 2021</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099543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2DC26-ACC8-4B43-86CF-F664F0ED66BA}"/>
              </a:ext>
            </a:extLst>
          </p:cNvPr>
          <p:cNvSpPr>
            <a:spLocks noGrp="1"/>
          </p:cNvSpPr>
          <p:nvPr>
            <p:ph type="title"/>
          </p:nvPr>
        </p:nvSpPr>
        <p:spPr>
          <a:xfrm>
            <a:off x="684213" y="720725"/>
            <a:ext cx="8534401" cy="1431925"/>
          </a:xfrm>
        </p:spPr>
        <p:txBody>
          <a:bodyPr/>
          <a:lstStyle/>
          <a:p>
            <a:r>
              <a:rPr lang="en-US" dirty="0"/>
              <a:t>Rate Changes, the Process</a:t>
            </a:r>
          </a:p>
        </p:txBody>
      </p:sp>
      <p:sp>
        <p:nvSpPr>
          <p:cNvPr id="3" name="Text Placeholder 2">
            <a:extLst>
              <a:ext uri="{FF2B5EF4-FFF2-40B4-BE49-F238E27FC236}">
                <a16:creationId xmlns:a16="http://schemas.microsoft.com/office/drawing/2014/main" id="{BA64935D-A206-4E6C-892D-9E5EEDA58062}"/>
              </a:ext>
            </a:extLst>
          </p:cNvPr>
          <p:cNvSpPr>
            <a:spLocks noGrp="1"/>
          </p:cNvSpPr>
          <p:nvPr>
            <p:ph type="body" idx="1"/>
          </p:nvPr>
        </p:nvSpPr>
        <p:spPr>
          <a:xfrm>
            <a:off x="684213" y="2333625"/>
            <a:ext cx="8534400" cy="3660775"/>
          </a:xfrm>
        </p:spPr>
        <p:txBody>
          <a:bodyPr/>
          <a:lstStyle/>
          <a:p>
            <a:pPr marL="342900" indent="-342900">
              <a:buFont typeface="+mj-lt"/>
              <a:buAutoNum type="arabicPeriod"/>
            </a:pPr>
            <a:r>
              <a:rPr lang="en-US" dirty="0"/>
              <a:t>Contact both the provider and guardian and obtain agreement about new rate</a:t>
            </a:r>
          </a:p>
          <a:p>
            <a:pPr marL="800100" lvl="1" indent="-342900">
              <a:buFont typeface="+mj-lt"/>
              <a:buAutoNum type="arabicPeriod"/>
            </a:pPr>
            <a:r>
              <a:rPr lang="en-US" dirty="0"/>
              <a:t>Families do not need to agree to a rate change, but we should inform them saying no could result in the loss of the provide</a:t>
            </a:r>
          </a:p>
          <a:p>
            <a:pPr marL="342900" indent="-342900">
              <a:buFont typeface="+mj-lt"/>
              <a:buAutoNum type="arabicPeriod"/>
            </a:pPr>
            <a:r>
              <a:rPr lang="en-US" dirty="0"/>
              <a:t>Work with both parties to obtain signature on new contract with new rate, including effective date</a:t>
            </a:r>
          </a:p>
          <a:p>
            <a:pPr marL="342900" indent="-342900">
              <a:buFont typeface="+mj-lt"/>
              <a:buAutoNum type="arabicPeriod"/>
            </a:pPr>
            <a:r>
              <a:rPr lang="en-US" dirty="0"/>
              <a:t>Update the rate on the Portal by providing an end date for existing rate and adding a new rate using the effective date on the contract</a:t>
            </a:r>
          </a:p>
          <a:p>
            <a:pPr marL="342900" indent="-342900">
              <a:buFont typeface="+mj-lt"/>
              <a:buAutoNum type="arabicPeriod"/>
            </a:pPr>
            <a:r>
              <a:rPr lang="en-US" dirty="0"/>
              <a:t>Submit the contract to PPL</a:t>
            </a:r>
          </a:p>
          <a:p>
            <a:pPr marL="342900" indent="-342900">
              <a:buFont typeface="+mj-lt"/>
              <a:buAutoNum type="arabicPeriod"/>
            </a:pPr>
            <a:r>
              <a:rPr lang="en-US" dirty="0"/>
              <a:t>Repeat as necessary for each service, provider, and participant</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832532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2DC26-ACC8-4B43-86CF-F664F0ED66BA}"/>
              </a:ext>
            </a:extLst>
          </p:cNvPr>
          <p:cNvSpPr>
            <a:spLocks noGrp="1"/>
          </p:cNvSpPr>
          <p:nvPr>
            <p:ph type="title"/>
          </p:nvPr>
        </p:nvSpPr>
        <p:spPr>
          <a:xfrm>
            <a:off x="684213" y="720725"/>
            <a:ext cx="8534401" cy="1431925"/>
          </a:xfrm>
        </p:spPr>
        <p:txBody>
          <a:bodyPr/>
          <a:lstStyle/>
          <a:p>
            <a:r>
              <a:rPr lang="en-US" dirty="0"/>
              <a:t>Questions?</a:t>
            </a:r>
          </a:p>
        </p:txBody>
      </p:sp>
      <p:sp>
        <p:nvSpPr>
          <p:cNvPr id="3" name="Text Placeholder 2">
            <a:extLst>
              <a:ext uri="{FF2B5EF4-FFF2-40B4-BE49-F238E27FC236}">
                <a16:creationId xmlns:a16="http://schemas.microsoft.com/office/drawing/2014/main" id="{BA64935D-A206-4E6C-892D-9E5EEDA58062}"/>
              </a:ext>
            </a:extLst>
          </p:cNvPr>
          <p:cNvSpPr>
            <a:spLocks noGrp="1"/>
          </p:cNvSpPr>
          <p:nvPr>
            <p:ph type="body" idx="1"/>
          </p:nvPr>
        </p:nvSpPr>
        <p:spPr>
          <a:xfrm>
            <a:off x="684213" y="2333625"/>
            <a:ext cx="8534400" cy="3660775"/>
          </a:xfrm>
        </p:spPr>
        <p:txBody>
          <a:bodyPr/>
          <a:lstStyle/>
          <a:p>
            <a:endParaRPr lang="en-US" dirty="0"/>
          </a:p>
        </p:txBody>
      </p:sp>
    </p:spTree>
    <p:extLst>
      <p:ext uri="{BB962C8B-B14F-4D97-AF65-F5344CB8AC3E}">
        <p14:creationId xmlns:p14="http://schemas.microsoft.com/office/powerpoint/2010/main" val="375702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0512F9CB-A1A0-4043-A103-F6A4B94B69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ADBE6588-EE16-4389-857C-86A156D49E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17FD48D2-B0A7-413D-B947-AA55AC1296D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2BE668D0-D906-4EEE-B32F-8C028624B8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D1DE67A3-B8F6-4CFD-A8E0-D15200F231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19" name="Rectangle 18">
            <a:extLst>
              <a:ext uri="{FF2B5EF4-FFF2-40B4-BE49-F238E27FC236}">
                <a16:creationId xmlns:a16="http://schemas.microsoft.com/office/drawing/2014/main" id="{762362DE-7747-4D8B-99FA-8E36F0B15F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BC2DC26-ACC8-4B43-86CF-F664F0ED66BA}"/>
              </a:ext>
            </a:extLst>
          </p:cNvPr>
          <p:cNvSpPr>
            <a:spLocks noGrp="1"/>
          </p:cNvSpPr>
          <p:nvPr>
            <p:ph type="title"/>
          </p:nvPr>
        </p:nvSpPr>
        <p:spPr>
          <a:xfrm>
            <a:off x="5135754" y="628618"/>
            <a:ext cx="6368858" cy="1970650"/>
          </a:xfrm>
        </p:spPr>
        <p:txBody>
          <a:bodyPr vert="horz" lIns="91440" tIns="45720" rIns="91440" bIns="45720" rtlCol="0" anchor="b">
            <a:normAutofit/>
          </a:bodyPr>
          <a:lstStyle/>
          <a:p>
            <a:r>
              <a:rPr lang="en-US" sz="4800" dirty="0"/>
              <a:t>Welcome</a:t>
            </a:r>
          </a:p>
        </p:txBody>
      </p:sp>
      <p:sp>
        <p:nvSpPr>
          <p:cNvPr id="3" name="Text Placeholder 2">
            <a:extLst>
              <a:ext uri="{FF2B5EF4-FFF2-40B4-BE49-F238E27FC236}">
                <a16:creationId xmlns:a16="http://schemas.microsoft.com/office/drawing/2014/main" id="{BA64935D-A206-4E6C-892D-9E5EEDA58062}"/>
              </a:ext>
            </a:extLst>
          </p:cNvPr>
          <p:cNvSpPr>
            <a:spLocks noGrp="1"/>
          </p:cNvSpPr>
          <p:nvPr>
            <p:ph type="body" idx="1"/>
          </p:nvPr>
        </p:nvSpPr>
        <p:spPr>
          <a:xfrm>
            <a:off x="5126845" y="2963333"/>
            <a:ext cx="5233180" cy="2445279"/>
          </a:xfrm>
        </p:spPr>
        <p:txBody>
          <a:bodyPr vert="horz" lIns="91440" tIns="45720" rIns="91440" bIns="45720" rtlCol="0" anchor="t">
            <a:normAutofit/>
          </a:bodyPr>
          <a:lstStyle/>
          <a:p>
            <a:pPr marL="285750" indent="-285750">
              <a:lnSpc>
                <a:spcPct val="90000"/>
              </a:lnSpc>
              <a:buFont typeface="Arial" panose="020B0604020202020204" pitchFamily="34" charset="0"/>
              <a:buChar char="•"/>
            </a:pPr>
            <a:r>
              <a:rPr lang="en-US" sz="2400" dirty="0"/>
              <a:t>Introductory comments from Janet George</a:t>
            </a:r>
          </a:p>
          <a:p>
            <a:pPr marL="285750" indent="-285750">
              <a:lnSpc>
                <a:spcPct val="90000"/>
              </a:lnSpc>
              <a:buFont typeface="Arial" panose="020B0604020202020204" pitchFamily="34" charset="0"/>
              <a:buChar char="•"/>
            </a:pPr>
            <a:r>
              <a:rPr lang="en-US" sz="2400" dirty="0"/>
              <a:t>Introductions:</a:t>
            </a:r>
          </a:p>
          <a:p>
            <a:pPr marL="742950" lvl="2" indent="-285750">
              <a:lnSpc>
                <a:spcPct val="90000"/>
              </a:lnSpc>
              <a:buFont typeface="Arial" panose="020B0604020202020204" pitchFamily="34" charset="0"/>
              <a:buChar char="•"/>
            </a:pPr>
            <a:r>
              <a:rPr lang="en-US" sz="2000" dirty="0">
                <a:solidFill>
                  <a:schemeClr val="bg2">
                    <a:lumMod val="75000"/>
                  </a:schemeClr>
                </a:solidFill>
              </a:rPr>
              <a:t>Autism Clinical Managers</a:t>
            </a:r>
          </a:p>
          <a:p>
            <a:pPr marL="742950" lvl="2" indent="-285750">
              <a:lnSpc>
                <a:spcPct val="90000"/>
              </a:lnSpc>
              <a:buFont typeface="Arial" panose="020B0604020202020204" pitchFamily="34" charset="0"/>
              <a:buChar char="•"/>
            </a:pPr>
            <a:r>
              <a:rPr lang="en-US" sz="2000" dirty="0">
                <a:solidFill>
                  <a:schemeClr val="bg2">
                    <a:lumMod val="75000"/>
                  </a:schemeClr>
                </a:solidFill>
              </a:rPr>
              <a:t>Support Brokers and Support Broker Supervisors by Center</a:t>
            </a:r>
          </a:p>
          <a:p>
            <a:pPr>
              <a:lnSpc>
                <a:spcPct val="90000"/>
              </a:lnSpc>
            </a:pPr>
            <a:endParaRPr lang="en-US" dirty="0"/>
          </a:p>
        </p:txBody>
      </p:sp>
      <p:pic>
        <p:nvPicPr>
          <p:cNvPr id="4" name="Picture 3">
            <a:extLst>
              <a:ext uri="{FF2B5EF4-FFF2-40B4-BE49-F238E27FC236}">
                <a16:creationId xmlns:a16="http://schemas.microsoft.com/office/drawing/2014/main" id="{6743E01A-AF5E-44FE-BF5C-B4651A5BC2D0}"/>
              </a:ext>
            </a:extLst>
          </p:cNvPr>
          <p:cNvPicPr>
            <a:picLocks noChangeAspect="1"/>
          </p:cNvPicPr>
          <p:nvPr/>
        </p:nvPicPr>
        <p:blipFill>
          <a:blip r:embed="rId3"/>
          <a:stretch>
            <a:fillRect/>
          </a:stretch>
        </p:blipFill>
        <p:spPr>
          <a:xfrm>
            <a:off x="646633" y="1070169"/>
            <a:ext cx="4004489" cy="4392984"/>
          </a:xfrm>
          <a:prstGeom prst="rect">
            <a:avLst/>
          </a:prstGeom>
          <a:ln w="15875">
            <a:solidFill>
              <a:srgbClr val="FFFFFF">
                <a:alpha val="40000"/>
              </a:srgbClr>
            </a:solidFill>
          </a:ln>
          <a:effectLst>
            <a:innerShdw blurRad="57150" dist="38100" dir="14460000">
              <a:prstClr val="black">
                <a:alpha val="70000"/>
              </a:prstClr>
            </a:innerShdw>
          </a:effectLst>
        </p:spPr>
      </p:pic>
      <p:grpSp>
        <p:nvGrpSpPr>
          <p:cNvPr id="21" name="Group 20">
            <a:extLst>
              <a:ext uri="{FF2B5EF4-FFF2-40B4-BE49-F238E27FC236}">
                <a16:creationId xmlns:a16="http://schemas.microsoft.com/office/drawing/2014/main" id="{25123E6E-F713-4254-A6BF-358CC8EC6C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22" name="Straight Connector 21">
              <a:extLst>
                <a:ext uri="{FF2B5EF4-FFF2-40B4-BE49-F238E27FC236}">
                  <a16:creationId xmlns:a16="http://schemas.microsoft.com/office/drawing/2014/main" id="{2F690FE0-5412-4598-8AD6-769BB36E2CE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B4850BB6-6709-408E-BEFD-24DC5E3C296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4A03B410-983E-40D8-A4EA-2BB747CB003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12B92421-6A58-4A51-AB7D-B97EA85E303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9D092B0B-C6FB-4CDC-ABE8-5C817CAC69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669746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2DC26-ACC8-4B43-86CF-F664F0ED66BA}"/>
              </a:ext>
            </a:extLst>
          </p:cNvPr>
          <p:cNvSpPr>
            <a:spLocks noGrp="1"/>
          </p:cNvSpPr>
          <p:nvPr>
            <p:ph type="title"/>
          </p:nvPr>
        </p:nvSpPr>
        <p:spPr>
          <a:xfrm>
            <a:off x="684213" y="720726"/>
            <a:ext cx="10593387" cy="745218"/>
          </a:xfrm>
        </p:spPr>
        <p:txBody>
          <a:bodyPr>
            <a:normAutofit fontScale="90000"/>
          </a:bodyPr>
          <a:lstStyle/>
          <a:p>
            <a:r>
              <a:rPr lang="en-US" dirty="0"/>
              <a:t>Significant changes to the approved waiver are limited to the following:</a:t>
            </a:r>
          </a:p>
        </p:txBody>
      </p:sp>
      <p:sp>
        <p:nvSpPr>
          <p:cNvPr id="3" name="Text Placeholder 2">
            <a:extLst>
              <a:ext uri="{FF2B5EF4-FFF2-40B4-BE49-F238E27FC236}">
                <a16:creationId xmlns:a16="http://schemas.microsoft.com/office/drawing/2014/main" id="{BA64935D-A206-4E6C-892D-9E5EEDA58062}"/>
              </a:ext>
            </a:extLst>
          </p:cNvPr>
          <p:cNvSpPr>
            <a:spLocks noGrp="1"/>
          </p:cNvSpPr>
          <p:nvPr>
            <p:ph type="body" idx="1"/>
          </p:nvPr>
        </p:nvSpPr>
        <p:spPr>
          <a:xfrm>
            <a:off x="684212" y="1465944"/>
            <a:ext cx="10713889" cy="4806839"/>
          </a:xfrm>
        </p:spPr>
        <p:txBody>
          <a:bodyPr>
            <a:noAutofit/>
          </a:bodyPr>
          <a:lstStyle/>
          <a:p>
            <a:pPr marL="173038" indent="-173038">
              <a:spcAft>
                <a:spcPts val="0"/>
              </a:spcAft>
            </a:pPr>
            <a:r>
              <a:rPr lang="en-US" sz="1500" dirty="0"/>
              <a:t>1. Increasing maximum waiver capacity and the point-in-time limit in waiver years 1-5, as specified in Appendix B.</a:t>
            </a:r>
          </a:p>
          <a:p>
            <a:pPr marL="173038" indent="-173038">
              <a:spcAft>
                <a:spcPts val="0"/>
              </a:spcAft>
            </a:pPr>
            <a:r>
              <a:rPr lang="en-US" sz="1500" dirty="0"/>
              <a:t>2. Updating the Family Training service to focus on identifying and addressing barriers, facilitating readiness, and thereby enhancing family engagement in core waiver services, as specified in Appendix C-1/C-3. </a:t>
            </a:r>
          </a:p>
          <a:p>
            <a:pPr marL="173038" indent="-173038">
              <a:spcAft>
                <a:spcPts val="0"/>
              </a:spcAft>
            </a:pPr>
            <a:r>
              <a:rPr lang="en-US" sz="1500" dirty="0"/>
              <a:t>3. Adding new provider types in Expanded Habilitation-Education; Behavioral Supports and Consultation; Habilitation-Community Integration; and Family training, as specified in Appendix C-1/C-3.</a:t>
            </a:r>
          </a:p>
          <a:p>
            <a:pPr marL="173038" indent="-173038">
              <a:spcAft>
                <a:spcPts val="0"/>
              </a:spcAft>
            </a:pPr>
            <a:r>
              <a:rPr lang="en-US" sz="1500" dirty="0"/>
              <a:t>4. Increasing the individual prospective budget limit from $25,000 to $28,000, as specified in Appendix C-4, and removing the cost of fences (as Home Modifications) and Vehicle Modifications from that overall limit.</a:t>
            </a:r>
          </a:p>
          <a:p>
            <a:pPr marL="173038" indent="-173038">
              <a:spcAft>
                <a:spcPts val="0"/>
              </a:spcAft>
            </a:pPr>
            <a:r>
              <a:rPr lang="en-US" sz="1500" dirty="0"/>
              <a:t>5. Increasing the individual prospective budget limit for services other than Expanded Habilitation, Education from $5,500 to $6,000, as specified in Appendix C-4.</a:t>
            </a:r>
          </a:p>
          <a:p>
            <a:pPr marL="173038" indent="-173038">
              <a:spcAft>
                <a:spcPts val="0"/>
              </a:spcAft>
            </a:pPr>
            <a:r>
              <a:rPr lang="en-US" sz="1500" dirty="0"/>
              <a:t>6. Increasing the individual budget limit for Home Modifications and Adaptations from $10,000 to $15,000, while maintaining the annual $5,000 limit, as specified in Appendix C-1/C-3.</a:t>
            </a:r>
          </a:p>
          <a:p>
            <a:pPr marL="173038" indent="-173038">
              <a:spcAft>
                <a:spcPts val="0"/>
              </a:spcAft>
            </a:pPr>
            <a:r>
              <a:rPr lang="en-US" sz="1500" dirty="0"/>
              <a:t>7. Increasing the annual limit for Individual Goods and Services from $1,500 to $1,700, as specified in Appendix C-1/C-3.</a:t>
            </a:r>
          </a:p>
          <a:p>
            <a:pPr marL="173038" indent="-173038">
              <a:spcAft>
                <a:spcPts val="0"/>
              </a:spcAft>
            </a:pPr>
            <a:r>
              <a:rPr lang="en-US" sz="1500" dirty="0"/>
              <a:t>8. Removed annual $5,000 limit from Vehicle Modifications, while maintaining $10,000 lifetime limit, as specified in Appendix C-1/C-3.</a:t>
            </a:r>
          </a:p>
          <a:p>
            <a:pPr marL="173038" indent="-173038">
              <a:spcAft>
                <a:spcPts val="0"/>
              </a:spcAft>
            </a:pPr>
            <a:r>
              <a:rPr lang="en-US" sz="1500" dirty="0"/>
              <a:t>9. Excluding the cost of certain safety items (fences and vehicle modifications) from the individual prospective budget limit, as specified in Appendix C-4.</a:t>
            </a:r>
          </a:p>
          <a:p>
            <a:pPr marL="173038" indent="-173038">
              <a:spcAft>
                <a:spcPts val="0"/>
              </a:spcAft>
            </a:pPr>
            <a:r>
              <a:rPr lang="en-US" sz="1500" dirty="0"/>
              <a:t>10. Increasing the annual budget for participants in step-down from $7,500 to $8,500, as specified in Appendix C-4</a:t>
            </a:r>
          </a:p>
        </p:txBody>
      </p:sp>
    </p:spTree>
    <p:extLst>
      <p:ext uri="{BB962C8B-B14F-4D97-AF65-F5344CB8AC3E}">
        <p14:creationId xmlns:p14="http://schemas.microsoft.com/office/powerpoint/2010/main" val="126706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2DC26-ACC8-4B43-86CF-F664F0ED66BA}"/>
              </a:ext>
            </a:extLst>
          </p:cNvPr>
          <p:cNvSpPr>
            <a:spLocks noGrp="1"/>
          </p:cNvSpPr>
          <p:nvPr>
            <p:ph type="title"/>
          </p:nvPr>
        </p:nvSpPr>
        <p:spPr>
          <a:xfrm>
            <a:off x="684213" y="720725"/>
            <a:ext cx="8534401" cy="1431925"/>
          </a:xfrm>
        </p:spPr>
        <p:txBody>
          <a:bodyPr/>
          <a:lstStyle/>
          <a:p>
            <a:r>
              <a:rPr lang="en-US" dirty="0"/>
              <a:t>Overview of Changes</a:t>
            </a:r>
          </a:p>
        </p:txBody>
      </p:sp>
      <p:sp>
        <p:nvSpPr>
          <p:cNvPr id="3" name="Text Placeholder 2">
            <a:extLst>
              <a:ext uri="{FF2B5EF4-FFF2-40B4-BE49-F238E27FC236}">
                <a16:creationId xmlns:a16="http://schemas.microsoft.com/office/drawing/2014/main" id="{BA64935D-A206-4E6C-892D-9E5EEDA58062}"/>
              </a:ext>
            </a:extLst>
          </p:cNvPr>
          <p:cNvSpPr>
            <a:spLocks noGrp="1"/>
          </p:cNvSpPr>
          <p:nvPr>
            <p:ph type="body" idx="1"/>
          </p:nvPr>
        </p:nvSpPr>
        <p:spPr>
          <a:xfrm>
            <a:off x="684213" y="2333625"/>
            <a:ext cx="8534400" cy="4024645"/>
          </a:xfrm>
        </p:spPr>
        <p:txBody>
          <a:bodyPr>
            <a:normAutofit/>
          </a:bodyPr>
          <a:lstStyle/>
          <a:p>
            <a:pPr marL="285750" indent="-285750">
              <a:buFont typeface="Arial" panose="020B0604020202020204" pitchFamily="34" charset="0"/>
              <a:buChar char="•"/>
            </a:pPr>
            <a:r>
              <a:rPr lang="en-US" dirty="0"/>
              <a:t>Caps increased: Many of these changes were first approved as part of the special allowances from CMS during the COVID pandemic</a:t>
            </a:r>
          </a:p>
          <a:p>
            <a:pPr marL="285750" indent="-285750">
              <a:buFont typeface="Arial" panose="020B0604020202020204" pitchFamily="34" charset="0"/>
              <a:buChar char="•"/>
            </a:pPr>
            <a:r>
              <a:rPr lang="en-US" dirty="0"/>
              <a:t>Several new services have been added</a:t>
            </a:r>
          </a:p>
          <a:p>
            <a:pPr marL="742950" lvl="1" indent="-285750">
              <a:buFont typeface="Arial" panose="020B0604020202020204" pitchFamily="34" charset="0"/>
              <a:buChar char="•"/>
            </a:pPr>
            <a:r>
              <a:rPr lang="en-US" dirty="0"/>
              <a:t>Home Delivered Meals is approved as a permanent service</a:t>
            </a:r>
          </a:p>
          <a:p>
            <a:pPr marL="742950" lvl="1" indent="-285750">
              <a:buFont typeface="Arial" panose="020B0604020202020204" pitchFamily="34" charset="0"/>
              <a:buChar char="•"/>
            </a:pPr>
            <a:r>
              <a:rPr lang="en-US" dirty="0"/>
              <a:t>Family Training Senior Therapist and Therapist</a:t>
            </a:r>
          </a:p>
          <a:p>
            <a:pPr marL="742950" lvl="1" indent="-285750">
              <a:buFont typeface="Arial" panose="020B0604020202020204" pitchFamily="34" charset="0"/>
              <a:buChar char="•"/>
            </a:pPr>
            <a:r>
              <a:rPr lang="en-US" dirty="0"/>
              <a:t>RBT services for Agency providers (not live until Fall 2021)</a:t>
            </a:r>
          </a:p>
          <a:p>
            <a:pPr marL="285750" indent="-285750">
              <a:buFont typeface="Arial" panose="020B0604020202020204" pitchFamily="34" charset="0"/>
              <a:buChar char="•"/>
            </a:pPr>
            <a:r>
              <a:rPr lang="en-US" dirty="0"/>
              <a:t>Rate Increases: All rate caps have been increased except respite in the caregiver’s home</a:t>
            </a:r>
          </a:p>
          <a:p>
            <a:pPr marL="285750" indent="-285750">
              <a:buFont typeface="Arial" panose="020B0604020202020204" pitchFamily="34" charset="0"/>
              <a:buChar char="•"/>
            </a:pPr>
            <a:r>
              <a:rPr lang="en-US" dirty="0"/>
              <a:t>As we begin to return to in-person visits, there is a renewed focus on our responsibilities to the health and welfare of participants</a:t>
            </a:r>
          </a:p>
        </p:txBody>
      </p:sp>
    </p:spTree>
    <p:extLst>
      <p:ext uri="{BB962C8B-B14F-4D97-AF65-F5344CB8AC3E}">
        <p14:creationId xmlns:p14="http://schemas.microsoft.com/office/powerpoint/2010/main" val="3694813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2DC26-ACC8-4B43-86CF-F664F0ED66BA}"/>
              </a:ext>
            </a:extLst>
          </p:cNvPr>
          <p:cNvSpPr>
            <a:spLocks noGrp="1"/>
          </p:cNvSpPr>
          <p:nvPr>
            <p:ph type="title"/>
          </p:nvPr>
        </p:nvSpPr>
        <p:spPr>
          <a:xfrm>
            <a:off x="684213" y="720725"/>
            <a:ext cx="8534401" cy="1431925"/>
          </a:xfrm>
        </p:spPr>
        <p:txBody>
          <a:bodyPr/>
          <a:lstStyle/>
          <a:p>
            <a:r>
              <a:rPr lang="en-US" dirty="0"/>
              <a:t>Cap Increases, Participant Level</a:t>
            </a:r>
          </a:p>
        </p:txBody>
      </p:sp>
      <p:sp>
        <p:nvSpPr>
          <p:cNvPr id="3" name="Text Placeholder 2">
            <a:extLst>
              <a:ext uri="{FF2B5EF4-FFF2-40B4-BE49-F238E27FC236}">
                <a16:creationId xmlns:a16="http://schemas.microsoft.com/office/drawing/2014/main" id="{BA64935D-A206-4E6C-892D-9E5EEDA58062}"/>
              </a:ext>
            </a:extLst>
          </p:cNvPr>
          <p:cNvSpPr>
            <a:spLocks noGrp="1"/>
          </p:cNvSpPr>
          <p:nvPr>
            <p:ph type="body" idx="1"/>
          </p:nvPr>
        </p:nvSpPr>
        <p:spPr>
          <a:xfrm>
            <a:off x="684213" y="2333625"/>
            <a:ext cx="8534400" cy="3660775"/>
          </a:xfrm>
        </p:spPr>
        <p:txBody>
          <a:bodyPr>
            <a:normAutofit lnSpcReduction="10000"/>
          </a:bodyPr>
          <a:lstStyle/>
          <a:p>
            <a:pPr marL="285750" indent="-285750">
              <a:buFont typeface="Arial" panose="020B0604020202020204" pitchFamily="34" charset="0"/>
              <a:buChar char="•"/>
            </a:pPr>
            <a:r>
              <a:rPr lang="en-US" sz="2000" dirty="0"/>
              <a:t>Overall budget cap for full-program participant is $28,000</a:t>
            </a:r>
          </a:p>
          <a:p>
            <a:pPr marL="285750" indent="-285750">
              <a:buFont typeface="Arial" panose="020B0604020202020204" pitchFamily="34" charset="0"/>
              <a:buChar char="•"/>
            </a:pPr>
            <a:r>
              <a:rPr lang="en-US" sz="2000" dirty="0"/>
              <a:t>Budget cap for Stepdown participants is $8,500</a:t>
            </a:r>
          </a:p>
          <a:p>
            <a:pPr marL="285750" indent="-285750">
              <a:buFont typeface="Arial" panose="020B0604020202020204" pitchFamily="34" charset="0"/>
              <a:buChar char="•"/>
            </a:pPr>
            <a:r>
              <a:rPr lang="en-US" sz="2000" dirty="0"/>
              <a:t>Ancillary cap increased to $6,000</a:t>
            </a:r>
          </a:p>
          <a:p>
            <a:pPr marL="285750" indent="-285750">
              <a:buFont typeface="Arial" panose="020B0604020202020204" pitchFamily="34" charset="0"/>
              <a:buChar char="•"/>
            </a:pPr>
            <a:r>
              <a:rPr lang="en-US" sz="2000" dirty="0"/>
              <a:t>Individual Goods and Services cap is $1,700</a:t>
            </a:r>
          </a:p>
          <a:p>
            <a:pPr marL="285750" indent="-285750">
              <a:buFont typeface="Arial" panose="020B0604020202020204" pitchFamily="34" charset="0"/>
              <a:buChar char="•"/>
            </a:pPr>
            <a:r>
              <a:rPr lang="en-US" sz="2000" dirty="0"/>
              <a:t>Lifetime cap for a family for Home Modification is $15,000, but $5,000 annual cap remains</a:t>
            </a:r>
          </a:p>
          <a:p>
            <a:pPr marL="285750" indent="-285750">
              <a:buFont typeface="Arial" panose="020B0604020202020204" pitchFamily="34" charset="0"/>
              <a:buChar char="•"/>
            </a:pPr>
            <a:r>
              <a:rPr lang="en-US" sz="2000" dirty="0"/>
              <a:t>Lifetime cap for a family for Vehicle Modification is $10,000</a:t>
            </a:r>
          </a:p>
          <a:p>
            <a:pPr marL="285750" indent="-285750">
              <a:buFont typeface="Arial" panose="020B0604020202020204" pitchFamily="34" charset="0"/>
              <a:buChar char="•"/>
            </a:pPr>
            <a:r>
              <a:rPr lang="en-US" sz="2000" dirty="0"/>
              <a:t>Fences and other large ticket-item Home Modifications as well as Vehicle Modifications are no longer counted against a participant’s annual cap</a:t>
            </a:r>
          </a:p>
        </p:txBody>
      </p:sp>
    </p:spTree>
    <p:extLst>
      <p:ext uri="{BB962C8B-B14F-4D97-AF65-F5344CB8AC3E}">
        <p14:creationId xmlns:p14="http://schemas.microsoft.com/office/powerpoint/2010/main" val="3354048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2DC26-ACC8-4B43-86CF-F664F0ED66BA}"/>
              </a:ext>
            </a:extLst>
          </p:cNvPr>
          <p:cNvSpPr>
            <a:spLocks noGrp="1"/>
          </p:cNvSpPr>
          <p:nvPr>
            <p:ph type="title"/>
          </p:nvPr>
        </p:nvSpPr>
        <p:spPr>
          <a:xfrm>
            <a:off x="684213" y="720726"/>
            <a:ext cx="8534401" cy="571045"/>
          </a:xfrm>
        </p:spPr>
        <p:txBody>
          <a:bodyPr>
            <a:normAutofit fontScale="90000"/>
          </a:bodyPr>
          <a:lstStyle/>
          <a:p>
            <a:r>
              <a:rPr lang="en-US" dirty="0"/>
              <a:t>Cap Increases, Service level</a:t>
            </a:r>
          </a:p>
        </p:txBody>
      </p:sp>
      <p:sp>
        <p:nvSpPr>
          <p:cNvPr id="3" name="Text Placeholder 2">
            <a:extLst>
              <a:ext uri="{FF2B5EF4-FFF2-40B4-BE49-F238E27FC236}">
                <a16:creationId xmlns:a16="http://schemas.microsoft.com/office/drawing/2014/main" id="{BA64935D-A206-4E6C-892D-9E5EEDA58062}"/>
              </a:ext>
            </a:extLst>
          </p:cNvPr>
          <p:cNvSpPr>
            <a:spLocks noGrp="1"/>
          </p:cNvSpPr>
          <p:nvPr>
            <p:ph type="body" idx="1"/>
          </p:nvPr>
        </p:nvSpPr>
        <p:spPr>
          <a:xfrm>
            <a:off x="684213" y="2333625"/>
            <a:ext cx="8534400" cy="3660775"/>
          </a:xfrm>
        </p:spPr>
        <p:txBody>
          <a:bodyPr/>
          <a:lstStyle/>
          <a:p>
            <a:pPr marL="285750" indent="-285750">
              <a:buFont typeface="Arial" panose="020B0604020202020204" pitchFamily="34" charset="0"/>
              <a:buChar char="•"/>
            </a:pPr>
            <a:endParaRPr lang="en-US" dirty="0"/>
          </a:p>
        </p:txBody>
      </p:sp>
      <p:graphicFrame>
        <p:nvGraphicFramePr>
          <p:cNvPr id="6" name="Table 5">
            <a:extLst>
              <a:ext uri="{FF2B5EF4-FFF2-40B4-BE49-F238E27FC236}">
                <a16:creationId xmlns:a16="http://schemas.microsoft.com/office/drawing/2014/main" id="{20CFBC4E-7F6D-4EF8-99D9-1AC556483E1C}"/>
              </a:ext>
            </a:extLst>
          </p:cNvPr>
          <p:cNvGraphicFramePr>
            <a:graphicFrameLocks noGrp="1"/>
          </p:cNvGraphicFramePr>
          <p:nvPr>
            <p:extLst>
              <p:ext uri="{D42A27DB-BD31-4B8C-83A1-F6EECF244321}">
                <p14:modId xmlns:p14="http://schemas.microsoft.com/office/powerpoint/2010/main" val="314145702"/>
              </p:ext>
            </p:extLst>
          </p:nvPr>
        </p:nvGraphicFramePr>
        <p:xfrm>
          <a:off x="684214" y="1291771"/>
          <a:ext cx="8534399" cy="4557485"/>
        </p:xfrm>
        <a:graphic>
          <a:graphicData uri="http://schemas.openxmlformats.org/drawingml/2006/table">
            <a:tbl>
              <a:tblPr firstRow="1" firstCol="1" bandRow="1">
                <a:tableStyleId>{5C22544A-7EE6-4342-B048-85BDC9FD1C3A}</a:tableStyleId>
              </a:tblPr>
              <a:tblGrid>
                <a:gridCol w="3297236">
                  <a:extLst>
                    <a:ext uri="{9D8B030D-6E8A-4147-A177-3AD203B41FA5}">
                      <a16:colId xmlns:a16="http://schemas.microsoft.com/office/drawing/2014/main" val="3292815772"/>
                    </a:ext>
                  </a:extLst>
                </a:gridCol>
                <a:gridCol w="2619375">
                  <a:extLst>
                    <a:ext uri="{9D8B030D-6E8A-4147-A177-3AD203B41FA5}">
                      <a16:colId xmlns:a16="http://schemas.microsoft.com/office/drawing/2014/main" val="680607978"/>
                    </a:ext>
                  </a:extLst>
                </a:gridCol>
                <a:gridCol w="2617788">
                  <a:extLst>
                    <a:ext uri="{9D8B030D-6E8A-4147-A177-3AD203B41FA5}">
                      <a16:colId xmlns:a16="http://schemas.microsoft.com/office/drawing/2014/main" val="2818316981"/>
                    </a:ext>
                  </a:extLst>
                </a:gridCol>
              </a:tblGrid>
              <a:tr h="833965">
                <a:tc>
                  <a:txBody>
                    <a:bodyPr/>
                    <a:lstStyle/>
                    <a:p>
                      <a:pPr marL="0" marR="0" algn="ctr">
                        <a:lnSpc>
                          <a:spcPct val="115000"/>
                        </a:lnSpc>
                        <a:spcBef>
                          <a:spcPts val="0"/>
                        </a:spcBef>
                        <a:spcAft>
                          <a:spcPts val="0"/>
                        </a:spcAft>
                      </a:pPr>
                      <a:r>
                        <a:rPr lang="en-US" sz="1400" dirty="0">
                          <a:effectLst/>
                        </a:rPr>
                        <a:t>SERVICE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400" dirty="0">
                          <a:effectLst/>
                        </a:rPr>
                        <a:t>Pre-COVID Waiver Cap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400" dirty="0">
                          <a:effectLst/>
                        </a:rPr>
                        <a:t>New Waiver Cap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87931662"/>
                  </a:ext>
                </a:extLst>
              </a:tr>
              <a:tr h="667496">
                <a:tc>
                  <a:txBody>
                    <a:bodyPr/>
                    <a:lstStyle/>
                    <a:p>
                      <a:pPr marL="0" marR="0">
                        <a:lnSpc>
                          <a:spcPct val="115000"/>
                        </a:lnSpc>
                        <a:spcBef>
                          <a:spcPts val="0"/>
                        </a:spcBef>
                        <a:spcAft>
                          <a:spcPts val="0"/>
                        </a:spcAft>
                      </a:pPr>
                      <a:r>
                        <a:rPr lang="en-US" sz="1400" dirty="0">
                          <a:effectLst/>
                          <a:latin typeface="+mn-lt"/>
                        </a:rPr>
                        <a:t>Homemaker</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dirty="0">
                          <a:effectLst/>
                          <a:latin typeface="+mn-lt"/>
                        </a:rPr>
                        <a:t>8 hours per month</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dirty="0">
                          <a:effectLst/>
                          <a:latin typeface="+mn-lt"/>
                        </a:rPr>
                        <a:t>No cap, but 2x/month limit</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78161518"/>
                  </a:ext>
                </a:extLst>
              </a:tr>
              <a:tr h="592786">
                <a:tc>
                  <a:txBody>
                    <a:bodyPr/>
                    <a:lstStyle/>
                    <a:p>
                      <a:pPr marL="0" marR="0">
                        <a:lnSpc>
                          <a:spcPct val="115000"/>
                        </a:lnSpc>
                        <a:spcBef>
                          <a:spcPts val="0"/>
                        </a:spcBef>
                        <a:spcAft>
                          <a:spcPts val="0"/>
                        </a:spcAft>
                      </a:pPr>
                      <a:r>
                        <a:rPr lang="en-US" sz="1400" dirty="0">
                          <a:effectLst/>
                          <a:latin typeface="+mn-lt"/>
                        </a:rPr>
                        <a:t>Assistive Tech/Adaptive Equipment</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dirty="0">
                          <a:effectLst/>
                          <a:latin typeface="+mn-lt"/>
                        </a:rPr>
                        <a:t>$800 without prior approval</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dirty="0">
                          <a:effectLst/>
                          <a:latin typeface="+mn-lt"/>
                        </a:rPr>
                        <a:t>$800 without prior approval; $1,200 per year</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12046234"/>
                  </a:ext>
                </a:extLst>
              </a:tr>
              <a:tr h="523267">
                <a:tc>
                  <a:txBody>
                    <a:bodyPr/>
                    <a:lstStyle/>
                    <a:p>
                      <a:pPr marL="0" marR="0">
                        <a:lnSpc>
                          <a:spcPct val="115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Individual Goods and Services</a:t>
                      </a:r>
                    </a:p>
                  </a:txBody>
                  <a:tcPr marL="68580" marR="68580" marT="0" marB="0" anchor="ctr"/>
                </a:tc>
                <a:tc>
                  <a:txBody>
                    <a:bodyPr/>
                    <a:lstStyle/>
                    <a:p>
                      <a:pPr marL="0" marR="0">
                        <a:lnSpc>
                          <a:spcPct val="115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$1,500 per year</a:t>
                      </a:r>
                    </a:p>
                  </a:txBody>
                  <a:tcPr marL="68580" marR="68580" marT="0" marB="0" anchor="ctr"/>
                </a:tc>
                <a:tc>
                  <a:txBody>
                    <a:bodyPr/>
                    <a:lstStyle/>
                    <a:p>
                      <a:pPr marL="0" marR="0">
                        <a:lnSpc>
                          <a:spcPct val="115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$1,700 per year</a:t>
                      </a:r>
                    </a:p>
                  </a:txBody>
                  <a:tcPr marL="68580" marR="68580" marT="0" marB="0" anchor="ctr"/>
                </a:tc>
                <a:extLst>
                  <a:ext uri="{0D108BD9-81ED-4DB2-BD59-A6C34878D82A}">
                    <a16:rowId xmlns:a16="http://schemas.microsoft.com/office/drawing/2014/main" val="2011783396"/>
                  </a:ext>
                </a:extLst>
              </a:tr>
              <a:tr h="560599">
                <a:tc>
                  <a:txBody>
                    <a:bodyPr/>
                    <a:lstStyle/>
                    <a:p>
                      <a:pPr marL="0" marR="0">
                        <a:lnSpc>
                          <a:spcPct val="115000"/>
                        </a:lnSpc>
                        <a:spcBef>
                          <a:spcPts val="0"/>
                        </a:spcBef>
                        <a:spcAft>
                          <a:spcPts val="0"/>
                        </a:spcAft>
                      </a:pPr>
                      <a:r>
                        <a:rPr lang="en-US" sz="1400" dirty="0">
                          <a:effectLst/>
                          <a:latin typeface="+mn-lt"/>
                        </a:rPr>
                        <a:t>Home or Vehicle Modifications</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dirty="0">
                          <a:effectLst/>
                          <a:latin typeface="+mn-lt"/>
                        </a:rPr>
                        <a:t>$800 without prior approval</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dirty="0">
                          <a:effectLst/>
                          <a:latin typeface="+mn-lt"/>
                        </a:rPr>
                        <a:t>$800 without prior approval</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14946202"/>
                  </a:ext>
                </a:extLst>
              </a:tr>
              <a:tr h="732577">
                <a:tc>
                  <a:txBody>
                    <a:bodyPr/>
                    <a:lstStyle/>
                    <a:p>
                      <a:pPr marL="0" marR="0">
                        <a:lnSpc>
                          <a:spcPct val="115000"/>
                        </a:lnSpc>
                        <a:spcBef>
                          <a:spcPts val="0"/>
                        </a:spcBef>
                        <a:spcAft>
                          <a:spcPts val="0"/>
                        </a:spcAft>
                      </a:pPr>
                      <a:r>
                        <a:rPr lang="en-US" sz="1400" dirty="0">
                          <a:effectLst/>
                          <a:latin typeface="+mn-lt"/>
                        </a:rPr>
                        <a:t>Home Modifications</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dirty="0">
                          <a:effectLst/>
                          <a:latin typeface="+mn-lt"/>
                        </a:rPr>
                        <a:t>$5,000 per year/$10,000 lifetime</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dirty="0">
                          <a:effectLst/>
                          <a:latin typeface="+mn-lt"/>
                        </a:rPr>
                        <a:t>$5,000 per year/$15,000 lifetime</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59809548"/>
                  </a:ext>
                </a:extLst>
              </a:tr>
              <a:tr h="646795">
                <a:tc>
                  <a:txBody>
                    <a:bodyPr/>
                    <a:lstStyle/>
                    <a:p>
                      <a:pPr marL="0" marR="0">
                        <a:lnSpc>
                          <a:spcPct val="115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Vehicle Modification</a:t>
                      </a:r>
                    </a:p>
                  </a:txBody>
                  <a:tcPr marL="68580" marR="68580" marT="0" marB="0" anchor="ctr"/>
                </a:tc>
                <a:tc>
                  <a:txBody>
                    <a:bodyPr/>
                    <a:lstStyle/>
                    <a:p>
                      <a:pPr marL="0" marR="0">
                        <a:lnSpc>
                          <a:spcPct val="115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$5000 annual/$10,000 lifetime</a:t>
                      </a:r>
                    </a:p>
                  </a:txBody>
                  <a:tcPr marL="68580" marR="68580" marT="0" marB="0" anchor="ctr"/>
                </a:tc>
                <a:tc>
                  <a:txBody>
                    <a:bodyPr/>
                    <a:lstStyle/>
                    <a:p>
                      <a:pPr marL="0" marR="0">
                        <a:lnSpc>
                          <a:spcPct val="115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No annual cap/$10, 000 lifetime</a:t>
                      </a:r>
                    </a:p>
                  </a:txBody>
                  <a:tcPr marL="68580" marR="68580" marT="0" marB="0" anchor="ctr"/>
                </a:tc>
                <a:extLst>
                  <a:ext uri="{0D108BD9-81ED-4DB2-BD59-A6C34878D82A}">
                    <a16:rowId xmlns:a16="http://schemas.microsoft.com/office/drawing/2014/main" val="1099207988"/>
                  </a:ext>
                </a:extLst>
              </a:tr>
            </a:tbl>
          </a:graphicData>
        </a:graphic>
      </p:graphicFrame>
    </p:spTree>
    <p:extLst>
      <p:ext uri="{BB962C8B-B14F-4D97-AF65-F5344CB8AC3E}">
        <p14:creationId xmlns:p14="http://schemas.microsoft.com/office/powerpoint/2010/main" val="4252832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2DC26-ACC8-4B43-86CF-F664F0ED66BA}"/>
              </a:ext>
            </a:extLst>
          </p:cNvPr>
          <p:cNvSpPr>
            <a:spLocks noGrp="1"/>
          </p:cNvSpPr>
          <p:nvPr>
            <p:ph type="title"/>
          </p:nvPr>
        </p:nvSpPr>
        <p:spPr>
          <a:xfrm>
            <a:off x="684213" y="720726"/>
            <a:ext cx="8534401" cy="571045"/>
          </a:xfrm>
        </p:spPr>
        <p:txBody>
          <a:bodyPr>
            <a:normAutofit fontScale="90000"/>
          </a:bodyPr>
          <a:lstStyle/>
          <a:p>
            <a:r>
              <a:rPr lang="en-US" dirty="0"/>
              <a:t>Cap Increases, Service level</a:t>
            </a:r>
          </a:p>
        </p:txBody>
      </p:sp>
      <p:sp>
        <p:nvSpPr>
          <p:cNvPr id="3" name="Text Placeholder 2">
            <a:extLst>
              <a:ext uri="{FF2B5EF4-FFF2-40B4-BE49-F238E27FC236}">
                <a16:creationId xmlns:a16="http://schemas.microsoft.com/office/drawing/2014/main" id="{BA64935D-A206-4E6C-892D-9E5EEDA58062}"/>
              </a:ext>
            </a:extLst>
          </p:cNvPr>
          <p:cNvSpPr>
            <a:spLocks noGrp="1"/>
          </p:cNvSpPr>
          <p:nvPr>
            <p:ph type="body" idx="1"/>
          </p:nvPr>
        </p:nvSpPr>
        <p:spPr>
          <a:xfrm>
            <a:off x="684213" y="2333625"/>
            <a:ext cx="8534400" cy="3660775"/>
          </a:xfrm>
        </p:spPr>
        <p:txBody>
          <a:bodyPr/>
          <a:lstStyle/>
          <a:p>
            <a:pPr marL="285750" indent="-285750">
              <a:buFont typeface="Arial" panose="020B0604020202020204" pitchFamily="34" charset="0"/>
              <a:buChar char="•"/>
            </a:pPr>
            <a:endParaRPr lang="en-US" dirty="0"/>
          </a:p>
        </p:txBody>
      </p:sp>
      <p:graphicFrame>
        <p:nvGraphicFramePr>
          <p:cNvPr id="6" name="Table 5">
            <a:extLst>
              <a:ext uri="{FF2B5EF4-FFF2-40B4-BE49-F238E27FC236}">
                <a16:creationId xmlns:a16="http://schemas.microsoft.com/office/drawing/2014/main" id="{20CFBC4E-7F6D-4EF8-99D9-1AC556483E1C}"/>
              </a:ext>
            </a:extLst>
          </p:cNvPr>
          <p:cNvGraphicFramePr>
            <a:graphicFrameLocks noGrp="1"/>
          </p:cNvGraphicFramePr>
          <p:nvPr>
            <p:extLst>
              <p:ext uri="{D42A27DB-BD31-4B8C-83A1-F6EECF244321}">
                <p14:modId xmlns:p14="http://schemas.microsoft.com/office/powerpoint/2010/main" val="2693763905"/>
              </p:ext>
            </p:extLst>
          </p:nvPr>
        </p:nvGraphicFramePr>
        <p:xfrm>
          <a:off x="684214" y="1291771"/>
          <a:ext cx="8534399" cy="3507560"/>
        </p:xfrm>
        <a:graphic>
          <a:graphicData uri="http://schemas.openxmlformats.org/drawingml/2006/table">
            <a:tbl>
              <a:tblPr firstRow="1" firstCol="1" bandRow="1">
                <a:tableStyleId>{5C22544A-7EE6-4342-B048-85BDC9FD1C3A}</a:tableStyleId>
              </a:tblPr>
              <a:tblGrid>
                <a:gridCol w="3297236">
                  <a:extLst>
                    <a:ext uri="{9D8B030D-6E8A-4147-A177-3AD203B41FA5}">
                      <a16:colId xmlns:a16="http://schemas.microsoft.com/office/drawing/2014/main" val="3292815772"/>
                    </a:ext>
                  </a:extLst>
                </a:gridCol>
                <a:gridCol w="2619375">
                  <a:extLst>
                    <a:ext uri="{9D8B030D-6E8A-4147-A177-3AD203B41FA5}">
                      <a16:colId xmlns:a16="http://schemas.microsoft.com/office/drawing/2014/main" val="680607978"/>
                    </a:ext>
                  </a:extLst>
                </a:gridCol>
                <a:gridCol w="2617788">
                  <a:extLst>
                    <a:ext uri="{9D8B030D-6E8A-4147-A177-3AD203B41FA5}">
                      <a16:colId xmlns:a16="http://schemas.microsoft.com/office/drawing/2014/main" val="2818316981"/>
                    </a:ext>
                  </a:extLst>
                </a:gridCol>
              </a:tblGrid>
              <a:tr h="831946">
                <a:tc>
                  <a:txBody>
                    <a:bodyPr/>
                    <a:lstStyle/>
                    <a:p>
                      <a:pPr marL="0" marR="0" algn="ctr">
                        <a:lnSpc>
                          <a:spcPct val="115000"/>
                        </a:lnSpc>
                        <a:spcBef>
                          <a:spcPts val="0"/>
                        </a:spcBef>
                        <a:spcAft>
                          <a:spcPts val="0"/>
                        </a:spcAft>
                      </a:pPr>
                      <a:r>
                        <a:rPr lang="en-US" sz="1400" dirty="0">
                          <a:effectLst/>
                        </a:rPr>
                        <a:t>SERVICE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400" dirty="0">
                          <a:effectLst/>
                        </a:rPr>
                        <a:t>Pre-COVID Waiver Cap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400" dirty="0">
                          <a:effectLst/>
                        </a:rPr>
                        <a:t>New Waiver Cap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87931662"/>
                  </a:ext>
                </a:extLst>
              </a:tr>
              <a:tr h="730803">
                <a:tc>
                  <a:txBody>
                    <a:bodyPr/>
                    <a:lstStyle/>
                    <a:p>
                      <a:pPr marL="0" marR="0">
                        <a:lnSpc>
                          <a:spcPct val="115000"/>
                        </a:lnSpc>
                        <a:spcBef>
                          <a:spcPts val="0"/>
                        </a:spcBef>
                        <a:spcAft>
                          <a:spcPts val="0"/>
                        </a:spcAft>
                      </a:pPr>
                      <a:r>
                        <a:rPr lang="en-US" sz="1400" dirty="0">
                          <a:effectLst/>
                          <a:latin typeface="+mn-lt"/>
                        </a:rPr>
                        <a:t>Respite in the Caregiver’s Home</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dirty="0">
                          <a:effectLst/>
                          <a:latin typeface="+mn-lt"/>
                        </a:rPr>
                        <a:t>30 consecutive days per year</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30 consecutive days per year</a:t>
                      </a:r>
                    </a:p>
                  </a:txBody>
                  <a:tcPr marL="68580" marR="68580" marT="0" marB="0" anchor="ctr"/>
                </a:tc>
                <a:extLst>
                  <a:ext uri="{0D108BD9-81ED-4DB2-BD59-A6C34878D82A}">
                    <a16:rowId xmlns:a16="http://schemas.microsoft.com/office/drawing/2014/main" val="2359809548"/>
                  </a:ext>
                </a:extLst>
              </a:tr>
              <a:tr h="645229">
                <a:tc>
                  <a:txBody>
                    <a:bodyPr/>
                    <a:lstStyle/>
                    <a:p>
                      <a:pPr marL="0" marR="0">
                        <a:lnSpc>
                          <a:spcPct val="115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Vehicle Modification</a:t>
                      </a:r>
                    </a:p>
                  </a:txBody>
                  <a:tcPr marL="68580" marR="68580" marT="0" marB="0" anchor="ctr"/>
                </a:tc>
                <a:tc>
                  <a:txBody>
                    <a:bodyPr/>
                    <a:lstStyle/>
                    <a:p>
                      <a:pPr marL="0" marR="0">
                        <a:lnSpc>
                          <a:spcPct val="115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$5000 annual/$10,000 lifetime</a:t>
                      </a:r>
                    </a:p>
                  </a:txBody>
                  <a:tcPr marL="68580" marR="68580" marT="0" marB="0" anchor="ctr"/>
                </a:tc>
                <a:tc>
                  <a:txBody>
                    <a:bodyPr/>
                    <a:lstStyle/>
                    <a:p>
                      <a:pPr marL="0" marR="0">
                        <a:lnSpc>
                          <a:spcPct val="115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No annual cap/$10, 000 lifetime</a:t>
                      </a:r>
                    </a:p>
                  </a:txBody>
                  <a:tcPr marL="68580" marR="68580" marT="0" marB="0" anchor="ctr"/>
                </a:tc>
                <a:extLst>
                  <a:ext uri="{0D108BD9-81ED-4DB2-BD59-A6C34878D82A}">
                    <a16:rowId xmlns:a16="http://schemas.microsoft.com/office/drawing/2014/main" val="1099207988"/>
                  </a:ext>
                </a:extLst>
              </a:tr>
              <a:tr h="493232">
                <a:tc>
                  <a:txBody>
                    <a:bodyPr/>
                    <a:lstStyle/>
                    <a:p>
                      <a:pPr marL="0" marR="0">
                        <a:lnSpc>
                          <a:spcPct val="115000"/>
                        </a:lnSpc>
                        <a:spcBef>
                          <a:spcPts val="0"/>
                        </a:spcBef>
                        <a:spcAft>
                          <a:spcPts val="0"/>
                        </a:spcAft>
                      </a:pPr>
                      <a:r>
                        <a:rPr lang="en-US" sz="1400" dirty="0">
                          <a:effectLst/>
                          <a:latin typeface="+mn-lt"/>
                        </a:rPr>
                        <a:t>In-home Respite</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dirty="0">
                          <a:effectLst/>
                          <a:latin typeface="+mn-lt"/>
                        </a:rPr>
                        <a:t>8 hours per day</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dirty="0">
                          <a:effectLst/>
                          <a:latin typeface="+mn-lt"/>
                        </a:rPr>
                        <a:t>8 hours per day</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77403593"/>
                  </a:ext>
                </a:extLst>
              </a:tr>
              <a:tr h="403175">
                <a:tc>
                  <a:txBody>
                    <a:bodyPr/>
                    <a:lstStyle/>
                    <a:p>
                      <a:pPr marL="0" marR="0">
                        <a:lnSpc>
                          <a:spcPct val="115000"/>
                        </a:lnSpc>
                        <a:spcBef>
                          <a:spcPts val="0"/>
                        </a:spcBef>
                        <a:spcAft>
                          <a:spcPts val="0"/>
                        </a:spcAft>
                      </a:pPr>
                      <a:r>
                        <a:rPr lang="en-US" sz="1400" dirty="0">
                          <a:effectLst/>
                          <a:latin typeface="+mn-lt"/>
                        </a:rPr>
                        <a:t>In-home Respite</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dirty="0">
                          <a:effectLst/>
                          <a:latin typeface="+mn-lt"/>
                        </a:rPr>
                        <a:t>40 hours per week</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dirty="0">
                          <a:effectLst/>
                          <a:latin typeface="+mn-lt"/>
                        </a:rPr>
                        <a:t>40 hours per week</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59088419"/>
                  </a:ext>
                </a:extLst>
              </a:tr>
              <a:tr h="403175">
                <a:tc>
                  <a:txBody>
                    <a:bodyPr/>
                    <a:lstStyle/>
                    <a:p>
                      <a:pPr marL="0" marR="0">
                        <a:lnSpc>
                          <a:spcPct val="115000"/>
                        </a:lnSpc>
                        <a:spcBef>
                          <a:spcPts val="0"/>
                        </a:spcBef>
                        <a:spcAft>
                          <a:spcPts val="0"/>
                        </a:spcAft>
                      </a:pPr>
                      <a:r>
                        <a:rPr lang="en-US" sz="1400" dirty="0">
                          <a:effectLst/>
                          <a:latin typeface="+mn-lt"/>
                        </a:rPr>
                        <a:t>In-home Respite</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dirty="0">
                          <a:effectLst/>
                          <a:latin typeface="+mn-lt"/>
                        </a:rPr>
                        <a:t>40 hours per month</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dirty="0">
                          <a:effectLst/>
                          <a:latin typeface="+mn-lt"/>
                        </a:rPr>
                        <a:t>40 hours per month</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4512466"/>
                  </a:ext>
                </a:extLst>
              </a:tr>
            </a:tbl>
          </a:graphicData>
        </a:graphic>
      </p:graphicFrame>
    </p:spTree>
    <p:extLst>
      <p:ext uri="{BB962C8B-B14F-4D97-AF65-F5344CB8AC3E}">
        <p14:creationId xmlns:p14="http://schemas.microsoft.com/office/powerpoint/2010/main" val="3164371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2DC26-ACC8-4B43-86CF-F664F0ED66BA}"/>
              </a:ext>
            </a:extLst>
          </p:cNvPr>
          <p:cNvSpPr>
            <a:spLocks noGrp="1"/>
          </p:cNvSpPr>
          <p:nvPr>
            <p:ph type="title"/>
          </p:nvPr>
        </p:nvSpPr>
        <p:spPr>
          <a:xfrm>
            <a:off x="684213" y="720725"/>
            <a:ext cx="8693703" cy="1431925"/>
          </a:xfrm>
        </p:spPr>
        <p:txBody>
          <a:bodyPr>
            <a:normAutofit/>
          </a:bodyPr>
          <a:lstStyle/>
          <a:p>
            <a:r>
              <a:rPr lang="en-US" dirty="0"/>
              <a:t>Caps, Home Modifications - Fences and Vehicle Modifications</a:t>
            </a:r>
          </a:p>
        </p:txBody>
      </p:sp>
      <p:sp>
        <p:nvSpPr>
          <p:cNvPr id="3" name="Text Placeholder 2">
            <a:extLst>
              <a:ext uri="{FF2B5EF4-FFF2-40B4-BE49-F238E27FC236}">
                <a16:creationId xmlns:a16="http://schemas.microsoft.com/office/drawing/2014/main" id="{BA64935D-A206-4E6C-892D-9E5EEDA58062}"/>
              </a:ext>
            </a:extLst>
          </p:cNvPr>
          <p:cNvSpPr>
            <a:spLocks noGrp="1"/>
          </p:cNvSpPr>
          <p:nvPr>
            <p:ph type="body" idx="1"/>
          </p:nvPr>
        </p:nvSpPr>
        <p:spPr>
          <a:xfrm>
            <a:off x="684213" y="2333625"/>
            <a:ext cx="8534400" cy="3660775"/>
          </a:xfrm>
        </p:spPr>
        <p:txBody>
          <a:bodyPr>
            <a:normAutofit fontScale="92500" lnSpcReduction="20000"/>
          </a:bodyPr>
          <a:lstStyle/>
          <a:p>
            <a:pPr marL="285750" indent="-285750">
              <a:buFont typeface="Arial" panose="020B0604020202020204" pitchFamily="34" charset="0"/>
              <a:buChar char="•"/>
            </a:pPr>
            <a:r>
              <a:rPr lang="en-US" sz="2000" dirty="0"/>
              <a:t>The total budget for the participant entered on the Portal will include the cost of the fence/large ticket-item Home Modification or Vehicle Modification</a:t>
            </a:r>
          </a:p>
          <a:p>
            <a:pPr marL="285750" indent="-285750">
              <a:buFont typeface="Arial" panose="020B0604020202020204" pitchFamily="34" charset="0"/>
              <a:buChar char="•"/>
            </a:pPr>
            <a:r>
              <a:rPr lang="en-US" sz="2000" dirty="0"/>
              <a:t>Use the budget tool as you normally would, but please note fences and other large-cost Home Mod purchases are now a separate “section” from any other Home Adaptation costs, such as alarms or safety gates</a:t>
            </a:r>
          </a:p>
          <a:p>
            <a:pPr marL="285750" indent="-285750">
              <a:buFont typeface="Arial" panose="020B0604020202020204" pitchFamily="34" charset="0"/>
              <a:buChar char="•"/>
            </a:pPr>
            <a:r>
              <a:rPr lang="en-US" sz="2000" dirty="0"/>
              <a:t>Please attend closely to the updated total/summary information on the budget tool</a:t>
            </a:r>
          </a:p>
          <a:p>
            <a:pPr marL="742950" lvl="1" indent="-285750">
              <a:buFont typeface="Arial" panose="020B0604020202020204" pitchFamily="34" charset="0"/>
              <a:buChar char="•"/>
            </a:pPr>
            <a:r>
              <a:rPr lang="en-US" sz="2000" dirty="0"/>
              <a:t>There is a revised total that reflects the annual cap amount</a:t>
            </a:r>
          </a:p>
          <a:p>
            <a:pPr marL="742950" lvl="1" indent="-285750">
              <a:buFont typeface="Arial" panose="020B0604020202020204" pitchFamily="34" charset="0"/>
              <a:buChar char="•"/>
            </a:pPr>
            <a:r>
              <a:rPr lang="en-US" sz="2000" dirty="0"/>
              <a:t>There is a separate total that is the amount that will be entered on the Portal</a:t>
            </a:r>
          </a:p>
        </p:txBody>
      </p:sp>
    </p:spTree>
    <p:extLst>
      <p:ext uri="{BB962C8B-B14F-4D97-AF65-F5344CB8AC3E}">
        <p14:creationId xmlns:p14="http://schemas.microsoft.com/office/powerpoint/2010/main" val="270594297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2498</TotalTime>
  <Words>3540</Words>
  <Application>Microsoft Office PowerPoint</Application>
  <PresentationFormat>Widescreen</PresentationFormat>
  <Paragraphs>246</Paragraphs>
  <Slides>24</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Century Gothic</vt:lpstr>
      <vt:lpstr>Wingdings 3</vt:lpstr>
      <vt:lpstr>Slice</vt:lpstr>
      <vt:lpstr>DDS Children’s Autism waiver program 2020 Renewal</vt:lpstr>
      <vt:lpstr>agenda</vt:lpstr>
      <vt:lpstr>Welcome</vt:lpstr>
      <vt:lpstr>Significant changes to the approved waiver are limited to the following:</vt:lpstr>
      <vt:lpstr>Overview of Changes</vt:lpstr>
      <vt:lpstr>Cap Increases, Participant Level</vt:lpstr>
      <vt:lpstr>Cap Increases, Service level</vt:lpstr>
      <vt:lpstr>Cap Increases, Service level</vt:lpstr>
      <vt:lpstr>Caps, Home Modifications - Fences and Vehicle Modifications</vt:lpstr>
      <vt:lpstr>New look for Budget Tool Summary</vt:lpstr>
      <vt:lpstr>Homemaker Services</vt:lpstr>
      <vt:lpstr>Homemaker Services</vt:lpstr>
      <vt:lpstr>Family training</vt:lpstr>
      <vt:lpstr>Family Training, Senior Therapist</vt:lpstr>
      <vt:lpstr>Family Training, Senior Therapist</vt:lpstr>
      <vt:lpstr>Family Training, Therapist</vt:lpstr>
      <vt:lpstr>Family Training, Therapist</vt:lpstr>
      <vt:lpstr>Family Training, Direct Support </vt:lpstr>
      <vt:lpstr>RBT Services</vt:lpstr>
      <vt:lpstr>RBT Services</vt:lpstr>
      <vt:lpstr>Rate Changes</vt:lpstr>
      <vt:lpstr>Rate Changes</vt:lpstr>
      <vt:lpstr>Rate Changes, the Process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DDS Children’s Autism waiver program 2020 Renewal</dc:title>
  <dc:creator>Polsinelli, Robert (DDS)</dc:creator>
  <cp:lastModifiedBy>Polsinelli, Robert (DDS)</cp:lastModifiedBy>
  <cp:revision>59</cp:revision>
  <dcterms:created xsi:type="dcterms:W3CDTF">2021-05-17T20:03:31Z</dcterms:created>
  <dcterms:modified xsi:type="dcterms:W3CDTF">2021-06-28T20:00:43Z</dcterms:modified>
</cp:coreProperties>
</file>